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5" r:id="rId5"/>
    <p:sldId id="292" r:id="rId6"/>
    <p:sldId id="326" r:id="rId7"/>
    <p:sldId id="327" r:id="rId8"/>
    <p:sldId id="328" r:id="rId9"/>
    <p:sldId id="329" r:id="rId10"/>
    <p:sldId id="302" r:id="rId11"/>
    <p:sldId id="330" r:id="rId12"/>
    <p:sldId id="317" r:id="rId13"/>
    <p:sldId id="293" r:id="rId14"/>
    <p:sldId id="321" r:id="rId15"/>
    <p:sldId id="33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476" y="5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4/4/2023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951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192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629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211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382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45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950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45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096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337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14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489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672" y="2784926"/>
            <a:ext cx="6636327" cy="175684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การติดตามผลการดำเนินงานประจำปีงบประมาณ 2566 ครั้งที่ 1</a:t>
            </a:r>
            <a:b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(ตุลาคม 2565 – มีนาคม 2566)</a:t>
            </a:r>
            <a:endParaRPr lang="en-US" sz="3800" dirty="0">
              <a:solidFill>
                <a:schemeClr val="accent5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5672" y="4541768"/>
            <a:ext cx="6636328" cy="580921"/>
          </a:xfrm>
          <a:solidFill>
            <a:schemeClr val="bg2">
              <a:lumMod val="90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en-US" sz="30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วิทยาลัยทันตแพทยศาสตร์นานาชาติ </a:t>
            </a:r>
            <a:endParaRPr lang="en-US" sz="30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70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b="1618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" y="3074126"/>
            <a:ext cx="2919070" cy="10366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</a:rPr>
              <a:t>ส่วนที่ 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110760"/>
            <a:ext cx="6574970" cy="1602063"/>
          </a:xfr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ผลการดำเนินงาน</a:t>
            </a:r>
          </a:p>
          <a:p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ตามเกณฑ์ประเมินหน่วยงานประจำปี</a:t>
            </a:r>
          </a:p>
          <a:p>
            <a:r>
              <a:rPr lang="th-TH" sz="3000" b="1" dirty="0">
                <a:solidFill>
                  <a:srgbClr val="FF0000"/>
                </a:solidFill>
              </a:rPr>
              <a:t>(รายงานผลทุกหน่วยงาน)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09028"/>
              </p:ext>
            </p:extLst>
          </p:nvPr>
        </p:nvGraphicFramePr>
        <p:xfrm>
          <a:off x="1010093" y="923110"/>
          <a:ext cx="9499753" cy="44804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9003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222205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14027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447233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</a:tblGrid>
              <a:tr h="94435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หัวข้อประเมิน</a:t>
                      </a:r>
                    </a:p>
                    <a:p>
                      <a:pPr algn="ctr"/>
                      <a:endParaRPr lang="en-ZA" sz="1800" b="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ผลปี 2564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%)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ผลปี 2565</a:t>
                      </a:r>
                    </a:p>
                    <a:p>
                      <a:pPr algn="ctr"/>
                      <a:r>
                        <a:rPr lang="th-TH" sz="1800" b="1" kern="12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%)</a:t>
                      </a:r>
                      <a:endParaRPr lang="en-ZA" sz="1800" b="1" kern="12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คาดการณ์ผล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2566 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kern="12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%)</a:t>
                      </a:r>
                      <a:endParaRPr lang="en-ZA" sz="1800" b="1" kern="120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คะแนนประเมินภาพรวม</a:t>
                      </a:r>
                    </a:p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ของหน่วยงาน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สายวิชาการ 30.43 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=76.1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สายปฎิบัติการ 30.5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=76.25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สายวิชาการ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28.37=71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สายปฏิบัติการ 30.24=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75.6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สายวิชาการ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85 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สายปฏิบัติการ  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85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คะแนนประเมิน</a:t>
                      </a:r>
                    </a:p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หัวหน้าหน่วยงาน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81.05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85.11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</a:t>
                      </a:r>
                      <a:endParaRPr kumimoji="0" lang="en-ZA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ค่าเฉลี่ยคะแนนประเมินผู้ใต้บังคับบัญชา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 สายวิชาการ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80.28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 สายปฎิบัติการ 87.17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สายวิชาการ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86.5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สายปฏิบัติการ 87.7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สายวิชาการ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88</a:t>
                      </a:r>
                      <a:b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 สายปฏิบัติการ</a:t>
                      </a:r>
                      <a:r>
                        <a:rPr lang="en-US" sz="2000" b="0" kern="1200" noProof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90</a:t>
                      </a:r>
                      <a:endParaRPr lang="en-ZA" sz="2000" b="0" kern="1200" noProof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ผลการใช้จ่ายงบประมาณ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71.10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76.06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49.68</a:t>
                      </a:r>
                    </a:p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ข้อมูล ณ วันที่ 3 เมษายน 2566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8279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8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389" y="2798354"/>
            <a:ext cx="4075611" cy="101368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6389" y="3957705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ศาสตราจารย์ ดร. ทันตแพทย์สิทธิชัย ขุนทองแก้ว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7522" y="4014988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6389" y="4306722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วิทยาลัยทันตแพทยศาสตร์นานาชาติ 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2552" y="5053706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6389" y="4655739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https://dentistry.wu.ac.th/home/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6389" y="5004756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Tel</a:t>
            </a:r>
            <a:r>
              <a:rPr lang="th-TH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 0897801350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46268" y="4344684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4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060"/>
            <a:ext cx="978058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794" y="3122890"/>
            <a:ext cx="2952206" cy="1121858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1</a:t>
            </a:r>
            <a:endParaRPr lang="en-US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948" y="4244747"/>
            <a:ext cx="11025052" cy="1311321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ผลการดำเนินงานตามนโยบายเร่งด่วนของอธิการบดีที่มอบหมาย</a:t>
            </a:r>
          </a:p>
          <a:p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(รายงานเฉพาะกลุ่มสำนักวิชา/วิทยาลัย)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47121"/>
              </p:ext>
            </p:extLst>
          </p:nvPr>
        </p:nvGraphicFramePr>
        <p:xfrm>
          <a:off x="432000" y="283454"/>
          <a:ext cx="11377708" cy="576647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1073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2257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239864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918185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751308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189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ภาระงาน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ผลการดำเนินงาน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ปี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2566 (6</a:t>
                      </a: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เดือน)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596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ร้อยละการตีพิมพ์ผลงานวิจัยตี 1:1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WU-D-2-1-5)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62%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4/8=</a:t>
                      </a: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%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(4/7) 57.14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เพิ่มขึ้น</a:t>
                      </a:r>
                      <a:endParaRPr lang="en-ZA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ร้อยละของอาจารย์ประจำที่มีคุณวุฒิปริญญาเอก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WU-D-1-1-2)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11/25=44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9 คน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8 คน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10/18=55.55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เพิ่มขึ้น 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99888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ร้อยละของอาจารย์ประจำที่ดำรงตำแหน่งทางวิชาการ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WU-U-1-1-1)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8/17=47.05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9/16</a:t>
                      </a:r>
                      <a:b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56.25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5/18</a:t>
                      </a:r>
                      <a:b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27.77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/19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ลดลง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29734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ร้อยละของนักศึกษาระดับปริญญาตรีที่พ้นสภาพจากผลการเรียน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WU-D-1-6-20)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ไม่มีนักศึกษาพ้นสภาพจากผลการเรียน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ไม่มีนักศึกษาพ้นสภาพจากผลการเรียน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ไม่มีนักศึกษาพ้นสภาพ</a:t>
                      </a:r>
                    </a:p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จากผลการเรียน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34415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ร้อยละของนักศึกษาระดับปริญญาตรีการสอบผ่านใบประกอบวิชาชีพ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WU-U-1-7-22) /Exit Exam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ของหลักสูตร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WU-U-1-7-23)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NA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8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75882"/>
              </p:ext>
            </p:extLst>
          </p:nvPr>
        </p:nvGraphicFramePr>
        <p:xfrm>
          <a:off x="432000" y="245538"/>
          <a:ext cx="11300217" cy="62892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922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83111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3221665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120384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189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ภาระงาน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ผลการดำเนินงาน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ปี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2566 (6</a:t>
                      </a: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เดือน)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5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ร้อยละของอาจารย์ที่ได้รับการรับรอง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Fellowship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จาก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Advance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HE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ต่อจำนวนอาจารย์ที่มีคุณสมบัติทั้งหมด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WU-U-1-5-16)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2/10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3/10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เพิ่มขึ้น</a:t>
                      </a:r>
                      <a:endParaRPr lang="en-ZA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7. คะแนนประกันคุณภาพการศึกษา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WU-U-1-4-15)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ป.ตรี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3.93</a:t>
                      </a: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ป.โท 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4.00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ป.ตรี 4.21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ป.โท  4.11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ป.ตรี 4.21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ป.โท  4.11</a:t>
                      </a:r>
                      <a:b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อ้างอิงผลการประเมินในปี 2565 เนื่องจากปี 2566 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ยังไม่มีการประเมิน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คะแนนประกันคุณภาพการศึกษา 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ป.ตรี 4.21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ป.โท  4.11</a:t>
                      </a:r>
                      <a:b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เพิ่มขึ้น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24011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 ร้อยละของอาจารย์ในสำนักวิชาที่มีผลประเมินการสอนภาคบรรยายเฉลี่ยไม่น้อยกว่า 4.50 จากทุกรายวิชาในรอบปีการศึกษาในปีประเมิน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………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………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มีอาจารย์ที่มีผลประเมินการสอนภาคบรรยาย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b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ภาคการศึกษา 1/2565 =(100%) 8/8</a:t>
                      </a:r>
                      <a:b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ภาคการศึกษา 2/2565 =(87.50%) 7/8</a:t>
                      </a:r>
                      <a:b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คิดเป็น 93.75%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93.75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2973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 ร้อยละการรับนักศึกษาใหม่ระดับปริญญาตรี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WU-D-1-3-14)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เมื่อเทียบกับแผนรับ (ร้อยละ)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24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31 คน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แผนการรับนักศึกษาปีการศึกษา 2566 จำนวน 30 คน มีจำนวนผู้ยืนยันสิทธิ์เข้าเรียนในรอบ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Tcas1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ปีการศึกษา 2566 จำนวน</a:t>
                      </a:r>
                      <a:r>
                        <a:rPr lang="th-TH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21 คน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เพิ่มขึ้น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10. การสรรหาอัตรากำลังตามแผน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คน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19/25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ลดลง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57782"/>
              </p:ext>
            </p:extLst>
          </p:nvPr>
        </p:nvGraphicFramePr>
        <p:xfrm>
          <a:off x="432000" y="245538"/>
          <a:ext cx="11061795" cy="49631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89665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83981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189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ภาระงาน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ผลการดำเนินงาน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ปี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2566 (6</a:t>
                      </a: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เดือน)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5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11. จำนวนกิจกรรมเครือข่ายความร่วมมือนานาชาติ/การสร้างความร่วมมือกับต่างประเทศ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วิทยาลัยฯ มีแผนจะดำเนินการเจรจาความร่วมมือกับคณะทันตแพทย์ ประเทศอินโดนีเซีย 1 แห่ง โดยจะมีการเจรจาใน ต้นปี 2566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เพิ่มขึ้น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 ร้อยละของอาจารย์ในสำนักวิชาที่ผ่านการอบรมทักษะการสอนเป็นภาษาอังกฤษ หรือ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ผ่านการประเมินการสอบทักษะการสอนเป็นอังกฤษ ตามเกณฑ์ที่มหาวิทยาลัยกำหนด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132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13. จำนวนของอาจารย์ที่มีคุณสมบัติการเป็นอาจารย์ที่ปรึกษาวิทยานิพนธ์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4 คน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 คน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1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04811"/>
              </p:ext>
            </p:extLst>
          </p:nvPr>
        </p:nvGraphicFramePr>
        <p:xfrm>
          <a:off x="431999" y="1349828"/>
          <a:ext cx="11328000" cy="317633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76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3458075">
                  <a:extLst>
                    <a:ext uri="{9D8B030D-6E8A-4147-A177-3AD203B41FA5}">
                      <a16:colId xmlns:a16="http://schemas.microsoft.com/office/drawing/2014/main" val="1548120226"/>
                    </a:ext>
                  </a:extLst>
                </a:gridCol>
                <a:gridCol w="4093925">
                  <a:extLst>
                    <a:ext uri="{9D8B030D-6E8A-4147-A177-3AD203B41FA5}">
                      <a16:colId xmlns:a16="http://schemas.microsoft.com/office/drawing/2014/main" val="2502970744"/>
                    </a:ext>
                  </a:extLst>
                </a:gridCol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</a:rPr>
                        <a:t>ประเด็นที่มอบหมาย/ภาระงาน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</a:rPr>
                        <a:t>ปัญหาอุปสรรคที่ส่งผล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</a:rPr>
                        <a:t>ต่อการบรรลุเป้าหมาย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</a:rPr>
                        <a:t>แนวทางในการปรับปรุง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</a:rPr>
                        <a:t>ให้บรรลุผลตามเป้าหมาย</a:t>
                      </a:r>
                    </a:p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ร้อยละการตีพิมพ์ผลงานวิจัยตี 1:1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ความพร้อมด้านสถานที่และอุปกรณ์วิจัย</a:t>
                      </a:r>
                      <a:endParaRPr lang="en-Z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กำกับดูแลอาจารย์ที่ต้องมี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ผลงานวิจัยตี 1:1 โดยการควบคุมวิทยานิพนธ์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คะแนนประกันคุณภาพการศึกษา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เรื่องการวิจัย/ทุนวิจัย</a:t>
                      </a:r>
                    </a:p>
                    <a:p>
                      <a:pPr algn="ctr"/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รางวัลนักศึกษา/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UKPSF</a:t>
                      </a:r>
                      <a:endParaRPr lang="en-Z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ปรับปรุงเรื่องให้อาจารย์ได้กำหนดให้มีทุนภายนอก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อาจารย์ที่มีคุณสมบัติของ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UKPSF</a:t>
                      </a:r>
                      <a:endParaRPr lang="en-Z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จำนวนกิจกรรมเครือข่ายความร่วมมือนานาชาติ/การสร้างความร่วมมือกับต่างประเทศ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ความพร้อมในเรื่องสถานที่และนักศึกษา</a:t>
                      </a:r>
                      <a:endParaRPr lang="en-Z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การแลกเปลี่ยนนักศึกษาจากประเทศอินโดนีเซีย</a:t>
                      </a:r>
                      <a:endParaRPr lang="en-Z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999" y="322217"/>
            <a:ext cx="11185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ปัญหาอุปสรรคที่ส่งผลต่อการบรรลุเป้าหมาย/แนวทางในการปรับปรุง</a:t>
            </a:r>
          </a:p>
          <a:p>
            <a:pPr>
              <a:defRPr/>
            </a:pPr>
            <a:r>
              <a:rPr lang="th-TH" dirty="0">
                <a:solidFill>
                  <a:srgbClr val="FF0000"/>
                </a:solidFill>
              </a:rPr>
              <a:t>* กรณีที่มีผลการดำเนินงานลดลง/มีแนวโน้มไม่บรรลุผลตามเป้าหมายที่กำหนด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18975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5569"/>
          <a:stretch>
            <a:fillRect/>
          </a:stretch>
        </p:blipFill>
        <p:spPr>
          <a:xfrm>
            <a:off x="1" y="0"/>
            <a:ext cx="9814941" cy="63929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5326" y="3026934"/>
            <a:ext cx="3326673" cy="11218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2</a:t>
            </a:r>
            <a:endParaRPr lang="en-US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5943" y="4148861"/>
            <a:ext cx="8186057" cy="1712008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ผลการดำเนินงานตามตัวชี้วัดยุทธศาสตร์</a:t>
            </a:r>
          </a:p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ในความรับผิดชอบของหน่วยงาน</a:t>
            </a:r>
          </a:p>
          <a:p>
            <a:r>
              <a:rPr lang="th-TH" sz="28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(นอกเหนือจากส่วนที่ 1) (รายงานผลทุกหน่วยงาน)</a:t>
            </a:r>
            <a:endParaRPr lang="en-US" sz="28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000" b="1" dirty="0">
              <a:solidFill>
                <a:schemeClr val="accent5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85029"/>
              </p:ext>
            </p:extLst>
          </p:nvPr>
        </p:nvGraphicFramePr>
        <p:xfrm>
          <a:off x="431998" y="470263"/>
          <a:ext cx="11328001" cy="36262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8966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500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26395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030818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ภาระงาน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ผลการดำเนินงาน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ปี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2566 (6</a:t>
                      </a: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เดือน)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</a:p>
                    <a:p>
                      <a:pPr algn="ctr"/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33339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WU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U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-7-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22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ร้อยละของนักศึกษาระดับปริญญาตรีที่สอบผ่าน</a:t>
                      </a:r>
                      <a:r>
                        <a:rPr lang="th-TH" sz="2000" b="0" kern="120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ใบประกอบ วิชาชีพ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ภายใน 1 ปีหลังจบการศึกษา (ร้อยละ)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ในปีการศึกษา</a:t>
                      </a:r>
                      <a:r>
                        <a:rPr lang="th-TH" sz="2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2566 วิทยาลัยมีนักศึกษาชั้นสูงสุด </a:t>
                      </a:r>
                    </a:p>
                    <a:p>
                      <a:pPr algn="ctr"/>
                      <a:r>
                        <a:rPr lang="th-TH" sz="2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คือชั้นปีที่ 5 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26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WU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27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จำนวนผลงาน/รางวัลของนักศึกษาระดับปริญญาตรีที่เป็นที่ยอมรับในระดับชาติหรือนานาชาติ (รางวัล)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38401"/>
              </p:ext>
            </p:extLst>
          </p:nvPr>
        </p:nvGraphicFramePr>
        <p:xfrm>
          <a:off x="1073887" y="1349828"/>
          <a:ext cx="10090299" cy="18288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6343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3363433">
                  <a:extLst>
                    <a:ext uri="{9D8B030D-6E8A-4147-A177-3AD203B41FA5}">
                      <a16:colId xmlns:a16="http://schemas.microsoft.com/office/drawing/2014/main" val="1548120226"/>
                    </a:ext>
                  </a:extLst>
                </a:gridCol>
                <a:gridCol w="3363433">
                  <a:extLst>
                    <a:ext uri="{9D8B030D-6E8A-4147-A177-3AD203B41FA5}">
                      <a16:colId xmlns:a16="http://schemas.microsoft.com/office/drawing/2014/main" val="2502970744"/>
                    </a:ext>
                  </a:extLst>
                </a:gridCol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ปัญหาอุปสรรคที่ส่งผล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ต่อการบรรลุเป้าหมาย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แนวทางในการปรับปรุง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ให้บรรลุผลตามเป้าหมาย</a:t>
                      </a:r>
                    </a:p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WU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27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จำนวนผลงาน/รางวัลของนักศึกษาระดับปริญญาตรีที่เป็นที่ยอมรับในระดับชาติหรือนานาชาติ (รางวัล)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รางวัลของนักศึกษาทันตแพทย์</a:t>
                      </a:r>
                    </a:p>
                    <a:p>
                      <a:pPr algn="l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     ในประเทศส่วนมาก</a:t>
                      </a:r>
                      <a:b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    เป็นรางวัลสำหรับนักศึกษาชั้นปีที่ 6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แสวงหาแหล่งการให้รางวัลที่อาจจะมีในช่วงปีอื่น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999" y="322217"/>
            <a:ext cx="11185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ปัญหาอุปสรรคที่ส่งผลต่อการบรรลุเป้าหมาย/แนวทางในการปรับปรุง</a:t>
            </a:r>
          </a:p>
          <a:p>
            <a:pPr>
              <a:defRPr/>
            </a:pPr>
            <a:r>
              <a:rPr lang="th-TH" dirty="0">
                <a:solidFill>
                  <a:srgbClr val="FF0000"/>
                </a:solidFill>
              </a:rPr>
              <a:t>* กรณีที่มีผลการดำเนินงานลดลง/มีแนวโน้มไม่บรรลุผลตามเป้าหมายที่กำหนด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00433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1205</Words>
  <Application>Microsoft Office PowerPoint</Application>
  <PresentationFormat>Widescreen</PresentationFormat>
  <Paragraphs>254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Corbel</vt:lpstr>
      <vt:lpstr>TH Sarabun New</vt:lpstr>
      <vt:lpstr>TH SarabunPSK</vt:lpstr>
      <vt:lpstr>Times New Roman</vt:lpstr>
      <vt:lpstr>Office Theme</vt:lpstr>
      <vt:lpstr>การติดตามผลการดำเนินงานประจำปีงบประมาณ 2566 ครั้งที่ 1 (ตุลาคม 2565 – มีนาคม 2566)</vt:lpstr>
      <vt:lpstr>ส่วนที่ 1</vt:lpstr>
      <vt:lpstr>PowerPoint Presentation</vt:lpstr>
      <vt:lpstr>PowerPoint Presentation</vt:lpstr>
      <vt:lpstr>PowerPoint Presentation</vt:lpstr>
      <vt:lpstr>PowerPoint Presentation</vt:lpstr>
      <vt:lpstr>ส่วนที่ 2</vt:lpstr>
      <vt:lpstr>PowerPoint Presentation</vt:lpstr>
      <vt:lpstr>PowerPoint Presentation</vt:lpstr>
      <vt:lpstr>ส่วนที่ 3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2023-02-27T08:29:12Z</dcterms:created>
  <dcterms:modified xsi:type="dcterms:W3CDTF">2023-04-04T01:31:33Z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