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8" r:id="rId5"/>
    <p:sldId id="302" r:id="rId6"/>
    <p:sldId id="299" r:id="rId7"/>
    <p:sldId id="324" r:id="rId8"/>
    <p:sldId id="303" r:id="rId9"/>
    <p:sldId id="318" r:id="rId10"/>
    <p:sldId id="314" r:id="rId11"/>
    <p:sldId id="326" r:id="rId12"/>
    <p:sldId id="316" r:id="rId13"/>
    <p:sldId id="293" r:id="rId14"/>
    <p:sldId id="322" r:id="rId15"/>
    <p:sldId id="296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4/4/2023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2950249"/>
            <a:ext cx="7924800" cy="1370755"/>
          </a:xfrm>
          <a:gradFill flip="none" rotWithShape="1">
            <a:gsLst>
              <a:gs pos="0">
                <a:schemeClr val="bg1">
                  <a:lumMod val="50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woPt" dir="t"/>
          </a:scene3d>
          <a:sp3d>
            <a:bevelB w="152400" h="50800" prst="softRound"/>
          </a:sp3d>
        </p:spPr>
        <p:txBody>
          <a:bodyPr>
            <a:sp3d extrusionH="57150" contourW="12700" prstMaterial="matte">
              <a:bevelT w="57150" h="38100" prst="artDeco"/>
              <a:bevelB w="82550" h="38100" prst="coolSlant"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50000"/>
                </a:schemeClr>
              </a:contourClr>
            </a:sp3d>
          </a:bodyPr>
          <a:lstStyle/>
          <a:p>
            <a:r>
              <a:rPr lang="th-TH" sz="3800" spc="0" dirty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การติดตามผลการดำเนินงานประจำปีงบประมาณ 2566 </a:t>
            </a:r>
            <a:r>
              <a:rPr lang="en-US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th-TH" sz="3800" spc="0" dirty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800" spc="0" dirty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2565 – มีนาคม </a:t>
            </a:r>
            <a:r>
              <a:rPr lang="th-TH" sz="3800" spc="0" dirty="0" smtClean="0">
                <a:ln/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74000">
                      <a:schemeClr val="tx1">
                        <a:lumMod val="95000"/>
                        <a:lumOff val="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2566)</a:t>
            </a:r>
            <a:r>
              <a:rPr lang="th-TH" sz="3800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800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800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9086" y="4478021"/>
            <a:ext cx="7532914" cy="1076112"/>
          </a:xfrm>
          <a:solidFill>
            <a:schemeClr val="bg2">
              <a:lumMod val="90000"/>
              <a:alpha val="80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th-TH" sz="4800" b="1" spc="50" dirty="0" smtClean="0">
                <a:ln w="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ส่วนการเงินและบัญชี</a:t>
            </a:r>
            <a:endParaRPr lang="en-US" sz="4800" b="1" spc="50" dirty="0">
              <a:ln w="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087" y="-594"/>
            <a:ext cx="6192267" cy="6559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99" y="527729"/>
            <a:ext cx="919691" cy="1377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25" y="2026403"/>
            <a:ext cx="1697638" cy="81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1" b="1618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3074126"/>
            <a:ext cx="3371917" cy="10366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3</a:t>
            </a:r>
            <a:endParaRPr lang="en-US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39246" cy="1100565"/>
          </a:xfr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30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</a:p>
          <a:p>
            <a:r>
              <a:rPr lang="th-TH" sz="30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30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sz="30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ประเมินหน่วยงาน</a:t>
            </a:r>
            <a:endParaRPr lang="en-US" sz="3000" b="1" dirty="0">
              <a:solidFill>
                <a:schemeClr val="accent5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82918"/>
              </p:ext>
            </p:extLst>
          </p:nvPr>
        </p:nvGraphicFramePr>
        <p:xfrm>
          <a:off x="1328616" y="1203571"/>
          <a:ext cx="9347199" cy="48670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46655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868821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823789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407934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</a:tblGrid>
              <a:tr h="8440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หัวข้อประเมิน</a:t>
                      </a:r>
                    </a:p>
                    <a:p>
                      <a:pPr algn="ctr"/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ผลปี 2564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ผลปี 2565</a:t>
                      </a:r>
                    </a:p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en-ZA" sz="2000" b="1" kern="12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คาดการณ์ผล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 (6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en-ZA" sz="2000" b="1" kern="12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965311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คะแนนประเมินภาพรวม</a:t>
                      </a:r>
                    </a:p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ของหน่วยงาน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37.25 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 40 คะแนน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93.12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</a:t>
                      </a:r>
                      <a:endParaRPr kumimoji="0" lang="th-TH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39.87 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 40 คะแนน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99</a:t>
                      </a: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67</a:t>
                      </a: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965311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หัวหน้าหน่วยงาน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91.66 %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92.95 %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965311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ค่าเฉลี่ยคะแนนประเมินผู้ใต้บังคับบัญชา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85.04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%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90.35 %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  <a:endPara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96531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ผลการใช้จ่ายงบประมาณ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ของหน่วยงาน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91.39 %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99.99 %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9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78279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223" y="254486"/>
            <a:ext cx="1162735" cy="55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7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6389" y="2798354"/>
            <a:ext cx="4075611" cy="1013684"/>
          </a:xfrm>
        </p:spPr>
        <p:txBody>
          <a:bodyPr/>
          <a:lstStyle/>
          <a:p>
            <a:r>
              <a:rPr lang="en-US" sz="72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16389" y="3957705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ชื่อนางสาวหัฏฐกานต์ กรัณย์ไพศาล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67522" y="4014988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6389" y="4306722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หน่วยงานส่วนการเงินและบัญชี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72552" y="5053706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6389" y="4655739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Email</a:t>
            </a:r>
            <a:r>
              <a:rPr lang="th-TH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shattaka@wu.ac.th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6389" y="5004756"/>
            <a:ext cx="3252153" cy="31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Tel 075-673714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446268" y="4344684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142" y="1572534"/>
            <a:ext cx="6212096" cy="41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25569"/>
          <a:stretch>
            <a:fillRect/>
          </a:stretch>
        </p:blipFill>
        <p:spPr>
          <a:xfrm>
            <a:off x="1" y="0"/>
            <a:ext cx="9814941" cy="63929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120" y="3026934"/>
            <a:ext cx="3230879" cy="11218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2</a:t>
            </a:r>
            <a:endParaRPr lang="en-US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4148860"/>
            <a:ext cx="5956300" cy="1724998"/>
          </a:xfrm>
          <a:solidFill>
            <a:schemeClr val="bg2">
              <a:lumMod val="75000"/>
              <a:alpha val="80000"/>
            </a:schemeClr>
          </a:solidFill>
        </p:spPr>
        <p:txBody>
          <a:bodyPr/>
          <a:lstStyle/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ผลการดำเนินงานตามตัวชี้วัดยุทธศาสตร์</a:t>
            </a:r>
          </a:p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ในความรับผิดชอบของหน่วยงาน</a:t>
            </a:r>
          </a:p>
          <a:p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(นอกเหนือจากส่วนที่ 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90799"/>
              </p:ext>
            </p:extLst>
          </p:nvPr>
        </p:nvGraphicFramePr>
        <p:xfrm>
          <a:off x="796033" y="1640577"/>
          <a:ext cx="10653504" cy="43872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8711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26770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26659">
                  <a:extLst>
                    <a:ext uri="{9D8B030D-6E8A-4147-A177-3AD203B41FA5}">
                      <a16:colId xmlns:a16="http://schemas.microsoft.com/office/drawing/2014/main" val="1462255643"/>
                    </a:ext>
                  </a:extLst>
                </a:gridCol>
                <a:gridCol w="1035589">
                  <a:extLst>
                    <a:ext uri="{9D8B030D-6E8A-4147-A177-3AD203B41FA5}">
                      <a16:colId xmlns:a16="http://schemas.microsoft.com/office/drawing/2014/main" val="1850793004"/>
                    </a:ext>
                  </a:extLst>
                </a:gridCol>
                <a:gridCol w="1810291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010793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115359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</a:tblGrid>
              <a:tr h="7122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ค่าเป้าหมายปี 2566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ผลการดำเนินงานปี 2566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 เดือน)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ความสำเร็จ (%)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175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WU-U-1-2-4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ละผลสัมฤทธิ์ของหน่วยงานตามคำรับรองการปฏิบัติงาน (ร้อยละ)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93.12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99.67</a:t>
                      </a:r>
                      <a:endParaRPr kumimoji="0" lang="en-Z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รายงานผลไตรมาส 4</a:t>
                      </a:r>
                    </a:p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(อยู่ระหว่างดำเนินการ)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คาดว่าจะสำเร็จตามแผน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9200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WU-D-1-1-3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ละของบุคลากรสายสนับสนุนที่ได้ปรับเพิ่มตำแหน่งทางวิชาชีพและ/หรือ ปรับตำแหน่งที่สูงขึ้น (ร้อยละ)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1 </a:t>
                      </a:r>
                      <a:b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พนักงานธุรการอยู่ระหว่างขอปรับตำแหน่งเป็นเจ้าหน้าที่บริหารงานทั่วไป</a:t>
                      </a:r>
                      <a:r>
                        <a:rPr lang="th-TH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คน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คาดว่าจะสำเร็จตามแผน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9098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WU-D-1-2-6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ละของบุคลากรสายวิชาการและสายสนับสนุนที่บรรลุผลสัมฤทธิ์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ส่วนบุคคล (ร้อยละ)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85.04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90.35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รายงานผลไตรมาส 4</a:t>
                      </a:r>
                    </a:p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(อยู่ระหว่างดำเนินการ)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60 %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คาดว่าจะสำเร็จตามแผน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14234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90" y="996962"/>
            <a:ext cx="4786746" cy="397164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1 การขับเคลื่อนให้เป็นมหาวิทยาลัยแห่งคุณภาพ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897" y="238571"/>
            <a:ext cx="1162735" cy="55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48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89534"/>
              </p:ext>
            </p:extLst>
          </p:nvPr>
        </p:nvGraphicFramePr>
        <p:xfrm>
          <a:off x="882003" y="984739"/>
          <a:ext cx="10565475" cy="53016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6738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25722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18176">
                  <a:extLst>
                    <a:ext uri="{9D8B030D-6E8A-4147-A177-3AD203B41FA5}">
                      <a16:colId xmlns:a16="http://schemas.microsoft.com/office/drawing/2014/main" val="1462255643"/>
                    </a:ext>
                  </a:extLst>
                </a:gridCol>
                <a:gridCol w="1027032">
                  <a:extLst>
                    <a:ext uri="{9D8B030D-6E8A-4147-A177-3AD203B41FA5}">
                      <a16:colId xmlns:a16="http://schemas.microsoft.com/office/drawing/2014/main" val="1850793004"/>
                    </a:ext>
                  </a:extLst>
                </a:gridCol>
                <a:gridCol w="1810638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04726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37755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</a:tblGrid>
              <a:tr h="62535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ค่าเป้าหมายปี 2566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ผลการดำเนินงานปี 2566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 เดือน)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ความสำเร็จ (%)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6477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WU-D-1-2-7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ละของบุคลากรหน่วยงานที่มีการพัฒนา/ปรับปรุงคู่มือการปฏิบัติงานให้ทันสมัย เป็นปัจจุบันและมีการใช้คู่มือในการปฏิบัติงาน (ร้อยละ)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มีการปรับปรุงคู่มือ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ให้เป็นปัจจุบันทุกงาน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คู่มือ</a:t>
                      </a:r>
                      <a:endParaRPr lang="en-US" sz="2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แล้วเสร็จเมื่อ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มี.ค.66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ดำเนินการได้สำเร็จตามแผน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73670"/>
                  </a:ext>
                </a:extLst>
              </a:tr>
              <a:tr h="73476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WU-D-1-2-8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ละความพึงพอใจของผู้มีส่วนได้ส่วนเสีย (ร้อยละ)                                                         </a:t>
                      </a:r>
                      <a:b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กลุ่มบุคคลภายนอก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80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86</a:t>
                      </a:r>
                    </a:p>
                    <a:p>
                      <a:pPr algn="ctr" fontAlgn="t"/>
                      <a:r>
                        <a:rPr lang="th-TH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(ภาพรวม 3 กลุ่ม)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90.09</a:t>
                      </a:r>
                    </a:p>
                    <a:p>
                      <a:pPr algn="ctr" fontAlgn="t"/>
                      <a:r>
                        <a:rPr lang="th-TH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(ภาพรวม 3 กลุ่ม)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r>
                        <a:rPr lang="th-TH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115.93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ดำเนินการได้สำเร็จตามแผน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8904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WU-D-1-2-9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คะแนนเฉลี่ยระดับคุณธรรมและความโปร่งใส(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ITA)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ในการดำเนินงานของมหาวิทยาลัย(ตัวชีวัด อว.)(คะแนนเฉลี่ย)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คะแนนเฉลี่ยไม่น้อยกว่า 90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kumimoji="0" lang="en-ZA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97.81 %</a:t>
                      </a:r>
                      <a:endParaRPr kumimoji="0" lang="en-Z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พนักงานทุกคนให้ความร่วมมือในการประเมิน โดยได้คะแนน 100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111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ดำเนินการได้สำเร็จตามแผน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36" y="337599"/>
            <a:ext cx="4917972" cy="647140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1 การขับเคลื่อนให้เป็นมหาวิทยาลัยแห่งคุณภาพ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897" y="238571"/>
            <a:ext cx="1162735" cy="55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6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31707"/>
              </p:ext>
            </p:extLst>
          </p:nvPr>
        </p:nvGraphicFramePr>
        <p:xfrm>
          <a:off x="738188" y="778440"/>
          <a:ext cx="10653091" cy="56159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37239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416041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1444">
                  <a:extLst>
                    <a:ext uri="{9D8B030D-6E8A-4147-A177-3AD203B41FA5}">
                      <a16:colId xmlns:a16="http://schemas.microsoft.com/office/drawing/2014/main" val="786622600"/>
                    </a:ext>
                  </a:extLst>
                </a:gridCol>
                <a:gridCol w="978559">
                  <a:extLst>
                    <a:ext uri="{9D8B030D-6E8A-4147-A177-3AD203B41FA5}">
                      <a16:colId xmlns:a16="http://schemas.microsoft.com/office/drawing/2014/main" val="403942694"/>
                    </a:ext>
                  </a:extLst>
                </a:gridCol>
                <a:gridCol w="1837988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082704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2019116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</a:tblGrid>
              <a:tr h="66112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ค่าเป้าหมายปี  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 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2564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</a:t>
                      </a:r>
                      <a:r>
                        <a:rPr lang="th-TH" sz="18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2565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ผลการดำเนินงานปี 2566 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 เดือน)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ความสำเร็จ (%)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แนวโน้มผลสำเร็จเปรียบเทียบกับผลงานย้อนหลัง (เพิ่มขึ้น/ลดลง)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WU-U-5-1-1</a:t>
                      </a:r>
                    </a:p>
                    <a:p>
                      <a:pPr algn="l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อัตราส่วน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สภาพคล่องเงินสดของ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3.5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ตัวชี้วัดใหม่เกิดขึ้นในปี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สามารถดำเนินการได้ตามแผน</a:t>
                      </a:r>
                    </a:p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3.05 เท่า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ดำเนินการได้สำเร็จตามแผน</a:t>
                      </a:r>
                    </a:p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1305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WU-D-5-1-7</a:t>
                      </a:r>
                    </a:p>
                    <a:p>
                      <a:pPr algn="l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ผลตอบแทน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การลงทุนหรือระดมทุนจากเงินที่มีสูงกว่าค่าเฉลี่ยของผลตอบแทนเงินฝากประจำประเภท 1 ปี ของ 4 ธนาคารพาณิชย์ขนาดใหญ่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l" fontAlgn="t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(การบริหารภายใต้การดำเนินงานของมหาวิทยาลัย)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กำกับติดตามและรายงานผลการดำเนินงานต่อคณะกรรมการการเงินและทรัพย์สินและสภามหาวิทยาลัยทุกไตรมาส </a:t>
                      </a:r>
                      <a:endParaRPr lang="th-TH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ครั้ง/ปี)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ตัวชี้วัดใหม่เกิดขึ้นในปี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</a:t>
                      </a:r>
                      <a:endParaRPr lang="th-TH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</a:t>
                      </a:r>
                      <a:r>
                        <a:rPr lang="th-TH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 ธนาคาร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0.944</a:t>
                      </a:r>
                      <a:endParaRPr lang="th-TH" sz="1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1.00</a:t>
                      </a:r>
                      <a:endParaRPr lang="en-US" sz="1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ดำเนินการได้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1.336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ดำเนินการได้สำเร็จตามแผน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256805">
                <a:tc>
                  <a:txBody>
                    <a:bodyPr/>
                    <a:lstStyle/>
                    <a:p>
                      <a:pPr algn="l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1.0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9255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WU-D-5-1-8</a:t>
                      </a:r>
                    </a:p>
                    <a:p>
                      <a:pPr algn="l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ละของการดำเนินงานและการใช้จ่ายงบประมาณตามแผนปฏิบัติการประจำปี (ร้อยละ)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80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91.39 %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99.99 %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มีการใช้เงิน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171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055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ctr" fontAlgn="t"/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จากเงินงบประมาณ 613,000 </a:t>
                      </a:r>
                    </a:p>
                    <a:p>
                      <a:pPr algn="ctr" fontAlgn="t"/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(เนื่องจากค่าตรวจสอบบัญชี และอื่นจะเกิดขึ้นตอนสิ้นปีงบประมาณ)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r>
                        <a:rPr lang="th-TH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คาดว่าจะสำเร็จตามแผน</a:t>
                      </a:r>
                      <a:endPara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90" y="140005"/>
            <a:ext cx="10439400" cy="554181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5 การเพิ่มความเข้มแข็งและความมั่นคงทางการเงินของ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995" y="52522"/>
            <a:ext cx="1162735" cy="55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9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47521"/>
              </p:ext>
            </p:extLst>
          </p:nvPr>
        </p:nvGraphicFramePr>
        <p:xfrm>
          <a:off x="502338" y="1764792"/>
          <a:ext cx="11328000" cy="43810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7600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1548120226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2502970744"/>
                    </a:ext>
                  </a:extLst>
                </a:gridCol>
              </a:tblGrid>
              <a:tr h="67056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หัวข้อประเมิน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ปัญหาอุปสรรคที่ส่งผล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ต่อการบรรลุเป้าหมาย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แนวทางในการปรับปรุง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ให้บรรลุผลตามเป้าหมาย</a:t>
                      </a:r>
                    </a:p>
                    <a:p>
                      <a:pPr algn="ctr"/>
                      <a:endParaRPr lang="en-ZA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</a:t>
                      </a:r>
                      <a:endParaRPr lang="en-ZA" sz="2000" b="0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สตง.ได้ประสานแจ้งปรับเพิ่มอัตราค่าตอบแทนในการตรวจสอบงบการเงินประจำปี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ส่งผลให้งบประมาณที่จัดสรรไว้เพียงพอ</a:t>
                      </a:r>
                      <a:endParaRPr kumimoji="0" lang="en-Z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จัดทำหนังสือขอความอนุเคราะห์ปรับลด</a:t>
                      </a:r>
                    </a:p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หากไม่ได้จะของบประมาณเพิ่มเติม</a:t>
                      </a:r>
                      <a:endParaRPr lang="en-ZA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/>
                      <a:r>
                        <a:rPr lang="th-TH" sz="2000" b="0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ผลตอบแทนการลงทุนหรือระดมทุนจากเงินที่มีสูงกว่าค่าเฉลี่ยของผลตอบแทนเงินฝากประจำประเภท 1 ปี ของ 4 ธนาคารพาณิชย์ขนาดใหญ่ </a:t>
                      </a:r>
                      <a:endParaRPr lang="en-ZA" sz="2000" b="0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สถานการณ์เศรษฐกิจที่ไม่แน่นอน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ภาวะสงคราม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วิกฤตธนาคาร และอื่นๆ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ส่งผลต่อการผลการดำเนินงานของ บลจ.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และอัตราผลตอบแทนจากเงินที่บริหารเอง</a:t>
                      </a:r>
                      <a:endParaRPr kumimoji="0" lang="en-Z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มีการติดตามและรายงานผลการดำเนินงาน</a:t>
                      </a:r>
                    </a:p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อย่างต่อเนื่องต่อผู้บริหาร</a:t>
                      </a:r>
                    </a:p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และคณะกรรมการการเงินและทรัพย์สิน</a:t>
                      </a:r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ประสานต่อรองอัตราดอกเบี้ยจากธนาคาร</a:t>
                      </a:r>
                      <a:endParaRPr lang="en-ZA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61135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/>
                      <a:r>
                        <a:rPr lang="th-TH" sz="2000" b="0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 ประกาศ ข้อกำหนดต่างๆ</a:t>
                      </a:r>
                      <a:endParaRPr lang="en-ZA" sz="2000" b="0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ระเบียบ ประกาศ ที่ไม่ชัดเจน ไม่ครอบคลุม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ไม่สอดคล้องกับสถานการณ์ปัจจุบัน</a:t>
                      </a:r>
                      <a:endParaRPr kumimoji="0" lang="en-Z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ประชุมหารือผู้เกี่ยวข้อง</a:t>
                      </a:r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ปรุบปรุงแก้ไข </a:t>
                      </a:r>
                    </a:p>
                    <a:p>
                      <a:pPr algn="ctr"/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และเวียนแจ้งให้หน่วยงานปฏิบัติ</a:t>
                      </a:r>
                      <a:endParaRPr lang="en-ZA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2000" y="719187"/>
            <a:ext cx="1118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ปัญหาอุปสรรคที่ส่งผลต่อการบรรลุเป้าหมาย</a:t>
            </a:r>
            <a:r>
              <a:rPr lang="th-TH" sz="3000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/แนวทาง</a:t>
            </a:r>
            <a:r>
              <a:rPr lang="th-TH" sz="3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3000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</a:p>
          <a:p>
            <a:pPr>
              <a:defRPr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กรณีที่มีผลการดำเนินงาน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ลดลง/มีแนวโน้มไม่บรรลุผลตามเป้าหมายที่กำหนด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806" y="504579"/>
            <a:ext cx="1162735" cy="55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09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5" y="127245"/>
            <a:ext cx="986638" cy="120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9629" y="303982"/>
            <a:ext cx="6935833" cy="852156"/>
          </a:xfrm>
          <a:noFill/>
        </p:spPr>
        <p:txBody>
          <a:bodyPr/>
          <a:lstStyle/>
          <a:p>
            <a:pPr algn="r"/>
            <a:r>
              <a:rPr lang="th-TH" sz="48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นวัตกรรมเพื่อพัฒนาการบริการ</a:t>
            </a:r>
            <a:endParaRPr lang="th-TH" sz="48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2316" y="1156138"/>
            <a:ext cx="6359493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prstDash val="lgDashDotDot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ระบบการเบิกสวัสดิการออนไลน์เชื่อมต่อระบบ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HRMS 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MIS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วัตถุประสงค์     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เพื่อรองรับการเบิกค่าสวัสดิการ </a:t>
            </a:r>
          </a:p>
          <a:p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ผลลัพธ์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การเบิกเงินสวัสดิการ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การตรวจสอบข้อมูลส่วนบุคคลมีความสะดวก ถูกต้อง 	          รวดเร็ว ลดขั้นตอน มีฐานข้อมูลกลาง</a:t>
            </a:r>
            <a:endParaRPr lang="en-US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</a:t>
            </a:r>
            <a:r>
              <a:rPr lang="th-TH" b="1" dirty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ประชุมหารือผู้เกี่ยวข้อง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ส่วนการเงินฯ ศทท. ทมอ. พัฒนาระบบ อบรม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ADMIN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th-TH" dirty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ทดลองใช้</a:t>
            </a:r>
          </a:p>
          <a:p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การใช้งาน        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ประเมินผลการใช้งาน ปรับปรุงและพัฒนาอย่างต่อเนื่อง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25" y="3973322"/>
            <a:ext cx="6289075" cy="2152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894" y="3738922"/>
            <a:ext cx="3641771" cy="279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12" y="1151433"/>
            <a:ext cx="3126486" cy="234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5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8" y="209096"/>
            <a:ext cx="947046" cy="11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3035" y="209096"/>
            <a:ext cx="6252579" cy="988550"/>
          </a:xfrm>
          <a:noFill/>
        </p:spPr>
        <p:txBody>
          <a:bodyPr/>
          <a:lstStyle/>
          <a:p>
            <a:pPr algn="r"/>
            <a:r>
              <a:rPr lang="th-TH" sz="48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นวัตกรรมเพื่อพัฒนาการบริการ</a:t>
            </a:r>
            <a:endParaRPr lang="th-TH" sz="48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294" y="1169185"/>
            <a:ext cx="10489706" cy="569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การเพิ่มช่องทางให้ข้อเสนอแนะ และตอบข้อซักถามเรื่องการเบิกจ่ายต่างๆ ที่ เว็ปไซต์ ของส่วนการเงินและบัญชี</a:t>
            </a:r>
            <a:endParaRPr lang="th-TH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14" y="1738572"/>
            <a:ext cx="8482691" cy="4578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78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8" y="209096"/>
            <a:ext cx="947046" cy="11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3035" y="209096"/>
            <a:ext cx="6252579" cy="988550"/>
          </a:xfrm>
          <a:noFill/>
        </p:spPr>
        <p:txBody>
          <a:bodyPr/>
          <a:lstStyle/>
          <a:p>
            <a:pPr algn="r"/>
            <a:r>
              <a:rPr lang="th-TH" sz="48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นวัตกรรมเพื่อพัฒนาการบริการ</a:t>
            </a:r>
            <a:endParaRPr lang="th-TH" sz="48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294" y="1169185"/>
            <a:ext cx="10489706" cy="1831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h-TH" sz="2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ระบบการชำระค่าธรรมเนียมการศึกษา </a:t>
            </a:r>
            <a:r>
              <a:rPr lang="th-TH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และรับเงินอื่น</a:t>
            </a:r>
            <a:r>
              <a:rPr lang="th-TH" sz="2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 </a:t>
            </a:r>
            <a:r>
              <a:rPr lang="th-TH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WU-APP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(Direct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Link</a:t>
            </a:r>
            <a:r>
              <a:rPr lang="th-TH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th-TH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CGP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 Code</a:t>
            </a:r>
            <a:r>
              <a:rPr lang="en-US" sz="2600" dirty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6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เพื่อรองรับการชำระเงินจากนักศึกษาได้</a:t>
            </a:r>
            <a:r>
              <a:rPr lang="th-TH" dirty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 </a:t>
            </a:r>
            <a:endParaRPr lang="th-TH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การชำระเงินที่มีความสะดวก ถูกต้อง </a:t>
            </a:r>
            <a:r>
              <a:rPr lang="th-TH" dirty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รวดเร็ว </a:t>
            </a:r>
          </a:p>
          <a:p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ประชุมหารือผู้เกี่ยวข้อง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ส่วนการเงินฯ ศูนย์บริการการศึกษาธนาคาร ติดตั้งระบบ ทดลองใช้</a:t>
            </a:r>
          </a:p>
          <a:p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ประเมินผลการใช้งาน ปรับปรุงและพัฒนาอย่างต่อเนื่อง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500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37" y="3167653"/>
            <a:ext cx="4703563" cy="2696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94" y="3310101"/>
            <a:ext cx="5226522" cy="24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1211</Words>
  <Application>Microsoft Office PowerPoint</Application>
  <PresentationFormat>Widescreen</PresentationFormat>
  <Paragraphs>212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Corbel</vt:lpstr>
      <vt:lpstr>TH SarabunPSK</vt:lpstr>
      <vt:lpstr>Times New Roman</vt:lpstr>
      <vt:lpstr>Office Theme</vt:lpstr>
      <vt:lpstr>การติดตามผลการดำเนินงานประจำปีงบประมาณ 2566  ครั้งที่ 1 (ตุลาคม 2565 – มีนาคม 2566) </vt:lpstr>
      <vt:lpstr>ส่วนที่ 2</vt:lpstr>
      <vt:lpstr> ยุทธศาสตร์ที่ 1 การขับเคลื่อนให้เป็นมหาวิทยาลัยแห่งคุณภาพ </vt:lpstr>
      <vt:lpstr> ยุทธศาสตร์ที่ 1 การขับเคลื่อนให้เป็นมหาวิทยาลัยแห่งคุณภาพ </vt:lpstr>
      <vt:lpstr> ยุทธศาสตร์ที่ 5 การเพิ่มความเข้มแข็งและความมั่นคงทางการเงินของมหาวิทยาลัย </vt:lpstr>
      <vt:lpstr>PowerPoint Presentation</vt:lpstr>
      <vt:lpstr>PowerPoint Presentation</vt:lpstr>
      <vt:lpstr>PowerPoint Presentation</vt:lpstr>
      <vt:lpstr>PowerPoint Presentation</vt:lpstr>
      <vt:lpstr>ส่วนที่ 3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2023-02-27T08:29:12Z</dcterms:created>
  <dcterms:modified xsi:type="dcterms:W3CDTF">2023-04-04T12:16:59Z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