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93" r:id="rId5"/>
    <p:sldMasterId id="2147483709" r:id="rId6"/>
  </p:sldMasterIdLst>
  <p:notesMasterIdLst>
    <p:notesMasterId r:id="rId25"/>
  </p:notesMasterIdLst>
  <p:handoutMasterIdLst>
    <p:handoutMasterId r:id="rId26"/>
  </p:handoutMasterIdLst>
  <p:sldIdLst>
    <p:sldId id="298" r:id="rId7"/>
    <p:sldId id="352" r:id="rId8"/>
    <p:sldId id="323" r:id="rId9"/>
    <p:sldId id="342" r:id="rId10"/>
    <p:sldId id="350" r:id="rId11"/>
    <p:sldId id="353" r:id="rId12"/>
    <p:sldId id="333" r:id="rId13"/>
    <p:sldId id="332" r:id="rId14"/>
    <p:sldId id="337" r:id="rId15"/>
    <p:sldId id="334" r:id="rId16"/>
    <p:sldId id="338" r:id="rId17"/>
    <p:sldId id="339" r:id="rId18"/>
    <p:sldId id="327" r:id="rId19"/>
    <p:sldId id="283" r:id="rId20"/>
    <p:sldId id="354" r:id="rId21"/>
    <p:sldId id="328" r:id="rId22"/>
    <p:sldId id="346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สไตล์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สไตล์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สไตล์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สไตล์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สไตล์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สไตล์สีปานกลาง 1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454" autoAdjust="0"/>
  </p:normalViewPr>
  <p:slideViewPr>
    <p:cSldViewPr snapToGrid="0">
      <p:cViewPr varScale="1">
        <p:scale>
          <a:sx n="63" d="100"/>
          <a:sy n="63" d="100"/>
        </p:scale>
        <p:origin x="1108" y="52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654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4/5/2023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644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8e96c7d2dc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8e96c7d2dc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29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8e96c7d2dc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8e96c7d2dc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34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2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809985" y="715533"/>
            <a:ext cx="4572000" cy="64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698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810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830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4458881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718942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96307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809985" y="715533"/>
            <a:ext cx="4572000" cy="64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245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1627815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6048992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7418574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454385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7037702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2">
  <p:cSld name="Title + One Column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97833" y="2181617"/>
            <a:ext cx="3312400" cy="113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878400" y="3457963"/>
            <a:ext cx="3351200" cy="12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9374085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slide">
  <p:cSld name="Title and sub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90233" y="550900"/>
            <a:ext cx="1160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2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2"/>
          </p:nvPr>
        </p:nvSpPr>
        <p:spPr>
          <a:xfrm>
            <a:off x="490233" y="1212900"/>
            <a:ext cx="1007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A0A0"/>
              </a:buClr>
              <a:buSzPts val="2600"/>
              <a:buNone/>
              <a:defRPr sz="2667">
                <a:solidFill>
                  <a:srgbClr val="A0A0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285892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01">
  <p:cSld name="Title_0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3"/>
          <p:cNvSpPr/>
          <p:nvPr/>
        </p:nvSpPr>
        <p:spPr>
          <a:xfrm>
            <a:off x="6676570" y="0"/>
            <a:ext cx="3522381" cy="6858000"/>
          </a:xfrm>
          <a:custGeom>
            <a:avLst/>
            <a:gdLst/>
            <a:ahLst/>
            <a:cxnLst/>
            <a:rect l="l" t="t" r="r" b="b"/>
            <a:pathLst>
              <a:path w="3522381" h="6858000" extrusionOk="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3"/>
          <p:cNvSpPr>
            <a:spLocks noGrp="1"/>
          </p:cNvSpPr>
          <p:nvPr>
            <p:ph type="pic" idx="2"/>
          </p:nvPr>
        </p:nvSpPr>
        <p:spPr>
          <a:xfrm>
            <a:off x="-1" y="0"/>
            <a:ext cx="667656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3"/>
          <p:cNvSpPr txBox="1">
            <a:spLocks noGrp="1"/>
          </p:cNvSpPr>
          <p:nvPr>
            <p:ph type="ctrTitle"/>
          </p:nvPr>
        </p:nvSpPr>
        <p:spPr>
          <a:xfrm>
            <a:off x="7274144" y="1291772"/>
            <a:ext cx="4379976" cy="361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606E"/>
              </a:buClr>
              <a:buSzPts val="1800"/>
              <a:buNone/>
              <a:defRPr sz="1800">
                <a:solidFill>
                  <a:srgbClr val="B2606E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" name="Google Shape;18;p43"/>
          <p:cNvGrpSpPr/>
          <p:nvPr/>
        </p:nvGrpSpPr>
        <p:grpSpPr>
          <a:xfrm>
            <a:off x="9140347" y="5054601"/>
            <a:ext cx="676275" cy="114300"/>
            <a:chOff x="9330846" y="5054600"/>
            <a:chExt cx="676275" cy="114300"/>
          </a:xfrm>
        </p:grpSpPr>
        <p:sp>
          <p:nvSpPr>
            <p:cNvPr id="19" name="Google Shape;19;p43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3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3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3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541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42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478772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40282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5703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637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 rot="5400000">
            <a:off x="5981701" y="5719762"/>
            <a:ext cx="228600" cy="1692275"/>
            <a:chOff x="7316420" y="1861156"/>
            <a:chExt cx="689857" cy="5103452"/>
          </a:xfrm>
        </p:grpSpPr>
        <p:sp>
          <p:nvSpPr>
            <p:cNvPr id="4" name="Oval 3"/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449139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550882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4475"/>
            <a:ext cx="192088" cy="1069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09303" y="261129"/>
            <a:ext cx="1147329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9303" y="985376"/>
            <a:ext cx="11473295" cy="347033"/>
          </a:xfrm>
          <a:prstGeom prst="rect">
            <a:avLst/>
          </a:prstGeom>
        </p:spPr>
        <p:txBody>
          <a:bodyPr lIns="182880" tIns="91440" anchor="ctr"/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31502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 rot="5400000">
            <a:off x="5981701" y="5719762"/>
            <a:ext cx="228600" cy="1692275"/>
            <a:chOff x="7316420" y="1861156"/>
            <a:chExt cx="689857" cy="5103452"/>
          </a:xfrm>
        </p:grpSpPr>
        <p:sp>
          <p:nvSpPr>
            <p:cNvPr id="4" name="Oval 3"/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938225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 rot="5400000">
            <a:off x="5981701" y="5719762"/>
            <a:ext cx="228600" cy="1692275"/>
            <a:chOff x="7316420" y="1861156"/>
            <a:chExt cx="689857" cy="5103452"/>
          </a:xfrm>
        </p:grpSpPr>
        <p:sp>
          <p:nvSpPr>
            <p:cNvPr id="4" name="Oval 3"/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90762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3634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303" y="261129"/>
            <a:ext cx="1147329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7651D13-5C77-4918-A550-634228B2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303" y="985376"/>
            <a:ext cx="11473295" cy="347033"/>
          </a:xfrm>
          <a:prstGeom prst="rect">
            <a:avLst/>
          </a:prstGeom>
        </p:spPr>
        <p:txBody>
          <a:bodyPr lIns="182880" tIns="91440" anchor="ctr"/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1F53C-4EAE-4D16-BE51-CB0839C625EA}"/>
              </a:ext>
            </a:extLst>
          </p:cNvPr>
          <p:cNvSpPr/>
          <p:nvPr/>
        </p:nvSpPr>
        <p:spPr>
          <a:xfrm>
            <a:off x="0" y="243711"/>
            <a:ext cx="191589" cy="10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457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  <p:sldLayoutId id="2147483677" r:id="rId24"/>
    <p:sldLayoutId id="2147483708" r:id="rId25"/>
    <p:sldLayoutId id="2147483749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2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132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EA4335"/>
          </p15:clr>
        </p15:guide>
        <p15:guide id="2" orient="horz" pos="415">
          <p15:clr>
            <a:srgbClr val="EA4335"/>
          </p15:clr>
        </p15:guide>
        <p15:guide id="3" pos="5345">
          <p15:clr>
            <a:srgbClr val="EA4335"/>
          </p15:clr>
        </p15:guide>
        <p15:guide id="4" orient="horz" pos="2825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07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account.wu.ac.th/dpl/indicator1/menuR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ส่วนทรัพยากรมนุษย์และองค์กร – Division of Human Resources and Organ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5" y="234500"/>
            <a:ext cx="2493195" cy="133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4216" y="351496"/>
            <a:ext cx="8065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spc="-300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การติดตามผลการดำเนินงาน</a:t>
            </a:r>
            <a:br>
              <a:rPr lang="th-TH" sz="4800" b="1" spc="-300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4800" b="1" spc="-300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ประจำปีงบประมาณ 2566  (ครั้งที่ 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86396" y="2025765"/>
            <a:ext cx="4905604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h-TH" sz="3600" b="1" spc="-300" dirty="0">
                <a:solidFill>
                  <a:schemeClr val="bg1"/>
                </a:solidFill>
                <a:latin typeface="TH Fah kwang" panose="02000506000000020004" pitchFamily="2" charset="-34"/>
                <a:ea typeface="+mj-ea"/>
                <a:cs typeface="TH Fah kwang" panose="02000506000000020004" pitchFamily="2" charset="-34"/>
              </a:rPr>
              <a:t>ส่วนทรัพยากรมนุษย์และองค์กร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457200" y="279400"/>
            <a:ext cx="8837407" cy="58477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ยุทธศาสตร์ที่ </a:t>
            </a:r>
            <a:r>
              <a:rPr lang="en-US" sz="32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การขับเคลื่อนให้เป็นมหาวิทยาลัยแห่งคุณภาพ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29701"/>
              </p:ext>
            </p:extLst>
          </p:nvPr>
        </p:nvGraphicFramePr>
        <p:xfrm>
          <a:off x="351515" y="1956597"/>
          <a:ext cx="11408485" cy="2933929"/>
        </p:xfrm>
        <a:graphic>
          <a:graphicData uri="http://schemas.openxmlformats.org/drawingml/2006/table">
            <a:tbl>
              <a:tblPr firstRow="1" firstCol="1">
                <a:tableStyleId>{E8B1032C-EA38-4F05-BA0D-38AFFFC7BED3}</a:tableStyleId>
              </a:tblPr>
              <a:tblGrid>
                <a:gridCol w="167281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688951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2182534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410242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439144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2014800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60940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th-TH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ผลงาน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 2564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ผลงาน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 2565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 </a:t>
                      </a:r>
                      <a:endParaRPr lang="th-TH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(6</a:t>
                      </a:r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เดือน)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ผลสำเร็จ (%)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แนวโน้มผลสำเร็จเปรียบเทียบกับผลงานย้อนหลัง (เพิ่มขึ้น/ลดลง)</a:t>
                      </a:r>
                      <a:endParaRPr lang="th-TH" sz="2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136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th-TH" sz="2400" b="1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ร้อยละ 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85.82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92.16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รอประเมินสิ้นปี</a:t>
                      </a:r>
                      <a:endParaRPr lang="en-ZA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457200" y="971751"/>
            <a:ext cx="10709238" cy="95410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WU-D-1-2-6  </a:t>
            </a:r>
            <a:r>
              <a:rPr lang="th-TH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ร้อยละของบุคลากรสายวิชาการและสายสนับสนุนที่บรรลุผลสัมฤทธิ์ </a:t>
            </a:r>
            <a:r>
              <a:rPr lang="en-US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</a:t>
            </a:r>
          </a:p>
          <a:p>
            <a:r>
              <a:rPr lang="en-US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                   KPI </a:t>
            </a:r>
            <a:r>
              <a:rPr lang="th-TH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ส่วนบุคคล (ร้อยละ)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733875"/>
              </p:ext>
            </p:extLst>
          </p:nvPr>
        </p:nvGraphicFramePr>
        <p:xfrm>
          <a:off x="2462367" y="4938791"/>
          <a:ext cx="6832241" cy="1889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49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471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ผลการประเมิน ประจำปีงบประมาณ </a:t>
                      </a:r>
                      <a:r>
                        <a:rPr lang="en-US" sz="2000" u="sng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2565</a:t>
                      </a:r>
                      <a:r>
                        <a:rPr lang="th-TH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(เฉพาะผู้มีสิทธิ์ขึ้นเงินเดือน)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90.00</a:t>
                      </a:r>
                      <a:r>
                        <a:rPr lang="th-TH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ขึ้นไป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80.00-89.99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70.00-79.99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60.00-69.99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ต่ำกว่า </a:t>
                      </a:r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60.00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รวม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4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601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516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66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26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1,212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49.59</a:t>
                      </a:r>
                      <a:endParaRPr lang="th-TH" sz="2000" kern="1200" dirty="0">
                        <a:solidFill>
                          <a:schemeClr val="accent6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42.57</a:t>
                      </a:r>
                      <a:endParaRPr lang="th-TH" sz="2000" kern="1200" dirty="0">
                        <a:solidFill>
                          <a:schemeClr val="accent6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5.45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2.15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0.24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07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457200" y="279400"/>
            <a:ext cx="8837407" cy="58477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ยุทธศาสตร์ที่ </a:t>
            </a:r>
            <a:r>
              <a:rPr lang="en-US" sz="32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การขับเคลื่อนให้เป็นมหาวิทยาลัยแห่งคุณภาพ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97308"/>
              </p:ext>
            </p:extLst>
          </p:nvPr>
        </p:nvGraphicFramePr>
        <p:xfrm>
          <a:off x="512614" y="2208093"/>
          <a:ext cx="10653823" cy="3403771"/>
        </p:xfrm>
        <a:graphic>
          <a:graphicData uri="http://schemas.openxmlformats.org/drawingml/2006/table">
            <a:tbl>
              <a:tblPr firstRow="1" firstCol="1">
                <a:tableStyleId>{E8B1032C-EA38-4F05-BA0D-38AFFFC7BED3}</a:tableStyleId>
              </a:tblPr>
              <a:tblGrid>
                <a:gridCol w="1833613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2392330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641926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577482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2208472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849291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th-TH" sz="2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</a:t>
                      </a:r>
                      <a:endParaRPr lang="en-ZA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ผลงาน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 2565</a:t>
                      </a:r>
                      <a:endParaRPr lang="en-ZA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 </a:t>
                      </a:r>
                      <a:endParaRPr lang="th-TH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(6</a:t>
                      </a:r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เดือน)</a:t>
                      </a:r>
                      <a:endParaRPr lang="en-ZA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ผลสำเร็จ (%)</a:t>
                      </a:r>
                      <a:endParaRPr lang="en-ZA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แนวโน้มผลสำเร็จเปรียบเทียบกับผลงานย้อนหลัง (เพิ่มขึ้น/ลดลง)</a:t>
                      </a:r>
                      <a:endParaRPr lang="th-TH" sz="2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49704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 </a:t>
                      </a: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50</a:t>
                      </a:r>
                      <a:endParaRPr lang="en-ZA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 </a:t>
                      </a: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(ของหน่วยงาน)</a:t>
                      </a:r>
                      <a:endParaRPr lang="en-ZA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</a:t>
                      </a:r>
                      <a:endParaRPr lang="en-ZA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รอประเมิน</a:t>
                      </a:r>
                      <a:endParaRPr lang="en-ZA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</a:t>
                      </a:r>
                      <a:r>
                        <a:rPr lang="en-US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……</a:t>
                      </a:r>
                      <a:endParaRPr lang="en-ZA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เพิ่มโดยกลไก การพัฒนา </a:t>
                      </a: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PDCA/ SOP</a:t>
                      </a:r>
                    </a:p>
                    <a:p>
                      <a:pPr algn="ctr"/>
                      <a:r>
                        <a:rPr lang="th-TH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จัดทำคู่มือฯ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457200" y="971751"/>
            <a:ext cx="10709238" cy="95410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WU-D-1-2-7</a:t>
            </a:r>
            <a:r>
              <a:rPr lang="th-TH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ร้อยละของบุคลากรหน่วยงานที่มีการพัฒนา/ปรับปรุงคู่มือการปฏิบัติงานให้ทันสมัย เป็นปัจจุบันและมีการใช้คู่มือในการปฏิบัติงาน (ร้อยละ) </a:t>
            </a:r>
          </a:p>
        </p:txBody>
      </p:sp>
    </p:spTree>
    <p:extLst>
      <p:ext uri="{BB962C8B-B14F-4D97-AF65-F5344CB8AC3E}">
        <p14:creationId xmlns:p14="http://schemas.microsoft.com/office/powerpoint/2010/main" val="122824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457200" y="245407"/>
            <a:ext cx="10972800" cy="55399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th-TH" sz="30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ยุทธศาสตร์ที่ </a:t>
            </a:r>
            <a:r>
              <a:rPr lang="en-US" sz="30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5</a:t>
            </a:r>
            <a:r>
              <a:rPr lang="th-TH" sz="30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การเพิ่มความเข้มแข็งและความมั่นคงทางการเงินของมหาวิทยาลัย 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08685"/>
              </p:ext>
            </p:extLst>
          </p:nvPr>
        </p:nvGraphicFramePr>
        <p:xfrm>
          <a:off x="457200" y="2036649"/>
          <a:ext cx="11408485" cy="3108960"/>
        </p:xfrm>
        <a:graphic>
          <a:graphicData uri="http://schemas.openxmlformats.org/drawingml/2006/table">
            <a:tbl>
              <a:tblPr firstRow="1" firstCol="1">
                <a:tableStyleId>{E8B1032C-EA38-4F05-BA0D-38AFFFC7BED3}</a:tableStyleId>
              </a:tblPr>
              <a:tblGrid>
                <a:gridCol w="167281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688951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2182534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410242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439144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2014800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30212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th-TH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ผลงาน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 2564</a:t>
                      </a:r>
                    </a:p>
                    <a:p>
                      <a:pPr algn="ctr"/>
                      <a:endParaRPr lang="th-TH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ผลงาน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 2565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 </a:t>
                      </a:r>
                      <a:endParaRPr lang="th-TH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(6</a:t>
                      </a:r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เดือน)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ผลสำเร็จ (%)</a:t>
                      </a:r>
                    </a:p>
                    <a:p>
                      <a:pPr algn="ctr"/>
                      <a:endParaRPr lang="th-TH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แนวโน้มผลสำเร็จเปรียบเทียบกับผลงานย้อนหลัง (เพิ่มขึ้น/ลดลง)</a:t>
                      </a:r>
                      <a:endParaRPr lang="th-TH" sz="2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136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th-TH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≥ ร้อยละ 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99.15</a:t>
                      </a:r>
                      <a:endParaRPr lang="en-ZA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99.23</a:t>
                      </a:r>
                      <a:endParaRPr lang="en-ZA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43.11</a:t>
                      </a:r>
                      <a:endParaRPr lang="en-ZA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99+</a:t>
                      </a:r>
                      <a:endParaRPr lang="en-ZA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การติดตาม ตรวจสอบต่อเนื่อง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368300" y="971751"/>
            <a:ext cx="10972800" cy="892552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WU-D-5-1-8</a:t>
            </a:r>
            <a:r>
              <a:rPr lang="en-US" sz="2600" dirty="0"/>
              <a:t> </a:t>
            </a:r>
            <a:r>
              <a:rPr lang="th-TH" sz="2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ร้อยละของการดำเนินงานและการใช้จ่ายงบประมาณตามแผนปฏิบัติการ    </a:t>
            </a:r>
          </a:p>
          <a:p>
            <a:r>
              <a:rPr lang="th-TH" sz="2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               ประจำปี (ร้อยละ)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027" r="-1112" b="30168"/>
          <a:stretch/>
        </p:blipFill>
        <p:spPr>
          <a:xfrm>
            <a:off x="3093415" y="5174646"/>
            <a:ext cx="7074168" cy="16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1" b="16181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968359"/>
            <a:ext cx="10744100" cy="886342"/>
          </a:xfrm>
          <a:solidFill>
            <a:srgbClr val="660066">
              <a:alpha val="80000"/>
            </a:srgbClr>
          </a:solidFill>
        </p:spPr>
        <p:txBody>
          <a:bodyPr/>
          <a:lstStyle/>
          <a:p>
            <a:r>
              <a:rPr lang="th-TH" sz="4800" b="1" spc="-300" dirty="0">
                <a:latin typeface="TH Fah kwang" panose="02000506000000020004" pitchFamily="2" charset="-34"/>
                <a:ea typeface="+mj-ea"/>
                <a:cs typeface="TH Fah kwang" panose="02000506000000020004" pitchFamily="2" charset="-34"/>
              </a:rPr>
              <a:t>ผลการดำเนินงานตามเกณฑ์ประเมินหน่วยงานประจำปี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5060" y="3833375"/>
            <a:ext cx="2252749" cy="1015663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ea typeface="+mj-ea"/>
                <a:cs typeface="TH Fah kwang" panose="02000506000000020004" pitchFamily="2" charset="-34"/>
              </a:rPr>
              <a:t>ส่วนที่ </a:t>
            </a:r>
            <a:r>
              <a:rPr lang="en-US" sz="60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ea typeface="+mj-ea"/>
                <a:cs typeface="TH Fah kwang" panose="02000506000000020004" pitchFamily="2" charset="-34"/>
              </a:rPr>
              <a:t>3</a:t>
            </a:r>
            <a:endParaRPr lang="th-TH" sz="60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ea typeface="+mj-ea"/>
              <a:cs typeface="TH Fah kwang" panose="02000506000000020004" pitchFamily="2" charset="-34"/>
            </a:endParaRPr>
          </a:p>
        </p:txBody>
      </p:sp>
      <p:pic>
        <p:nvPicPr>
          <p:cNvPr id="12" name="Picture 2" descr="ส่วนทรัพยากรมนุษย์และองค์กร – Division of Human Resources and Organ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03" y="580457"/>
            <a:ext cx="2224206" cy="119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4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371" y="217715"/>
            <a:ext cx="4653806" cy="1584960"/>
          </a:xfrm>
        </p:spPr>
        <p:txBody>
          <a:bodyPr/>
          <a:lstStyle/>
          <a:p>
            <a:pPr marL="0" indent="0">
              <a:buNone/>
            </a:pPr>
            <a:endParaRPr lang="th-TH" dirty="0"/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7189" y="4341936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04391"/>
            <a:ext cx="9067800" cy="739327"/>
          </a:xfr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4000" b="1" spc="-300" dirty="0">
                <a:solidFill>
                  <a:schemeClr val="bg1"/>
                </a:solidFill>
                <a:latin typeface="TH Fah kwang" panose="02000506000000020004" pitchFamily="2" charset="-34"/>
                <a:ea typeface="+mj-ea"/>
                <a:cs typeface="TH Fah kwang" panose="02000506000000020004" pitchFamily="2" charset="-34"/>
              </a:rPr>
              <a:t> ผลการประเมินหน่วยงาน ส่วนทมอ. ปีงบฯ 2563-2565</a:t>
            </a:r>
            <a:endParaRPr lang="en-US" sz="4000" b="1" spc="-300" dirty="0">
              <a:solidFill>
                <a:schemeClr val="bg1"/>
              </a:solidFill>
              <a:latin typeface="TH Fah kwang" panose="02000506000000020004" pitchFamily="2" charset="-34"/>
              <a:ea typeface="+mj-ea"/>
              <a:cs typeface="TH Fah kwang" panose="02000506000000020004" pitchFamily="2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18142"/>
              </p:ext>
            </p:extLst>
          </p:nvPr>
        </p:nvGraphicFramePr>
        <p:xfrm>
          <a:off x="466825" y="1419352"/>
          <a:ext cx="8880364" cy="447649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96746">
                  <a:extLst>
                    <a:ext uri="{9D8B030D-6E8A-4147-A177-3AD203B41FA5}">
                      <a16:colId xmlns:a16="http://schemas.microsoft.com/office/drawing/2014/main" val="4072786698"/>
                    </a:ext>
                  </a:extLst>
                </a:gridCol>
                <a:gridCol w="3085075">
                  <a:extLst>
                    <a:ext uri="{9D8B030D-6E8A-4147-A177-3AD203B41FA5}">
                      <a16:colId xmlns:a16="http://schemas.microsoft.com/office/drawing/2014/main" val="1063159431"/>
                    </a:ext>
                  </a:extLst>
                </a:gridCol>
                <a:gridCol w="3198543">
                  <a:extLst>
                    <a:ext uri="{9D8B030D-6E8A-4147-A177-3AD203B41FA5}">
                      <a16:colId xmlns:a16="http://schemas.microsoft.com/office/drawing/2014/main" val="1238277320"/>
                    </a:ext>
                  </a:extLst>
                </a:gridCol>
              </a:tblGrid>
              <a:tr h="5595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ค่าสถิติ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ปีงบประมาณ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8876"/>
                  </a:ext>
                </a:extLst>
              </a:tr>
              <a:tr h="5595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0" i="0" u="none" strike="noStrike" dirty="0">
                          <a:solidFill>
                            <a:schemeClr val="bg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ภาพรวมมวล.</a:t>
                      </a: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2564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2565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2866734"/>
                  </a:ext>
                </a:extLst>
              </a:tr>
              <a:tr h="559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Max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39.00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39.98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56314"/>
                  </a:ext>
                </a:extLst>
              </a:tr>
              <a:tr h="559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Average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36.59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38.10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2564998"/>
                  </a:ext>
                </a:extLst>
              </a:tr>
              <a:tr h="5595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6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Min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36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32.27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36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34.93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4456295"/>
                  </a:ext>
                </a:extLst>
              </a:tr>
              <a:tr h="559562">
                <a:tc>
                  <a:txBody>
                    <a:bodyPr/>
                    <a:lstStyle/>
                    <a:p>
                      <a:pPr algn="ctr" fontAlgn="b"/>
                      <a:endParaRPr lang="th-TH" sz="36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0771814"/>
                  </a:ext>
                </a:extLst>
              </a:tr>
              <a:tr h="5595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solidFill>
                            <a:schemeClr val="bg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ส่วนทมอ.</a:t>
                      </a:r>
                      <a:endParaRPr lang="th-TH" sz="3600" b="0" i="0" u="none" strike="noStrike" dirty="0">
                        <a:solidFill>
                          <a:schemeClr val="bg1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37.30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37.48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008088"/>
                  </a:ext>
                </a:extLst>
              </a:tr>
              <a:tr h="5595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คิดเป็นร้อยละ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93.25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93.69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955242"/>
                  </a:ext>
                </a:extLst>
              </a:tr>
            </a:tbl>
          </a:graphicData>
        </a:graphic>
      </p:graphicFrame>
      <p:grpSp>
        <p:nvGrpSpPr>
          <p:cNvPr id="8" name="Google Shape;559;p29"/>
          <p:cNvGrpSpPr/>
          <p:nvPr/>
        </p:nvGrpSpPr>
        <p:grpSpPr>
          <a:xfrm>
            <a:off x="9952836" y="2152507"/>
            <a:ext cx="1705664" cy="1505093"/>
            <a:chOff x="3975150" y="1405875"/>
            <a:chExt cx="4510019" cy="3210418"/>
          </a:xfrm>
        </p:grpSpPr>
        <p:sp>
          <p:nvSpPr>
            <p:cNvPr id="9" name="Google Shape;560;p29"/>
            <p:cNvSpPr/>
            <p:nvPr/>
          </p:nvSpPr>
          <p:spPr>
            <a:xfrm>
              <a:off x="3975150" y="4202558"/>
              <a:ext cx="1496267" cy="413735"/>
            </a:xfrm>
            <a:custGeom>
              <a:avLst/>
              <a:gdLst/>
              <a:ahLst/>
              <a:cxnLst/>
              <a:rect l="l" t="t" r="r" b="b"/>
              <a:pathLst>
                <a:path w="61379" h="16972" extrusionOk="0">
                  <a:moveTo>
                    <a:pt x="9625" y="1"/>
                  </a:moveTo>
                  <a:cubicBezTo>
                    <a:pt x="4356" y="1"/>
                    <a:pt x="972" y="762"/>
                    <a:pt x="668" y="2298"/>
                  </a:cubicBezTo>
                  <a:cubicBezTo>
                    <a:pt x="1" y="5501"/>
                    <a:pt x="12910" y="10871"/>
                    <a:pt x="29489" y="14307"/>
                  </a:cubicBezTo>
                  <a:cubicBezTo>
                    <a:pt x="38130" y="16077"/>
                    <a:pt x="46058" y="16971"/>
                    <a:pt x="51771" y="16971"/>
                  </a:cubicBezTo>
                  <a:cubicBezTo>
                    <a:pt x="57040" y="16971"/>
                    <a:pt x="60424" y="16210"/>
                    <a:pt x="60744" y="14674"/>
                  </a:cubicBezTo>
                  <a:cubicBezTo>
                    <a:pt x="61378" y="11471"/>
                    <a:pt x="48469" y="6101"/>
                    <a:pt x="31890" y="2665"/>
                  </a:cubicBezTo>
                  <a:cubicBezTo>
                    <a:pt x="23266" y="895"/>
                    <a:pt x="15337" y="1"/>
                    <a:pt x="9625" y="1"/>
                  </a:cubicBezTo>
                  <a:close/>
                </a:path>
              </a:pathLst>
            </a:custGeom>
            <a:solidFill>
              <a:srgbClr val="000000">
                <a:alpha val="2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1;p29"/>
            <p:cNvSpPr/>
            <p:nvPr/>
          </p:nvSpPr>
          <p:spPr>
            <a:xfrm>
              <a:off x="5186009" y="3499383"/>
              <a:ext cx="1707668" cy="437137"/>
            </a:xfrm>
            <a:custGeom>
              <a:avLst/>
              <a:gdLst/>
              <a:ahLst/>
              <a:cxnLst/>
              <a:rect l="l" t="t" r="r" b="b"/>
              <a:pathLst>
                <a:path w="70051" h="17932" extrusionOk="0">
                  <a:moveTo>
                    <a:pt x="14826" y="1"/>
                  </a:moveTo>
                  <a:cubicBezTo>
                    <a:pt x="6532" y="1"/>
                    <a:pt x="1003" y="1187"/>
                    <a:pt x="635" y="3456"/>
                  </a:cubicBezTo>
                  <a:cubicBezTo>
                    <a:pt x="1" y="7359"/>
                    <a:pt x="14911" y="12963"/>
                    <a:pt x="33892" y="16031"/>
                  </a:cubicBezTo>
                  <a:cubicBezTo>
                    <a:pt x="41898" y="17310"/>
                    <a:pt x="49349" y="17931"/>
                    <a:pt x="55339" y="17931"/>
                  </a:cubicBezTo>
                  <a:cubicBezTo>
                    <a:pt x="63574" y="17931"/>
                    <a:pt x="69050" y="16756"/>
                    <a:pt x="69417" y="14497"/>
                  </a:cubicBezTo>
                  <a:cubicBezTo>
                    <a:pt x="70051" y="10594"/>
                    <a:pt x="55174" y="4957"/>
                    <a:pt x="36160" y="1888"/>
                  </a:cubicBezTo>
                  <a:cubicBezTo>
                    <a:pt x="28211" y="617"/>
                    <a:pt x="20801" y="1"/>
                    <a:pt x="14826" y="1"/>
                  </a:cubicBezTo>
                  <a:close/>
                </a:path>
              </a:pathLst>
            </a:custGeom>
            <a:solidFill>
              <a:srgbClr val="000000">
                <a:alpha val="2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62;p29"/>
            <p:cNvSpPr/>
            <p:nvPr/>
          </p:nvSpPr>
          <p:spPr>
            <a:xfrm>
              <a:off x="6637581" y="2905351"/>
              <a:ext cx="1462089" cy="378583"/>
            </a:xfrm>
            <a:custGeom>
              <a:avLst/>
              <a:gdLst/>
              <a:ahLst/>
              <a:cxnLst/>
              <a:rect l="l" t="t" r="r" b="b"/>
              <a:pathLst>
                <a:path w="59977" h="15530" extrusionOk="0">
                  <a:moveTo>
                    <a:pt x="17429" y="0"/>
                  </a:moveTo>
                  <a:cubicBezTo>
                    <a:pt x="7657" y="0"/>
                    <a:pt x="764" y="1562"/>
                    <a:pt x="434" y="4273"/>
                  </a:cubicBezTo>
                  <a:cubicBezTo>
                    <a:pt x="0" y="8109"/>
                    <a:pt x="12843" y="12779"/>
                    <a:pt x="29188" y="14713"/>
                  </a:cubicBezTo>
                  <a:cubicBezTo>
                    <a:pt x="33936" y="15267"/>
                    <a:pt x="38453" y="15529"/>
                    <a:pt x="42481" y="15529"/>
                  </a:cubicBezTo>
                  <a:cubicBezTo>
                    <a:pt x="52293" y="15529"/>
                    <a:pt x="59212" y="13973"/>
                    <a:pt x="59543" y="11278"/>
                  </a:cubicBezTo>
                  <a:cubicBezTo>
                    <a:pt x="59976" y="7441"/>
                    <a:pt x="47134" y="2771"/>
                    <a:pt x="30822" y="837"/>
                  </a:cubicBezTo>
                  <a:cubicBezTo>
                    <a:pt x="26038" y="269"/>
                    <a:pt x="21486" y="0"/>
                    <a:pt x="17429" y="0"/>
                  </a:cubicBezTo>
                  <a:close/>
                </a:path>
              </a:pathLst>
            </a:custGeom>
            <a:solidFill>
              <a:srgbClr val="000000">
                <a:alpha val="2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3;p29"/>
            <p:cNvSpPr/>
            <p:nvPr/>
          </p:nvSpPr>
          <p:spPr>
            <a:xfrm>
              <a:off x="6666031" y="1405875"/>
              <a:ext cx="1719881" cy="1683266"/>
            </a:xfrm>
            <a:custGeom>
              <a:avLst/>
              <a:gdLst/>
              <a:ahLst/>
              <a:cxnLst/>
              <a:rect l="l" t="t" r="r" b="b"/>
              <a:pathLst>
                <a:path w="70552" h="69050" extrusionOk="0">
                  <a:moveTo>
                    <a:pt x="50837" y="0"/>
                  </a:moveTo>
                  <a:lnTo>
                    <a:pt x="10275" y="29721"/>
                  </a:lnTo>
                  <a:lnTo>
                    <a:pt x="19315" y="30789"/>
                  </a:lnTo>
                  <a:cubicBezTo>
                    <a:pt x="19281" y="30789"/>
                    <a:pt x="19281" y="30789"/>
                    <a:pt x="19248" y="30789"/>
                  </a:cubicBezTo>
                  <a:cubicBezTo>
                    <a:pt x="19048" y="30856"/>
                    <a:pt x="18981" y="31423"/>
                    <a:pt x="18914" y="31623"/>
                  </a:cubicBezTo>
                  <a:cubicBezTo>
                    <a:pt x="18214" y="33758"/>
                    <a:pt x="17447" y="35859"/>
                    <a:pt x="16679" y="37961"/>
                  </a:cubicBezTo>
                  <a:cubicBezTo>
                    <a:pt x="14911" y="42664"/>
                    <a:pt x="12943" y="47301"/>
                    <a:pt x="10642" y="51737"/>
                  </a:cubicBezTo>
                  <a:cubicBezTo>
                    <a:pt x="9508" y="53905"/>
                    <a:pt x="8273" y="56040"/>
                    <a:pt x="6872" y="58042"/>
                  </a:cubicBezTo>
                  <a:cubicBezTo>
                    <a:pt x="5638" y="59743"/>
                    <a:pt x="4237" y="61544"/>
                    <a:pt x="2403" y="62612"/>
                  </a:cubicBezTo>
                  <a:cubicBezTo>
                    <a:pt x="1669" y="63012"/>
                    <a:pt x="835" y="63279"/>
                    <a:pt x="1" y="63145"/>
                  </a:cubicBezTo>
                  <a:cubicBezTo>
                    <a:pt x="2503" y="63479"/>
                    <a:pt x="4971" y="63846"/>
                    <a:pt x="7473" y="64179"/>
                  </a:cubicBezTo>
                  <a:cubicBezTo>
                    <a:pt x="12710" y="64913"/>
                    <a:pt x="17947" y="65614"/>
                    <a:pt x="23184" y="66348"/>
                  </a:cubicBezTo>
                  <a:lnTo>
                    <a:pt x="37061" y="68249"/>
                  </a:lnTo>
                  <a:cubicBezTo>
                    <a:pt x="38095" y="68416"/>
                    <a:pt x="39129" y="68549"/>
                    <a:pt x="40163" y="68683"/>
                  </a:cubicBezTo>
                  <a:cubicBezTo>
                    <a:pt x="42731" y="69050"/>
                    <a:pt x="44799" y="66748"/>
                    <a:pt x="46267" y="64947"/>
                  </a:cubicBezTo>
                  <a:cubicBezTo>
                    <a:pt x="49269" y="61244"/>
                    <a:pt x="51504" y="56841"/>
                    <a:pt x="53472" y="52504"/>
                  </a:cubicBezTo>
                  <a:cubicBezTo>
                    <a:pt x="55440" y="48201"/>
                    <a:pt x="57208" y="43831"/>
                    <a:pt x="58776" y="39362"/>
                  </a:cubicBezTo>
                  <a:cubicBezTo>
                    <a:pt x="59143" y="38361"/>
                    <a:pt x="59477" y="37360"/>
                    <a:pt x="59844" y="36359"/>
                  </a:cubicBezTo>
                  <a:cubicBezTo>
                    <a:pt x="60110" y="35559"/>
                    <a:pt x="60344" y="34758"/>
                    <a:pt x="60611" y="33991"/>
                  </a:cubicBezTo>
                  <a:lnTo>
                    <a:pt x="70551" y="35726"/>
                  </a:lnTo>
                  <a:close/>
                </a:path>
              </a:pathLst>
            </a:custGeom>
            <a:gradFill>
              <a:gsLst>
                <a:gs pos="0">
                  <a:srgbClr val="B9D9AB"/>
                </a:gs>
                <a:gs pos="100000">
                  <a:srgbClr val="72A85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4;p29"/>
            <p:cNvSpPr/>
            <p:nvPr/>
          </p:nvSpPr>
          <p:spPr>
            <a:xfrm>
              <a:off x="6400939" y="2467902"/>
              <a:ext cx="1236841" cy="704217"/>
            </a:xfrm>
            <a:custGeom>
              <a:avLst/>
              <a:gdLst/>
              <a:ahLst/>
              <a:cxnLst/>
              <a:rect l="l" t="t" r="r" b="b"/>
              <a:pathLst>
                <a:path w="50737" h="28888" extrusionOk="0">
                  <a:moveTo>
                    <a:pt x="50737" y="28888"/>
                  </a:moveTo>
                  <a:lnTo>
                    <a:pt x="10408" y="23084"/>
                  </a:lnTo>
                  <a:cubicBezTo>
                    <a:pt x="9274" y="22917"/>
                    <a:pt x="8406" y="22417"/>
                    <a:pt x="7706" y="21683"/>
                  </a:cubicBezTo>
                  <a:cubicBezTo>
                    <a:pt x="7039" y="20949"/>
                    <a:pt x="6538" y="19982"/>
                    <a:pt x="6138" y="18881"/>
                  </a:cubicBezTo>
                  <a:cubicBezTo>
                    <a:pt x="5771" y="17780"/>
                    <a:pt x="5538" y="16512"/>
                    <a:pt x="5371" y="15212"/>
                  </a:cubicBezTo>
                  <a:cubicBezTo>
                    <a:pt x="5204" y="13911"/>
                    <a:pt x="5071" y="12576"/>
                    <a:pt x="4971" y="11242"/>
                  </a:cubicBezTo>
                  <a:cubicBezTo>
                    <a:pt x="4837" y="9574"/>
                    <a:pt x="4704" y="8073"/>
                    <a:pt x="4504" y="6739"/>
                  </a:cubicBezTo>
                  <a:cubicBezTo>
                    <a:pt x="4303" y="5405"/>
                    <a:pt x="4070" y="4237"/>
                    <a:pt x="3736" y="3270"/>
                  </a:cubicBezTo>
                  <a:cubicBezTo>
                    <a:pt x="3369" y="2302"/>
                    <a:pt x="2936" y="1535"/>
                    <a:pt x="2335" y="1001"/>
                  </a:cubicBezTo>
                  <a:cubicBezTo>
                    <a:pt x="1735" y="434"/>
                    <a:pt x="968" y="101"/>
                    <a:pt x="0" y="1"/>
                  </a:cubicBezTo>
                  <a:lnTo>
                    <a:pt x="39862" y="4204"/>
                  </a:lnTo>
                  <a:cubicBezTo>
                    <a:pt x="40863" y="4304"/>
                    <a:pt x="41663" y="4671"/>
                    <a:pt x="42297" y="5271"/>
                  </a:cubicBezTo>
                  <a:cubicBezTo>
                    <a:pt x="42931" y="5838"/>
                    <a:pt x="43398" y="6672"/>
                    <a:pt x="43765" y="7706"/>
                  </a:cubicBezTo>
                  <a:cubicBezTo>
                    <a:pt x="44099" y="8707"/>
                    <a:pt x="44365" y="9974"/>
                    <a:pt x="44566" y="11375"/>
                  </a:cubicBezTo>
                  <a:cubicBezTo>
                    <a:pt x="44766" y="12810"/>
                    <a:pt x="44899" y="14444"/>
                    <a:pt x="45033" y="16246"/>
                  </a:cubicBezTo>
                  <a:cubicBezTo>
                    <a:pt x="45133" y="17647"/>
                    <a:pt x="45266" y="19081"/>
                    <a:pt x="45433" y="20482"/>
                  </a:cubicBezTo>
                  <a:cubicBezTo>
                    <a:pt x="45633" y="21883"/>
                    <a:pt x="45866" y="23217"/>
                    <a:pt x="46267" y="24418"/>
                  </a:cubicBezTo>
                  <a:cubicBezTo>
                    <a:pt x="46634" y="25586"/>
                    <a:pt x="47167" y="26620"/>
                    <a:pt x="47901" y="27420"/>
                  </a:cubicBezTo>
                  <a:cubicBezTo>
                    <a:pt x="48602" y="28187"/>
                    <a:pt x="49536" y="28721"/>
                    <a:pt x="50737" y="28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5;p29"/>
            <p:cNvSpPr/>
            <p:nvPr/>
          </p:nvSpPr>
          <p:spPr>
            <a:xfrm>
              <a:off x="5508854" y="2374386"/>
              <a:ext cx="1867853" cy="1362068"/>
            </a:xfrm>
            <a:custGeom>
              <a:avLst/>
              <a:gdLst/>
              <a:ahLst/>
              <a:cxnLst/>
              <a:rect l="l" t="t" r="r" b="b"/>
              <a:pathLst>
                <a:path w="76622" h="55874" extrusionOk="0">
                  <a:moveTo>
                    <a:pt x="53639" y="34625"/>
                  </a:moveTo>
                  <a:cubicBezTo>
                    <a:pt x="56007" y="29655"/>
                    <a:pt x="58342" y="24618"/>
                    <a:pt x="60944" y="19748"/>
                  </a:cubicBezTo>
                  <a:cubicBezTo>
                    <a:pt x="62145" y="17513"/>
                    <a:pt x="63379" y="15312"/>
                    <a:pt x="64780" y="13177"/>
                  </a:cubicBezTo>
                  <a:cubicBezTo>
                    <a:pt x="66181" y="11075"/>
                    <a:pt x="67749" y="9007"/>
                    <a:pt x="69617" y="7272"/>
                  </a:cubicBezTo>
                  <a:cubicBezTo>
                    <a:pt x="71518" y="5505"/>
                    <a:pt x="73920" y="4037"/>
                    <a:pt x="76622" y="4237"/>
                  </a:cubicBezTo>
                  <a:cubicBezTo>
                    <a:pt x="75721" y="4137"/>
                    <a:pt x="74821" y="4070"/>
                    <a:pt x="73920" y="3970"/>
                  </a:cubicBezTo>
                  <a:cubicBezTo>
                    <a:pt x="71685" y="3770"/>
                    <a:pt x="69417" y="3536"/>
                    <a:pt x="67149" y="3303"/>
                  </a:cubicBezTo>
                  <a:cubicBezTo>
                    <a:pt x="64146" y="3003"/>
                    <a:pt x="61178" y="2702"/>
                    <a:pt x="58175" y="2436"/>
                  </a:cubicBezTo>
                  <a:cubicBezTo>
                    <a:pt x="55073" y="2135"/>
                    <a:pt x="52004" y="1802"/>
                    <a:pt x="48902" y="1502"/>
                  </a:cubicBezTo>
                  <a:cubicBezTo>
                    <a:pt x="46334" y="1268"/>
                    <a:pt x="43765" y="1001"/>
                    <a:pt x="41230" y="734"/>
                  </a:cubicBezTo>
                  <a:lnTo>
                    <a:pt x="37060" y="334"/>
                  </a:lnTo>
                  <a:cubicBezTo>
                    <a:pt x="33758" y="1"/>
                    <a:pt x="30989" y="2069"/>
                    <a:pt x="28855" y="4370"/>
                  </a:cubicBezTo>
                  <a:cubicBezTo>
                    <a:pt x="25185" y="8340"/>
                    <a:pt x="22583" y="13343"/>
                    <a:pt x="20148" y="18114"/>
                  </a:cubicBezTo>
                  <a:cubicBezTo>
                    <a:pt x="17446" y="23417"/>
                    <a:pt x="14978" y="28821"/>
                    <a:pt x="12309" y="34125"/>
                  </a:cubicBezTo>
                  <a:cubicBezTo>
                    <a:pt x="11042" y="36593"/>
                    <a:pt x="9741" y="39062"/>
                    <a:pt x="8273" y="41397"/>
                  </a:cubicBezTo>
                  <a:cubicBezTo>
                    <a:pt x="6905" y="43632"/>
                    <a:pt x="5338" y="46100"/>
                    <a:pt x="3103" y="47568"/>
                  </a:cubicBezTo>
                  <a:cubicBezTo>
                    <a:pt x="2135" y="48235"/>
                    <a:pt x="1135" y="48402"/>
                    <a:pt x="1" y="48202"/>
                  </a:cubicBezTo>
                  <a:lnTo>
                    <a:pt x="1" y="48202"/>
                  </a:lnTo>
                  <a:cubicBezTo>
                    <a:pt x="2035" y="48602"/>
                    <a:pt x="4070" y="49002"/>
                    <a:pt x="6105" y="49403"/>
                  </a:cubicBezTo>
                  <a:cubicBezTo>
                    <a:pt x="10541" y="50303"/>
                    <a:pt x="14945" y="51171"/>
                    <a:pt x="19381" y="52038"/>
                  </a:cubicBezTo>
                  <a:cubicBezTo>
                    <a:pt x="23684" y="52905"/>
                    <a:pt x="28021" y="53772"/>
                    <a:pt x="32357" y="54640"/>
                  </a:cubicBezTo>
                  <a:cubicBezTo>
                    <a:pt x="33725" y="54907"/>
                    <a:pt x="35092" y="55173"/>
                    <a:pt x="36460" y="55440"/>
                  </a:cubicBezTo>
                  <a:cubicBezTo>
                    <a:pt x="37194" y="55607"/>
                    <a:pt x="37928" y="55774"/>
                    <a:pt x="38662" y="55807"/>
                  </a:cubicBezTo>
                  <a:cubicBezTo>
                    <a:pt x="40163" y="55874"/>
                    <a:pt x="41464" y="54840"/>
                    <a:pt x="42431" y="53839"/>
                  </a:cubicBezTo>
                  <a:cubicBezTo>
                    <a:pt x="43832" y="52471"/>
                    <a:pt x="44966" y="50837"/>
                    <a:pt x="46000" y="49169"/>
                  </a:cubicBezTo>
                  <a:cubicBezTo>
                    <a:pt x="48335" y="45500"/>
                    <a:pt x="50270" y="41597"/>
                    <a:pt x="52171" y="37728"/>
                  </a:cubicBezTo>
                  <a:cubicBezTo>
                    <a:pt x="52638" y="36693"/>
                    <a:pt x="53139" y="35659"/>
                    <a:pt x="53639" y="34625"/>
                  </a:cubicBezTo>
                  <a:cubicBezTo>
                    <a:pt x="54006" y="33858"/>
                    <a:pt x="53505" y="34892"/>
                    <a:pt x="53639" y="34625"/>
                  </a:cubicBezTo>
                  <a:close/>
                </a:path>
              </a:pathLst>
            </a:custGeom>
            <a:gradFill>
              <a:gsLst>
                <a:gs pos="0">
                  <a:srgbClr val="DCECD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6;p29"/>
            <p:cNvSpPr/>
            <p:nvPr/>
          </p:nvSpPr>
          <p:spPr>
            <a:xfrm>
              <a:off x="5138032" y="2908666"/>
              <a:ext cx="1267752" cy="915643"/>
            </a:xfrm>
            <a:custGeom>
              <a:avLst/>
              <a:gdLst/>
              <a:ahLst/>
              <a:cxnLst/>
              <a:rect l="l" t="t" r="r" b="b"/>
              <a:pathLst>
                <a:path w="52005" h="37561" extrusionOk="0">
                  <a:moveTo>
                    <a:pt x="47935" y="35326"/>
                  </a:moveTo>
                  <a:cubicBezTo>
                    <a:pt x="46901" y="34225"/>
                    <a:pt x="46134" y="32824"/>
                    <a:pt x="45567" y="31223"/>
                  </a:cubicBezTo>
                  <a:cubicBezTo>
                    <a:pt x="45000" y="29621"/>
                    <a:pt x="44599" y="27854"/>
                    <a:pt x="44332" y="26019"/>
                  </a:cubicBezTo>
                  <a:cubicBezTo>
                    <a:pt x="44066" y="24184"/>
                    <a:pt x="43899" y="22250"/>
                    <a:pt x="43732" y="20415"/>
                  </a:cubicBezTo>
                  <a:cubicBezTo>
                    <a:pt x="43532" y="18280"/>
                    <a:pt x="43332" y="16312"/>
                    <a:pt x="43031" y="14577"/>
                  </a:cubicBezTo>
                  <a:cubicBezTo>
                    <a:pt x="42765" y="12876"/>
                    <a:pt x="42431" y="11375"/>
                    <a:pt x="41964" y="10107"/>
                  </a:cubicBezTo>
                  <a:cubicBezTo>
                    <a:pt x="41497" y="8840"/>
                    <a:pt x="40863" y="7839"/>
                    <a:pt x="40063" y="7072"/>
                  </a:cubicBezTo>
                  <a:cubicBezTo>
                    <a:pt x="39262" y="6305"/>
                    <a:pt x="38261" y="5838"/>
                    <a:pt x="36960" y="5638"/>
                  </a:cubicBezTo>
                  <a:lnTo>
                    <a:pt x="1" y="0"/>
                  </a:lnTo>
                  <a:cubicBezTo>
                    <a:pt x="1202" y="200"/>
                    <a:pt x="2169" y="634"/>
                    <a:pt x="2936" y="1335"/>
                  </a:cubicBezTo>
                  <a:cubicBezTo>
                    <a:pt x="3703" y="2035"/>
                    <a:pt x="4270" y="3002"/>
                    <a:pt x="4737" y="4170"/>
                  </a:cubicBezTo>
                  <a:cubicBezTo>
                    <a:pt x="5171" y="5337"/>
                    <a:pt x="5505" y="6738"/>
                    <a:pt x="5771" y="8373"/>
                  </a:cubicBezTo>
                  <a:cubicBezTo>
                    <a:pt x="6038" y="9974"/>
                    <a:pt x="6238" y="11775"/>
                    <a:pt x="6405" y="13777"/>
                  </a:cubicBezTo>
                  <a:cubicBezTo>
                    <a:pt x="6572" y="15511"/>
                    <a:pt x="6739" y="17279"/>
                    <a:pt x="7039" y="19014"/>
                  </a:cubicBezTo>
                  <a:cubicBezTo>
                    <a:pt x="7306" y="20715"/>
                    <a:pt x="7639" y="22383"/>
                    <a:pt x="8207" y="23884"/>
                  </a:cubicBezTo>
                  <a:cubicBezTo>
                    <a:pt x="8740" y="25352"/>
                    <a:pt x="9474" y="26653"/>
                    <a:pt x="10441" y="27687"/>
                  </a:cubicBezTo>
                  <a:cubicBezTo>
                    <a:pt x="11442" y="28721"/>
                    <a:pt x="12710" y="29455"/>
                    <a:pt x="14344" y="29788"/>
                  </a:cubicBezTo>
                  <a:lnTo>
                    <a:pt x="52005" y="37560"/>
                  </a:lnTo>
                  <a:cubicBezTo>
                    <a:pt x="50303" y="37194"/>
                    <a:pt x="48969" y="36393"/>
                    <a:pt x="47935" y="353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7;p29"/>
            <p:cNvSpPr/>
            <p:nvPr/>
          </p:nvSpPr>
          <p:spPr>
            <a:xfrm>
              <a:off x="5046953" y="2234526"/>
              <a:ext cx="3171366" cy="2281758"/>
            </a:xfrm>
            <a:custGeom>
              <a:avLst/>
              <a:gdLst/>
              <a:ahLst/>
              <a:cxnLst/>
              <a:rect l="l" t="t" r="r" b="b"/>
              <a:pathLst>
                <a:path w="130094" h="93601" extrusionOk="0">
                  <a:moveTo>
                    <a:pt x="127025" y="0"/>
                  </a:moveTo>
                  <a:cubicBezTo>
                    <a:pt x="126491" y="1701"/>
                    <a:pt x="125924" y="3403"/>
                    <a:pt x="125324" y="5104"/>
                  </a:cubicBezTo>
                  <a:cubicBezTo>
                    <a:pt x="123722" y="9574"/>
                    <a:pt x="121988" y="13977"/>
                    <a:pt x="120020" y="18280"/>
                  </a:cubicBezTo>
                  <a:cubicBezTo>
                    <a:pt x="118118" y="22416"/>
                    <a:pt x="116017" y="26552"/>
                    <a:pt x="113282" y="30188"/>
                  </a:cubicBezTo>
                  <a:cubicBezTo>
                    <a:pt x="112081" y="31790"/>
                    <a:pt x="110646" y="33491"/>
                    <a:pt x="108812" y="34358"/>
                  </a:cubicBezTo>
                  <a:cubicBezTo>
                    <a:pt x="108335" y="34597"/>
                    <a:pt x="107739" y="34776"/>
                    <a:pt x="107159" y="34776"/>
                  </a:cubicBezTo>
                  <a:cubicBezTo>
                    <a:pt x="106766" y="34776"/>
                    <a:pt x="106380" y="34694"/>
                    <a:pt x="106043" y="34491"/>
                  </a:cubicBezTo>
                  <a:cubicBezTo>
                    <a:pt x="105376" y="34058"/>
                    <a:pt x="105076" y="33224"/>
                    <a:pt x="104842" y="32490"/>
                  </a:cubicBezTo>
                  <a:cubicBezTo>
                    <a:pt x="104309" y="30655"/>
                    <a:pt x="104142" y="28687"/>
                    <a:pt x="103975" y="26786"/>
                  </a:cubicBezTo>
                  <a:cubicBezTo>
                    <a:pt x="103775" y="24384"/>
                    <a:pt x="103641" y="21983"/>
                    <a:pt x="103274" y="19614"/>
                  </a:cubicBezTo>
                  <a:cubicBezTo>
                    <a:pt x="102641" y="15711"/>
                    <a:pt x="101173" y="11175"/>
                    <a:pt x="96837" y="10174"/>
                  </a:cubicBezTo>
                  <a:cubicBezTo>
                    <a:pt x="96261" y="10040"/>
                    <a:pt x="95699" y="9978"/>
                    <a:pt x="95152" y="9978"/>
                  </a:cubicBezTo>
                  <a:cubicBezTo>
                    <a:pt x="91605" y="9978"/>
                    <a:pt x="88654" y="12590"/>
                    <a:pt x="86429" y="15278"/>
                  </a:cubicBezTo>
                  <a:cubicBezTo>
                    <a:pt x="83494" y="18814"/>
                    <a:pt x="81225" y="22883"/>
                    <a:pt x="79124" y="26953"/>
                  </a:cubicBezTo>
                  <a:cubicBezTo>
                    <a:pt x="76889" y="31222"/>
                    <a:pt x="74854" y="35626"/>
                    <a:pt x="72786" y="39962"/>
                  </a:cubicBezTo>
                  <a:cubicBezTo>
                    <a:pt x="70718" y="44265"/>
                    <a:pt x="68650" y="48602"/>
                    <a:pt x="66248" y="52738"/>
                  </a:cubicBezTo>
                  <a:cubicBezTo>
                    <a:pt x="65147" y="54673"/>
                    <a:pt x="63946" y="56574"/>
                    <a:pt x="62545" y="58309"/>
                  </a:cubicBezTo>
                  <a:cubicBezTo>
                    <a:pt x="61411" y="59676"/>
                    <a:pt x="59810" y="61477"/>
                    <a:pt x="57909" y="61544"/>
                  </a:cubicBezTo>
                  <a:cubicBezTo>
                    <a:pt x="57808" y="61549"/>
                    <a:pt x="57708" y="61552"/>
                    <a:pt x="57611" y="61552"/>
                  </a:cubicBezTo>
                  <a:cubicBezTo>
                    <a:pt x="53220" y="61552"/>
                    <a:pt x="52060" y="56496"/>
                    <a:pt x="51538" y="53005"/>
                  </a:cubicBezTo>
                  <a:cubicBezTo>
                    <a:pt x="50837" y="48435"/>
                    <a:pt x="50804" y="43765"/>
                    <a:pt x="49803" y="39228"/>
                  </a:cubicBezTo>
                  <a:cubicBezTo>
                    <a:pt x="48969" y="35359"/>
                    <a:pt x="47201" y="31323"/>
                    <a:pt x="43165" y="29888"/>
                  </a:cubicBezTo>
                  <a:cubicBezTo>
                    <a:pt x="42080" y="29512"/>
                    <a:pt x="40994" y="29342"/>
                    <a:pt x="39920" y="29342"/>
                  </a:cubicBezTo>
                  <a:cubicBezTo>
                    <a:pt x="36899" y="29342"/>
                    <a:pt x="33984" y="30686"/>
                    <a:pt x="31523" y="32557"/>
                  </a:cubicBezTo>
                  <a:cubicBezTo>
                    <a:pt x="28154" y="35125"/>
                    <a:pt x="25452" y="38494"/>
                    <a:pt x="23050" y="41963"/>
                  </a:cubicBezTo>
                  <a:cubicBezTo>
                    <a:pt x="20515" y="45533"/>
                    <a:pt x="18314" y="49335"/>
                    <a:pt x="16279" y="53205"/>
                  </a:cubicBezTo>
                  <a:cubicBezTo>
                    <a:pt x="11809" y="61644"/>
                    <a:pt x="8073" y="70451"/>
                    <a:pt x="4704" y="79324"/>
                  </a:cubicBezTo>
                  <a:cubicBezTo>
                    <a:pt x="3236" y="83126"/>
                    <a:pt x="1869" y="86962"/>
                    <a:pt x="568" y="90832"/>
                  </a:cubicBezTo>
                  <a:cubicBezTo>
                    <a:pt x="434" y="91232"/>
                    <a:pt x="301" y="91632"/>
                    <a:pt x="167" y="92033"/>
                  </a:cubicBezTo>
                  <a:cubicBezTo>
                    <a:pt x="134" y="92099"/>
                    <a:pt x="1" y="92400"/>
                    <a:pt x="34" y="92466"/>
                  </a:cubicBezTo>
                  <a:cubicBezTo>
                    <a:pt x="67" y="92600"/>
                    <a:pt x="601" y="92700"/>
                    <a:pt x="768" y="92767"/>
                  </a:cubicBezTo>
                  <a:cubicBezTo>
                    <a:pt x="1635" y="93033"/>
                    <a:pt x="2536" y="93334"/>
                    <a:pt x="3403" y="93600"/>
                  </a:cubicBezTo>
                  <a:cubicBezTo>
                    <a:pt x="3937" y="91966"/>
                    <a:pt x="4471" y="90331"/>
                    <a:pt x="5038" y="88697"/>
                  </a:cubicBezTo>
                  <a:cubicBezTo>
                    <a:pt x="8040" y="80024"/>
                    <a:pt x="11442" y="71485"/>
                    <a:pt x="15312" y="63179"/>
                  </a:cubicBezTo>
                  <a:cubicBezTo>
                    <a:pt x="17346" y="58842"/>
                    <a:pt x="19481" y="54606"/>
                    <a:pt x="21883" y="50470"/>
                  </a:cubicBezTo>
                  <a:cubicBezTo>
                    <a:pt x="23984" y="46834"/>
                    <a:pt x="26319" y="43231"/>
                    <a:pt x="29055" y="39995"/>
                  </a:cubicBezTo>
                  <a:cubicBezTo>
                    <a:pt x="31456" y="37127"/>
                    <a:pt x="34625" y="33891"/>
                    <a:pt x="38528" y="33291"/>
                  </a:cubicBezTo>
                  <a:cubicBezTo>
                    <a:pt x="38891" y="33236"/>
                    <a:pt x="39260" y="33208"/>
                    <a:pt x="39630" y="33208"/>
                  </a:cubicBezTo>
                  <a:cubicBezTo>
                    <a:pt x="41067" y="33208"/>
                    <a:pt x="42518" y="33630"/>
                    <a:pt x="43632" y="34558"/>
                  </a:cubicBezTo>
                  <a:cubicBezTo>
                    <a:pt x="45100" y="35826"/>
                    <a:pt x="45800" y="37760"/>
                    <a:pt x="46267" y="39595"/>
                  </a:cubicBezTo>
                  <a:cubicBezTo>
                    <a:pt x="47368" y="43998"/>
                    <a:pt x="47368" y="48602"/>
                    <a:pt x="48002" y="53105"/>
                  </a:cubicBezTo>
                  <a:cubicBezTo>
                    <a:pt x="48535" y="57008"/>
                    <a:pt x="49469" y="61811"/>
                    <a:pt x="53039" y="64113"/>
                  </a:cubicBezTo>
                  <a:cubicBezTo>
                    <a:pt x="54317" y="64912"/>
                    <a:pt x="55935" y="65413"/>
                    <a:pt x="57486" y="65413"/>
                  </a:cubicBezTo>
                  <a:cubicBezTo>
                    <a:pt x="57878" y="65413"/>
                    <a:pt x="58266" y="65381"/>
                    <a:pt x="58643" y="65314"/>
                  </a:cubicBezTo>
                  <a:cubicBezTo>
                    <a:pt x="60644" y="64947"/>
                    <a:pt x="62312" y="63679"/>
                    <a:pt x="63713" y="62278"/>
                  </a:cubicBezTo>
                  <a:cubicBezTo>
                    <a:pt x="66815" y="59142"/>
                    <a:pt x="69017" y="55106"/>
                    <a:pt x="71051" y="51203"/>
                  </a:cubicBezTo>
                  <a:cubicBezTo>
                    <a:pt x="75488" y="42764"/>
                    <a:pt x="79091" y="33891"/>
                    <a:pt x="83727" y="25552"/>
                  </a:cubicBezTo>
                  <a:cubicBezTo>
                    <a:pt x="84828" y="23617"/>
                    <a:pt x="85962" y="21682"/>
                    <a:pt x="87263" y="19848"/>
                  </a:cubicBezTo>
                  <a:cubicBezTo>
                    <a:pt x="88464" y="18113"/>
                    <a:pt x="89798" y="16412"/>
                    <a:pt x="91499" y="15144"/>
                  </a:cubicBezTo>
                  <a:cubicBezTo>
                    <a:pt x="92558" y="14338"/>
                    <a:pt x="93808" y="13771"/>
                    <a:pt x="95095" y="13771"/>
                  </a:cubicBezTo>
                  <a:cubicBezTo>
                    <a:pt x="95673" y="13771"/>
                    <a:pt x="96258" y="13885"/>
                    <a:pt x="96837" y="14144"/>
                  </a:cubicBezTo>
                  <a:cubicBezTo>
                    <a:pt x="98638" y="14978"/>
                    <a:pt x="99338" y="17012"/>
                    <a:pt x="99739" y="18814"/>
                  </a:cubicBezTo>
                  <a:cubicBezTo>
                    <a:pt x="100739" y="23250"/>
                    <a:pt x="100406" y="27920"/>
                    <a:pt x="101373" y="32357"/>
                  </a:cubicBezTo>
                  <a:cubicBezTo>
                    <a:pt x="101773" y="34258"/>
                    <a:pt x="102474" y="36359"/>
                    <a:pt x="104108" y="37594"/>
                  </a:cubicBezTo>
                  <a:cubicBezTo>
                    <a:pt x="104957" y="38225"/>
                    <a:pt x="105993" y="38507"/>
                    <a:pt x="107042" y="38507"/>
                  </a:cubicBezTo>
                  <a:cubicBezTo>
                    <a:pt x="107767" y="38507"/>
                    <a:pt x="108498" y="38373"/>
                    <a:pt x="109179" y="38127"/>
                  </a:cubicBezTo>
                  <a:cubicBezTo>
                    <a:pt x="111113" y="37427"/>
                    <a:pt x="112748" y="35959"/>
                    <a:pt x="114149" y="34458"/>
                  </a:cubicBezTo>
                  <a:cubicBezTo>
                    <a:pt x="115517" y="32924"/>
                    <a:pt x="116717" y="31256"/>
                    <a:pt x="117818" y="29521"/>
                  </a:cubicBezTo>
                  <a:cubicBezTo>
                    <a:pt x="120287" y="25585"/>
                    <a:pt x="122321" y="21349"/>
                    <a:pt x="124156" y="17079"/>
                  </a:cubicBezTo>
                  <a:cubicBezTo>
                    <a:pt x="125924" y="12943"/>
                    <a:pt x="127525" y="8740"/>
                    <a:pt x="128959" y="4503"/>
                  </a:cubicBezTo>
                  <a:cubicBezTo>
                    <a:pt x="129226" y="3703"/>
                    <a:pt x="129527" y="2869"/>
                    <a:pt x="129760" y="2068"/>
                  </a:cubicBezTo>
                  <a:cubicBezTo>
                    <a:pt x="129827" y="1901"/>
                    <a:pt x="130094" y="1334"/>
                    <a:pt x="130027" y="1201"/>
                  </a:cubicBezTo>
                  <a:cubicBezTo>
                    <a:pt x="129994" y="1134"/>
                    <a:pt x="129727" y="1101"/>
                    <a:pt x="129660" y="1068"/>
                  </a:cubicBezTo>
                  <a:cubicBezTo>
                    <a:pt x="128793" y="701"/>
                    <a:pt x="127925" y="367"/>
                    <a:pt x="12702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8;p29"/>
            <p:cNvSpPr/>
            <p:nvPr/>
          </p:nvSpPr>
          <p:spPr>
            <a:xfrm>
              <a:off x="4202041" y="2809445"/>
              <a:ext cx="1850789" cy="1681657"/>
            </a:xfrm>
            <a:custGeom>
              <a:avLst/>
              <a:gdLst/>
              <a:ahLst/>
              <a:cxnLst/>
              <a:rect l="l" t="t" r="r" b="b"/>
              <a:pathLst>
                <a:path w="75922" h="68984" extrusionOk="0">
                  <a:moveTo>
                    <a:pt x="38895" y="501"/>
                  </a:moveTo>
                  <a:cubicBezTo>
                    <a:pt x="35459" y="1"/>
                    <a:pt x="32224" y="1435"/>
                    <a:pt x="29555" y="3470"/>
                  </a:cubicBezTo>
                  <a:cubicBezTo>
                    <a:pt x="26419" y="5872"/>
                    <a:pt x="23884" y="9007"/>
                    <a:pt x="21616" y="12176"/>
                  </a:cubicBezTo>
                  <a:cubicBezTo>
                    <a:pt x="16846" y="18948"/>
                    <a:pt x="13077" y="26453"/>
                    <a:pt x="9741" y="33992"/>
                  </a:cubicBezTo>
                  <a:cubicBezTo>
                    <a:pt x="6472" y="41397"/>
                    <a:pt x="3503" y="48936"/>
                    <a:pt x="868" y="56574"/>
                  </a:cubicBezTo>
                  <a:cubicBezTo>
                    <a:pt x="634" y="57342"/>
                    <a:pt x="368" y="58076"/>
                    <a:pt x="101" y="58843"/>
                  </a:cubicBezTo>
                  <a:cubicBezTo>
                    <a:pt x="34" y="59076"/>
                    <a:pt x="1" y="59010"/>
                    <a:pt x="101" y="59110"/>
                  </a:cubicBezTo>
                  <a:cubicBezTo>
                    <a:pt x="234" y="59210"/>
                    <a:pt x="668" y="59276"/>
                    <a:pt x="835" y="59310"/>
                  </a:cubicBezTo>
                  <a:cubicBezTo>
                    <a:pt x="2002" y="59643"/>
                    <a:pt x="3170" y="59977"/>
                    <a:pt x="4337" y="60311"/>
                  </a:cubicBezTo>
                  <a:cubicBezTo>
                    <a:pt x="8340" y="61445"/>
                    <a:pt x="12343" y="62579"/>
                    <a:pt x="16312" y="63713"/>
                  </a:cubicBezTo>
                  <a:cubicBezTo>
                    <a:pt x="20515" y="64914"/>
                    <a:pt x="24685" y="66081"/>
                    <a:pt x="28855" y="67282"/>
                  </a:cubicBezTo>
                  <a:cubicBezTo>
                    <a:pt x="30256" y="67682"/>
                    <a:pt x="31657" y="68083"/>
                    <a:pt x="33058" y="68483"/>
                  </a:cubicBezTo>
                  <a:cubicBezTo>
                    <a:pt x="33458" y="68583"/>
                    <a:pt x="33858" y="68717"/>
                    <a:pt x="34258" y="68817"/>
                  </a:cubicBezTo>
                  <a:cubicBezTo>
                    <a:pt x="34325" y="68850"/>
                    <a:pt x="34592" y="68983"/>
                    <a:pt x="34659" y="68950"/>
                  </a:cubicBezTo>
                  <a:cubicBezTo>
                    <a:pt x="34792" y="68883"/>
                    <a:pt x="34959" y="68083"/>
                    <a:pt x="34992" y="67949"/>
                  </a:cubicBezTo>
                  <a:cubicBezTo>
                    <a:pt x="35126" y="67549"/>
                    <a:pt x="35259" y="67149"/>
                    <a:pt x="35393" y="66748"/>
                  </a:cubicBezTo>
                  <a:cubicBezTo>
                    <a:pt x="35693" y="65848"/>
                    <a:pt x="35993" y="64981"/>
                    <a:pt x="36293" y="64080"/>
                  </a:cubicBezTo>
                  <a:cubicBezTo>
                    <a:pt x="36927" y="62279"/>
                    <a:pt x="37594" y="60477"/>
                    <a:pt x="38261" y="58676"/>
                  </a:cubicBezTo>
                  <a:cubicBezTo>
                    <a:pt x="39696" y="54773"/>
                    <a:pt x="41197" y="50937"/>
                    <a:pt x="42798" y="47134"/>
                  </a:cubicBezTo>
                  <a:cubicBezTo>
                    <a:pt x="46100" y="39162"/>
                    <a:pt x="49736" y="31290"/>
                    <a:pt x="54139" y="23884"/>
                  </a:cubicBezTo>
                  <a:cubicBezTo>
                    <a:pt x="56274" y="20315"/>
                    <a:pt x="58609" y="16813"/>
                    <a:pt x="61344" y="13644"/>
                  </a:cubicBezTo>
                  <a:cubicBezTo>
                    <a:pt x="63813" y="10775"/>
                    <a:pt x="66748" y="7973"/>
                    <a:pt x="70351" y="6539"/>
                  </a:cubicBezTo>
                  <a:cubicBezTo>
                    <a:pt x="72119" y="5838"/>
                    <a:pt x="74020" y="5571"/>
                    <a:pt x="75921" y="5872"/>
                  </a:cubicBezTo>
                  <a:cubicBezTo>
                    <a:pt x="74687" y="5671"/>
                    <a:pt x="73453" y="5505"/>
                    <a:pt x="72219" y="5338"/>
                  </a:cubicBezTo>
                  <a:cubicBezTo>
                    <a:pt x="69283" y="4904"/>
                    <a:pt x="66315" y="4471"/>
                    <a:pt x="63379" y="4037"/>
                  </a:cubicBezTo>
                  <a:cubicBezTo>
                    <a:pt x="59810" y="3537"/>
                    <a:pt x="56241" y="3003"/>
                    <a:pt x="52705" y="2502"/>
                  </a:cubicBezTo>
                  <a:cubicBezTo>
                    <a:pt x="49603" y="2035"/>
                    <a:pt x="46534" y="1602"/>
                    <a:pt x="43432" y="1168"/>
                  </a:cubicBezTo>
                  <a:cubicBezTo>
                    <a:pt x="41964" y="935"/>
                    <a:pt x="40463" y="735"/>
                    <a:pt x="38962" y="501"/>
                  </a:cubicBezTo>
                  <a:cubicBezTo>
                    <a:pt x="38928" y="501"/>
                    <a:pt x="38928" y="501"/>
                    <a:pt x="38895" y="501"/>
                  </a:cubicBezTo>
                  <a:close/>
                </a:path>
              </a:pathLst>
            </a:custGeom>
            <a:gradFill>
              <a:gsLst>
                <a:gs pos="0">
                  <a:srgbClr val="E0EAF3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9;p29"/>
            <p:cNvSpPr/>
            <p:nvPr/>
          </p:nvSpPr>
          <p:spPr>
            <a:xfrm>
              <a:off x="7905364" y="1405875"/>
              <a:ext cx="579794" cy="907501"/>
            </a:xfrm>
            <a:custGeom>
              <a:avLst/>
              <a:gdLst/>
              <a:ahLst/>
              <a:cxnLst/>
              <a:rect l="l" t="t" r="r" b="b"/>
              <a:pathLst>
                <a:path w="23784" h="37227" extrusionOk="0">
                  <a:moveTo>
                    <a:pt x="23784" y="37227"/>
                  </a:moveTo>
                  <a:lnTo>
                    <a:pt x="4003" y="1735"/>
                  </a:lnTo>
                  <a:lnTo>
                    <a:pt x="0" y="0"/>
                  </a:lnTo>
                  <a:lnTo>
                    <a:pt x="19714" y="35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70;p29"/>
            <p:cNvSpPr/>
            <p:nvPr/>
          </p:nvSpPr>
          <p:spPr>
            <a:xfrm>
              <a:off x="8143616" y="2234526"/>
              <a:ext cx="341553" cy="78886"/>
            </a:xfrm>
            <a:custGeom>
              <a:avLst/>
              <a:gdLst/>
              <a:ahLst/>
              <a:cxnLst/>
              <a:rect l="l" t="t" r="r" b="b"/>
              <a:pathLst>
                <a:path w="14011" h="3236" extrusionOk="0">
                  <a:moveTo>
                    <a:pt x="1" y="0"/>
                  </a:moveTo>
                  <a:lnTo>
                    <a:pt x="3036" y="1201"/>
                  </a:lnTo>
                  <a:lnTo>
                    <a:pt x="14011" y="3236"/>
                  </a:lnTo>
                  <a:lnTo>
                    <a:pt x="14011" y="3236"/>
                  </a:lnTo>
                  <a:lnTo>
                    <a:pt x="9808" y="17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71;p29"/>
            <p:cNvSpPr/>
            <p:nvPr/>
          </p:nvSpPr>
          <p:spPr>
            <a:xfrm>
              <a:off x="5160801" y="2946038"/>
              <a:ext cx="1290520" cy="1223044"/>
            </a:xfrm>
            <a:custGeom>
              <a:avLst/>
              <a:gdLst/>
              <a:ahLst/>
              <a:cxnLst/>
              <a:rect l="l" t="t" r="r" b="b"/>
              <a:pathLst>
                <a:path w="52939" h="50171" extrusionOk="0">
                  <a:moveTo>
                    <a:pt x="52071" y="32291"/>
                  </a:moveTo>
                  <a:cubicBezTo>
                    <a:pt x="52291" y="32352"/>
                    <a:pt x="52488" y="32364"/>
                    <a:pt x="52652" y="32364"/>
                  </a:cubicBezTo>
                  <a:cubicBezTo>
                    <a:pt x="52762" y="32364"/>
                    <a:pt x="52858" y="32358"/>
                    <a:pt x="52939" y="32358"/>
                  </a:cubicBezTo>
                  <a:cubicBezTo>
                    <a:pt x="52738" y="32358"/>
                    <a:pt x="52438" y="32358"/>
                    <a:pt x="52071" y="32291"/>
                  </a:cubicBezTo>
                  <a:close/>
                  <a:moveTo>
                    <a:pt x="35250" y="0"/>
                  </a:moveTo>
                  <a:cubicBezTo>
                    <a:pt x="34721" y="0"/>
                    <a:pt x="34197" y="37"/>
                    <a:pt x="33658" y="102"/>
                  </a:cubicBezTo>
                  <a:cubicBezTo>
                    <a:pt x="32057" y="335"/>
                    <a:pt x="30489" y="902"/>
                    <a:pt x="29055" y="1703"/>
                  </a:cubicBezTo>
                  <a:cubicBezTo>
                    <a:pt x="27587" y="2503"/>
                    <a:pt x="26286" y="3504"/>
                    <a:pt x="25052" y="4605"/>
                  </a:cubicBezTo>
                  <a:cubicBezTo>
                    <a:pt x="22617" y="6807"/>
                    <a:pt x="20549" y="9375"/>
                    <a:pt x="18681" y="12010"/>
                  </a:cubicBezTo>
                  <a:cubicBezTo>
                    <a:pt x="16813" y="14645"/>
                    <a:pt x="15145" y="17347"/>
                    <a:pt x="13610" y="20016"/>
                  </a:cubicBezTo>
                  <a:cubicBezTo>
                    <a:pt x="10608" y="25353"/>
                    <a:pt x="8140" y="30524"/>
                    <a:pt x="6138" y="34993"/>
                  </a:cubicBezTo>
                  <a:cubicBezTo>
                    <a:pt x="4137" y="39463"/>
                    <a:pt x="2636" y="43299"/>
                    <a:pt x="1602" y="45968"/>
                  </a:cubicBezTo>
                  <a:cubicBezTo>
                    <a:pt x="568" y="48636"/>
                    <a:pt x="1" y="50171"/>
                    <a:pt x="1" y="50171"/>
                  </a:cubicBezTo>
                  <a:cubicBezTo>
                    <a:pt x="1" y="50171"/>
                    <a:pt x="601" y="48636"/>
                    <a:pt x="1669" y="45968"/>
                  </a:cubicBezTo>
                  <a:cubicBezTo>
                    <a:pt x="2736" y="43333"/>
                    <a:pt x="4337" y="39563"/>
                    <a:pt x="6339" y="35093"/>
                  </a:cubicBezTo>
                  <a:cubicBezTo>
                    <a:pt x="8373" y="30624"/>
                    <a:pt x="10875" y="25487"/>
                    <a:pt x="13911" y="20149"/>
                  </a:cubicBezTo>
                  <a:cubicBezTo>
                    <a:pt x="15412" y="17514"/>
                    <a:pt x="17113" y="14812"/>
                    <a:pt x="18981" y="12210"/>
                  </a:cubicBezTo>
                  <a:cubicBezTo>
                    <a:pt x="20849" y="9609"/>
                    <a:pt x="22917" y="7073"/>
                    <a:pt x="25352" y="4905"/>
                  </a:cubicBezTo>
                  <a:cubicBezTo>
                    <a:pt x="26553" y="3838"/>
                    <a:pt x="27821" y="2804"/>
                    <a:pt x="29222" y="2036"/>
                  </a:cubicBezTo>
                  <a:cubicBezTo>
                    <a:pt x="30623" y="1236"/>
                    <a:pt x="32157" y="669"/>
                    <a:pt x="33725" y="435"/>
                  </a:cubicBezTo>
                  <a:cubicBezTo>
                    <a:pt x="34242" y="371"/>
                    <a:pt x="34745" y="334"/>
                    <a:pt x="35252" y="334"/>
                  </a:cubicBezTo>
                  <a:cubicBezTo>
                    <a:pt x="35530" y="334"/>
                    <a:pt x="35810" y="345"/>
                    <a:pt x="36093" y="369"/>
                  </a:cubicBezTo>
                  <a:cubicBezTo>
                    <a:pt x="36860" y="435"/>
                    <a:pt x="37628" y="602"/>
                    <a:pt x="38361" y="836"/>
                  </a:cubicBezTo>
                  <a:cubicBezTo>
                    <a:pt x="39095" y="1102"/>
                    <a:pt x="39796" y="1436"/>
                    <a:pt x="40396" y="1870"/>
                  </a:cubicBezTo>
                  <a:cubicBezTo>
                    <a:pt x="41030" y="2337"/>
                    <a:pt x="41597" y="2870"/>
                    <a:pt x="42064" y="3437"/>
                  </a:cubicBezTo>
                  <a:cubicBezTo>
                    <a:pt x="43031" y="4605"/>
                    <a:pt x="43699" y="5939"/>
                    <a:pt x="44199" y="7307"/>
                  </a:cubicBezTo>
                  <a:cubicBezTo>
                    <a:pt x="44699" y="8708"/>
                    <a:pt x="45033" y="10109"/>
                    <a:pt x="45266" y="11477"/>
                  </a:cubicBezTo>
                  <a:cubicBezTo>
                    <a:pt x="45767" y="14245"/>
                    <a:pt x="45967" y="16880"/>
                    <a:pt x="46200" y="19316"/>
                  </a:cubicBezTo>
                  <a:cubicBezTo>
                    <a:pt x="46434" y="21784"/>
                    <a:pt x="46701" y="24019"/>
                    <a:pt x="47168" y="25954"/>
                  </a:cubicBezTo>
                  <a:cubicBezTo>
                    <a:pt x="47601" y="27888"/>
                    <a:pt x="48302" y="29556"/>
                    <a:pt x="49236" y="30657"/>
                  </a:cubicBezTo>
                  <a:cubicBezTo>
                    <a:pt x="50170" y="31758"/>
                    <a:pt x="51304" y="32191"/>
                    <a:pt x="52071" y="32291"/>
                  </a:cubicBezTo>
                  <a:cubicBezTo>
                    <a:pt x="51304" y="32158"/>
                    <a:pt x="50203" y="31724"/>
                    <a:pt x="49303" y="30624"/>
                  </a:cubicBezTo>
                  <a:cubicBezTo>
                    <a:pt x="48402" y="29523"/>
                    <a:pt x="47735" y="27855"/>
                    <a:pt x="47301" y="25920"/>
                  </a:cubicBezTo>
                  <a:cubicBezTo>
                    <a:pt x="46901" y="23986"/>
                    <a:pt x="46667" y="21751"/>
                    <a:pt x="46434" y="19316"/>
                  </a:cubicBezTo>
                  <a:cubicBezTo>
                    <a:pt x="46200" y="16880"/>
                    <a:pt x="46034" y="14212"/>
                    <a:pt x="45533" y="11443"/>
                  </a:cubicBezTo>
                  <a:cubicBezTo>
                    <a:pt x="45300" y="10042"/>
                    <a:pt x="44966" y="8641"/>
                    <a:pt x="44466" y="7240"/>
                  </a:cubicBezTo>
                  <a:cubicBezTo>
                    <a:pt x="43999" y="5839"/>
                    <a:pt x="43298" y="4438"/>
                    <a:pt x="42298" y="3237"/>
                  </a:cubicBezTo>
                  <a:cubicBezTo>
                    <a:pt x="41797" y="2637"/>
                    <a:pt x="41230" y="2103"/>
                    <a:pt x="40596" y="1636"/>
                  </a:cubicBezTo>
                  <a:cubicBezTo>
                    <a:pt x="39963" y="1169"/>
                    <a:pt x="39229" y="802"/>
                    <a:pt x="38461" y="535"/>
                  </a:cubicBezTo>
                  <a:cubicBezTo>
                    <a:pt x="37728" y="269"/>
                    <a:pt x="36927" y="102"/>
                    <a:pt x="36126" y="35"/>
                  </a:cubicBezTo>
                  <a:cubicBezTo>
                    <a:pt x="35831" y="11"/>
                    <a:pt x="35540" y="0"/>
                    <a:pt x="35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72;p29"/>
            <p:cNvSpPr/>
            <p:nvPr/>
          </p:nvSpPr>
          <p:spPr>
            <a:xfrm>
              <a:off x="6661984" y="2473338"/>
              <a:ext cx="940850" cy="1046819"/>
            </a:xfrm>
            <a:custGeom>
              <a:avLst/>
              <a:gdLst/>
              <a:ahLst/>
              <a:cxnLst/>
              <a:rect l="l" t="t" r="r" b="b"/>
              <a:pathLst>
                <a:path w="38595" h="42942" extrusionOk="0">
                  <a:moveTo>
                    <a:pt x="28854" y="0"/>
                  </a:moveTo>
                  <a:cubicBezTo>
                    <a:pt x="28174" y="0"/>
                    <a:pt x="27486" y="93"/>
                    <a:pt x="26819" y="278"/>
                  </a:cubicBezTo>
                  <a:cubicBezTo>
                    <a:pt x="25652" y="612"/>
                    <a:pt x="24518" y="1212"/>
                    <a:pt x="23517" y="1946"/>
                  </a:cubicBezTo>
                  <a:cubicBezTo>
                    <a:pt x="22516" y="2680"/>
                    <a:pt x="21615" y="3547"/>
                    <a:pt x="20748" y="4481"/>
                  </a:cubicBezTo>
                  <a:cubicBezTo>
                    <a:pt x="19914" y="5415"/>
                    <a:pt x="19147" y="6416"/>
                    <a:pt x="18380" y="7416"/>
                  </a:cubicBezTo>
                  <a:cubicBezTo>
                    <a:pt x="16912" y="9451"/>
                    <a:pt x="15645" y="11619"/>
                    <a:pt x="14444" y="13788"/>
                  </a:cubicBezTo>
                  <a:cubicBezTo>
                    <a:pt x="13243" y="15956"/>
                    <a:pt x="12142" y="18091"/>
                    <a:pt x="11108" y="20192"/>
                  </a:cubicBezTo>
                  <a:cubicBezTo>
                    <a:pt x="9040" y="24429"/>
                    <a:pt x="7239" y="28398"/>
                    <a:pt x="5637" y="31801"/>
                  </a:cubicBezTo>
                  <a:cubicBezTo>
                    <a:pt x="4036" y="35170"/>
                    <a:pt x="2669" y="38005"/>
                    <a:pt x="1635" y="39940"/>
                  </a:cubicBezTo>
                  <a:cubicBezTo>
                    <a:pt x="1134" y="40907"/>
                    <a:pt x="734" y="41674"/>
                    <a:pt x="434" y="42175"/>
                  </a:cubicBezTo>
                  <a:cubicBezTo>
                    <a:pt x="167" y="42675"/>
                    <a:pt x="0" y="42942"/>
                    <a:pt x="0" y="42942"/>
                  </a:cubicBezTo>
                  <a:cubicBezTo>
                    <a:pt x="0" y="42942"/>
                    <a:pt x="167" y="42675"/>
                    <a:pt x="467" y="42175"/>
                  </a:cubicBezTo>
                  <a:cubicBezTo>
                    <a:pt x="767" y="41674"/>
                    <a:pt x="1168" y="40907"/>
                    <a:pt x="1701" y="39973"/>
                  </a:cubicBezTo>
                  <a:cubicBezTo>
                    <a:pt x="2769" y="38038"/>
                    <a:pt x="4203" y="35270"/>
                    <a:pt x="5838" y="31901"/>
                  </a:cubicBezTo>
                  <a:cubicBezTo>
                    <a:pt x="7472" y="28498"/>
                    <a:pt x="9340" y="24562"/>
                    <a:pt x="11442" y="20359"/>
                  </a:cubicBezTo>
                  <a:cubicBezTo>
                    <a:pt x="12476" y="18258"/>
                    <a:pt x="13610" y="16123"/>
                    <a:pt x="14777" y="13954"/>
                  </a:cubicBezTo>
                  <a:cubicBezTo>
                    <a:pt x="15978" y="11820"/>
                    <a:pt x="17279" y="9685"/>
                    <a:pt x="18747" y="7650"/>
                  </a:cubicBezTo>
                  <a:cubicBezTo>
                    <a:pt x="20181" y="5649"/>
                    <a:pt x="21782" y="3714"/>
                    <a:pt x="23750" y="2279"/>
                  </a:cubicBezTo>
                  <a:cubicBezTo>
                    <a:pt x="24718" y="1546"/>
                    <a:pt x="25785" y="979"/>
                    <a:pt x="26919" y="645"/>
                  </a:cubicBezTo>
                  <a:cubicBezTo>
                    <a:pt x="27570" y="454"/>
                    <a:pt x="28243" y="361"/>
                    <a:pt x="28912" y="361"/>
                  </a:cubicBezTo>
                  <a:cubicBezTo>
                    <a:pt x="29410" y="361"/>
                    <a:pt x="29905" y="412"/>
                    <a:pt x="30388" y="511"/>
                  </a:cubicBezTo>
                  <a:cubicBezTo>
                    <a:pt x="30655" y="545"/>
                    <a:pt x="30922" y="678"/>
                    <a:pt x="31222" y="745"/>
                  </a:cubicBezTo>
                  <a:cubicBezTo>
                    <a:pt x="31489" y="845"/>
                    <a:pt x="31723" y="945"/>
                    <a:pt x="31990" y="1079"/>
                  </a:cubicBezTo>
                  <a:cubicBezTo>
                    <a:pt x="32223" y="1212"/>
                    <a:pt x="32490" y="1345"/>
                    <a:pt x="32690" y="1479"/>
                  </a:cubicBezTo>
                  <a:cubicBezTo>
                    <a:pt x="32924" y="1646"/>
                    <a:pt x="33157" y="1812"/>
                    <a:pt x="33357" y="1979"/>
                  </a:cubicBezTo>
                  <a:cubicBezTo>
                    <a:pt x="34191" y="2713"/>
                    <a:pt x="34825" y="3614"/>
                    <a:pt x="35325" y="4548"/>
                  </a:cubicBezTo>
                  <a:cubicBezTo>
                    <a:pt x="36259" y="6449"/>
                    <a:pt x="36693" y="8451"/>
                    <a:pt x="36960" y="10319"/>
                  </a:cubicBezTo>
                  <a:cubicBezTo>
                    <a:pt x="37260" y="12153"/>
                    <a:pt x="37393" y="13888"/>
                    <a:pt x="37527" y="15389"/>
                  </a:cubicBezTo>
                  <a:cubicBezTo>
                    <a:pt x="37660" y="16923"/>
                    <a:pt x="37794" y="18224"/>
                    <a:pt x="37927" y="19325"/>
                  </a:cubicBezTo>
                  <a:cubicBezTo>
                    <a:pt x="38061" y="20392"/>
                    <a:pt x="38227" y="21260"/>
                    <a:pt x="38361" y="21827"/>
                  </a:cubicBezTo>
                  <a:cubicBezTo>
                    <a:pt x="38494" y="22394"/>
                    <a:pt x="38594" y="22694"/>
                    <a:pt x="38594" y="22694"/>
                  </a:cubicBezTo>
                  <a:cubicBezTo>
                    <a:pt x="38594" y="22694"/>
                    <a:pt x="38528" y="22394"/>
                    <a:pt x="38394" y="21827"/>
                  </a:cubicBezTo>
                  <a:cubicBezTo>
                    <a:pt x="38261" y="21226"/>
                    <a:pt x="38094" y="20392"/>
                    <a:pt x="37994" y="19292"/>
                  </a:cubicBezTo>
                  <a:cubicBezTo>
                    <a:pt x="37860" y="18224"/>
                    <a:pt x="37760" y="16890"/>
                    <a:pt x="37660" y="15389"/>
                  </a:cubicBezTo>
                  <a:cubicBezTo>
                    <a:pt x="37560" y="13854"/>
                    <a:pt x="37460" y="12153"/>
                    <a:pt x="37193" y="10285"/>
                  </a:cubicBezTo>
                  <a:cubicBezTo>
                    <a:pt x="36926" y="8417"/>
                    <a:pt x="36526" y="6382"/>
                    <a:pt x="35592" y="4414"/>
                  </a:cubicBezTo>
                  <a:cubicBezTo>
                    <a:pt x="35092" y="3447"/>
                    <a:pt x="34458" y="2513"/>
                    <a:pt x="33591" y="1746"/>
                  </a:cubicBezTo>
                  <a:cubicBezTo>
                    <a:pt x="33391" y="1512"/>
                    <a:pt x="33124" y="1379"/>
                    <a:pt x="32890" y="1179"/>
                  </a:cubicBezTo>
                  <a:cubicBezTo>
                    <a:pt x="32657" y="1045"/>
                    <a:pt x="32390" y="878"/>
                    <a:pt x="32123" y="745"/>
                  </a:cubicBezTo>
                  <a:cubicBezTo>
                    <a:pt x="31856" y="645"/>
                    <a:pt x="31589" y="478"/>
                    <a:pt x="31322" y="411"/>
                  </a:cubicBezTo>
                  <a:cubicBezTo>
                    <a:pt x="31022" y="345"/>
                    <a:pt x="30755" y="211"/>
                    <a:pt x="30455" y="178"/>
                  </a:cubicBezTo>
                  <a:cubicBezTo>
                    <a:pt x="29936" y="59"/>
                    <a:pt x="29398" y="0"/>
                    <a:pt x="28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icture 2" descr="ส่วนทรัพยากรมนุษย์และองค์กร – Division of Human Resources and 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748" y="379619"/>
            <a:ext cx="2159016" cy="11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371" y="217715"/>
            <a:ext cx="4653806" cy="1584960"/>
          </a:xfrm>
        </p:spPr>
        <p:txBody>
          <a:bodyPr/>
          <a:lstStyle/>
          <a:p>
            <a:pPr marL="0" indent="0">
              <a:buNone/>
            </a:pPr>
            <a:endParaRPr lang="th-TH" dirty="0"/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7189" y="4341936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645" y="195633"/>
            <a:ext cx="8176039" cy="73932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3600" b="1" spc="-300" dirty="0">
                <a:solidFill>
                  <a:schemeClr val="bg1"/>
                </a:solidFill>
                <a:latin typeface="TH Fah kwang" panose="02000506000000020004" pitchFamily="2" charset="-34"/>
                <a:ea typeface="+mj-ea"/>
                <a:cs typeface="TH Fah kwang" panose="02000506000000020004" pitchFamily="2" charset="-34"/>
              </a:rPr>
              <a:t>วิเคราะห์เปรียบเทียบผลการดำเนินงาน 2 ปี ที่ผ่านมา</a:t>
            </a:r>
            <a:endParaRPr lang="en-US" sz="3600" b="1" spc="-300" dirty="0">
              <a:solidFill>
                <a:schemeClr val="bg1"/>
              </a:solidFill>
              <a:latin typeface="TH Fah kwang" panose="02000506000000020004" pitchFamily="2" charset="-34"/>
              <a:ea typeface="+mj-ea"/>
              <a:cs typeface="TH Fah kwang" panose="02000506000000020004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2" y="1778924"/>
            <a:ext cx="793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1" y="1076326"/>
          <a:ext cx="7762874" cy="547809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90925">
                  <a:extLst>
                    <a:ext uri="{9D8B030D-6E8A-4147-A177-3AD203B41FA5}">
                      <a16:colId xmlns:a16="http://schemas.microsoft.com/office/drawing/2014/main" val="3597023205"/>
                    </a:ext>
                  </a:extLst>
                </a:gridCol>
                <a:gridCol w="4366635">
                  <a:extLst>
                    <a:ext uri="{9D8B030D-6E8A-4147-A177-3AD203B41FA5}">
                      <a16:colId xmlns:a16="http://schemas.microsoft.com/office/drawing/2014/main" val="3527464589"/>
                    </a:ext>
                  </a:extLst>
                </a:gridCol>
                <a:gridCol w="746197">
                  <a:extLst>
                    <a:ext uri="{9D8B030D-6E8A-4147-A177-3AD203B41FA5}">
                      <a16:colId xmlns:a16="http://schemas.microsoft.com/office/drawing/2014/main" val="264863199"/>
                    </a:ext>
                  </a:extLst>
                </a:gridCol>
                <a:gridCol w="746197">
                  <a:extLst>
                    <a:ext uri="{9D8B030D-6E8A-4147-A177-3AD203B41FA5}">
                      <a16:colId xmlns:a16="http://schemas.microsoft.com/office/drawing/2014/main" val="3617746463"/>
                    </a:ext>
                  </a:extLst>
                </a:gridCol>
                <a:gridCol w="1212920">
                  <a:extLst>
                    <a:ext uri="{9D8B030D-6E8A-4147-A177-3AD203B41FA5}">
                      <a16:colId xmlns:a16="http://schemas.microsoft.com/office/drawing/2014/main" val="2533790904"/>
                    </a:ext>
                  </a:extLst>
                </a:gridCol>
              </a:tblGrid>
              <a:tr h="2233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ข้อที่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เกณฑ์การประเมิน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2564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2565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เพิ่ม/ลด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3070190482"/>
                  </a:ext>
                </a:extLst>
              </a:tr>
              <a:tr h="43652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1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ผลดำเนินงานตามคำรับรองปฏิบัติงาน  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28.80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27.80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-1.00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4219000462"/>
                  </a:ext>
                </a:extLst>
              </a:tr>
              <a:tr h="3439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การใช้งานระบบ </a:t>
                      </a:r>
                      <a:r>
                        <a:rPr lang="en-US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DOMS  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1.00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0.00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3464845242"/>
                  </a:ext>
                </a:extLst>
              </a:tr>
              <a:tr h="3100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บันทึกงานประจำวัน 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1.00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0.87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-0.13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1533344759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คะแนนประเมิน 5 ส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1.00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1.00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0.00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995681173"/>
                  </a:ext>
                </a:extLst>
              </a:tr>
              <a:tr h="43652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5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ประหยัดพลังงาน </a:t>
                      </a:r>
                      <a:r>
                        <a:rPr lang="en-US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go green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1.00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N/A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N/A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600624413"/>
                  </a:ext>
                </a:extLst>
              </a:tr>
              <a:tr h="32466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เว็บไซต์ (</a:t>
                      </a:r>
                      <a:r>
                        <a:rPr lang="en-US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Website) </a:t>
                      </a:r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หน่วยงาน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1.50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0.90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-0.60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2940131867"/>
                  </a:ext>
                </a:extLst>
              </a:tr>
              <a:tr h="3621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การใช้จ่ายงบประมาณ ตามแผน 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0.00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1891262446"/>
                  </a:ext>
                </a:extLst>
              </a:tr>
              <a:tr h="2531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วินัยทางการเงิน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1.00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1.00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0.00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3192794466"/>
                  </a:ext>
                </a:extLst>
              </a:tr>
              <a:tr h="4365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9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การเข้าร่วมกิจกรรมกลาง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1.00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1.00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0.00</a:t>
                      </a: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3274768399"/>
                  </a:ext>
                </a:extLst>
              </a:tr>
              <a:tr h="4365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10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ประเมินคุณธรรม และความโปร่งใส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(ITA)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0.00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0.94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0.94</a:t>
                      </a: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2638690786"/>
                  </a:ext>
                </a:extLst>
              </a:tr>
              <a:tr h="3832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 11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 ไม่มีพนักงานที่ได้คะแนนต่ำกว่า 80 คะแนน 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 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-</a:t>
                      </a:r>
                      <a:endParaRPr lang="th-TH" sz="2400" u="none" strike="noStrike" kern="12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.00</a:t>
                      </a:r>
                      <a:endParaRPr lang="th-TH" sz="2400" u="none" strike="noStrike" kern="12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1.00</a:t>
                      </a: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2198978661"/>
                  </a:ext>
                </a:extLst>
              </a:tr>
              <a:tr h="223371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คะแนนประเมินเต็ม 40 คะแนน</a:t>
                      </a:r>
                    </a:p>
                  </a:txBody>
                  <a:tcPr marL="6326" marR="6326" marT="6326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37.30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37.48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0.18</a:t>
                      </a: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3214363428"/>
                  </a:ext>
                </a:extLst>
              </a:tr>
              <a:tr h="223371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คิดเป็นร้อยละ</a:t>
                      </a:r>
                    </a:p>
                  </a:txBody>
                  <a:tcPr marL="6326" marR="6326" marT="6326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93.25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93.69</a:t>
                      </a:r>
                    </a:p>
                  </a:txBody>
                  <a:tcPr marL="6326" marR="6326" marT="63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0.44</a:t>
                      </a:r>
                    </a:p>
                  </a:txBody>
                  <a:tcPr marL="6326" marR="6326" marT="6326" marB="0" anchor="b"/>
                </a:tc>
                <a:extLst>
                  <a:ext uri="{0D108BD9-81ED-4DB2-BD59-A6C34878D82A}">
                    <a16:rowId xmlns:a16="http://schemas.microsoft.com/office/drawing/2014/main" val="363294311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44742" y="1880055"/>
            <a:ext cx="3090083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ภาพรวมคะแนนสูงขึ้น </a:t>
            </a:r>
          </a:p>
          <a:p>
            <a:r>
              <a:rPr lang="th-TH" sz="2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 0.44</a:t>
            </a:r>
          </a:p>
          <a:p>
            <a:endParaRPr lang="th-TH" sz="24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r>
              <a:rPr lang="th-TH" sz="2400" dirty="0">
                <a:latin typeface="TH Fah kwang" panose="02000506000000020004" pitchFamily="2" charset="-34"/>
                <a:cs typeface="TH Fah kwang" panose="02000506000000020004" pitchFamily="2" charset="-34"/>
              </a:rPr>
              <a:t>คะแนนที่ลด มีการพัฒนาปรับปรุงระบบงาน/กระบวนการปฏิบัติงาน</a:t>
            </a:r>
          </a:p>
        </p:txBody>
      </p:sp>
      <p:pic>
        <p:nvPicPr>
          <p:cNvPr id="9" name="Picture 2" descr="ส่วนทรัพยากรมนุษย์และองค์กร – Division of Human Resources and 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97" y="150086"/>
            <a:ext cx="2159016" cy="11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9230"/>
              </p:ext>
            </p:extLst>
          </p:nvPr>
        </p:nvGraphicFramePr>
        <p:xfrm>
          <a:off x="547048" y="393320"/>
          <a:ext cx="11112498" cy="5821680"/>
        </p:xfrm>
        <a:graphic>
          <a:graphicData uri="http://schemas.openxmlformats.org/drawingml/2006/table">
            <a:tbl>
              <a:tblPr firstRow="1" firstCol="1">
                <a:tableStyleId>{10A1B5D5-9B99-4C35-A422-299274C87663}</a:tableStyleId>
              </a:tblPr>
              <a:tblGrid>
                <a:gridCol w="3859814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2221764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2168227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862693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</a:tblGrid>
              <a:tr h="1170488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หัวข้อประเมิน</a:t>
                      </a:r>
                    </a:p>
                    <a:p>
                      <a:pPr algn="ctr"/>
                      <a:r>
                        <a:rPr lang="th-TH" sz="3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</a:t>
                      </a:r>
                      <a:endParaRPr lang="en-ZA" sz="3200" b="0" dirty="0">
                        <a:solidFill>
                          <a:schemeClr val="bg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ผลปี 2564</a:t>
                      </a:r>
                    </a:p>
                    <a:p>
                      <a:pPr algn="ctr"/>
                      <a:r>
                        <a:rPr lang="th-TH" sz="3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3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%)</a:t>
                      </a:r>
                      <a:endParaRPr lang="en-ZA" sz="3200" b="0" dirty="0">
                        <a:solidFill>
                          <a:schemeClr val="bg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ผลปี 2565</a:t>
                      </a:r>
                    </a:p>
                    <a:p>
                      <a:pPr algn="ctr"/>
                      <a:r>
                        <a:rPr lang="th-TH" sz="32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32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%)</a:t>
                      </a:r>
                      <a:endParaRPr lang="en-ZA" sz="3200" kern="120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3200" b="0" dirty="0">
                        <a:solidFill>
                          <a:schemeClr val="bg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คาดการณ์ผล</a:t>
                      </a:r>
                    </a:p>
                    <a:p>
                      <a:pPr algn="ctr"/>
                      <a:r>
                        <a:rPr lang="th-TH" sz="3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en-US" sz="3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 (6</a:t>
                      </a:r>
                      <a:r>
                        <a:rPr lang="th-TH" sz="3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เดือน)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3200" kern="12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%)</a:t>
                      </a:r>
                      <a:endParaRPr lang="en-ZA" sz="3200" b="0" kern="1200" dirty="0">
                        <a:solidFill>
                          <a:schemeClr val="bg1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930388">
                <a:tc>
                  <a:txBody>
                    <a:bodyPr/>
                    <a:lstStyle/>
                    <a:p>
                      <a:pPr algn="ctr"/>
                      <a:r>
                        <a:rPr lang="th-TH" sz="3200" kern="1200" dirty="0">
                          <a:solidFill>
                            <a:srgbClr val="00206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คะแนนประเมินภาพรวม</a:t>
                      </a:r>
                    </a:p>
                    <a:p>
                      <a:pPr algn="ctr"/>
                      <a:r>
                        <a:rPr lang="th-TH" sz="3200" kern="1200" dirty="0">
                          <a:solidFill>
                            <a:srgbClr val="00206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ของหน่วยงาน</a:t>
                      </a:r>
                      <a:endParaRPr lang="en-ZA" sz="28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4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93.25</a:t>
                      </a:r>
                      <a:endParaRPr kumimoji="0" lang="en-Z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93.69</a:t>
                      </a:r>
                      <a:endParaRPr kumimoji="0" lang="en-Z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r>
                        <a:rPr lang="en-ZA" sz="40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+</a:t>
                      </a:r>
                      <a:endParaRPr lang="en-ZA" sz="40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930388">
                <a:tc>
                  <a:txBody>
                    <a:bodyPr/>
                    <a:lstStyle/>
                    <a:p>
                      <a:pPr algn="ctr"/>
                      <a:r>
                        <a:rPr lang="th-TH" sz="3200" kern="1200" dirty="0">
                          <a:solidFill>
                            <a:srgbClr val="00206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คะแนนประเมิน</a:t>
                      </a:r>
                    </a:p>
                    <a:p>
                      <a:pPr algn="ctr"/>
                      <a:r>
                        <a:rPr lang="th-TH" sz="3200" kern="1200" dirty="0">
                          <a:solidFill>
                            <a:srgbClr val="00206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หัวหน้าหน่วยงาน</a:t>
                      </a:r>
                      <a:endParaRPr lang="en-ZA" sz="28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4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93.10</a:t>
                      </a:r>
                      <a:endParaRPr kumimoji="0" lang="en-Z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4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89.62</a:t>
                      </a:r>
                      <a:endParaRPr kumimoji="0" lang="en-Z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89+</a:t>
                      </a:r>
                      <a:endParaRPr lang="en-ZA" sz="40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930388">
                <a:tc>
                  <a:txBody>
                    <a:bodyPr/>
                    <a:lstStyle/>
                    <a:p>
                      <a:pPr algn="ctr"/>
                      <a:r>
                        <a:rPr lang="th-TH" sz="3200" kern="1200" dirty="0">
                          <a:solidFill>
                            <a:srgbClr val="00206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ค่าเฉลี่ยคะแนนประเมินผู้ใต้บังคับบัญชา</a:t>
                      </a:r>
                      <a:r>
                        <a:rPr lang="en-US" sz="3200" kern="1200" dirty="0">
                          <a:solidFill>
                            <a:srgbClr val="00206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</a:t>
                      </a:r>
                      <a:r>
                        <a:rPr lang="th-TH" sz="3200" kern="1200" dirty="0">
                          <a:solidFill>
                            <a:srgbClr val="002060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(ทุกคน)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4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87.79</a:t>
                      </a:r>
                      <a:endParaRPr kumimoji="0" lang="en-Z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88.45</a:t>
                      </a:r>
                      <a:endParaRPr kumimoji="0" lang="en-Z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89+</a:t>
                      </a:r>
                      <a:endParaRPr lang="en-ZA" sz="40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930388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ผลการใช้จ่ายงบประมาณ</a:t>
                      </a:r>
                    </a:p>
                    <a:p>
                      <a:pPr algn="ctr"/>
                      <a:r>
                        <a:rPr lang="th-TH" sz="320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ของหน่วยงาน</a:t>
                      </a:r>
                      <a:endParaRPr lang="en-ZA" sz="32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99.15</a:t>
                      </a:r>
                      <a:endParaRPr kumimoji="0" lang="en-Z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4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99.23</a:t>
                      </a:r>
                      <a:endParaRPr kumimoji="0" lang="en-Z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43.11</a:t>
                      </a:r>
                      <a:endParaRPr lang="en-ZA" sz="40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78279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3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823594"/>
          </a:xfrm>
          <a:solidFill>
            <a:srgbClr val="FF6600"/>
          </a:solidFill>
        </p:spPr>
        <p:txBody>
          <a:bodyPr/>
          <a:lstStyle/>
          <a:p>
            <a:pPr algn="ctr"/>
            <a:r>
              <a:rPr lang="th-TH" sz="40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ผลงานด้านนวัตกรรม กระบวนการพัฒนาการทำงานของหน่วยงาน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17</a:t>
            </a:fld>
            <a:endParaRPr lang="en-US" noProof="0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37895"/>
              </p:ext>
            </p:extLst>
          </p:nvPr>
        </p:nvGraphicFramePr>
        <p:xfrm>
          <a:off x="559468" y="2041451"/>
          <a:ext cx="11073064" cy="328117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536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6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36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32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งานบริหารทรัพยากรบุคคล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32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ระบบ </a:t>
                      </a:r>
                      <a:r>
                        <a:rPr lang="en-US" sz="32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Tracking </a:t>
                      </a:r>
                      <a:r>
                        <a:rPr lang="th-TH" sz="32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เงื่อนไขบรรจุ และ</a:t>
                      </a:r>
                    </a:p>
                    <a:p>
                      <a:pPr marL="0" algn="l" defTabSz="914400" rtl="0" eaLnBrk="1" latinLnBrk="0" hangingPunct="1"/>
                      <a:r>
                        <a:rPr lang="th-TH" sz="32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การประเมินต่อสัญญาจ้าง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7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32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งานพัฒนาบุคลากรและพัฒนาองค์กร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32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ระบบตรวจสอบสถานะ</a:t>
                      </a:r>
                    </a:p>
                    <a:p>
                      <a:pPr marL="0" algn="l" defTabSz="914400" rtl="0" eaLnBrk="1" latinLnBrk="0" hangingPunct="1"/>
                      <a:r>
                        <a:rPr lang="th-TH" sz="32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ดำเนินการขอกำหนดตำแหน่งฯ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7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32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งานบริหารสวัสดิการและ</a:t>
                      </a:r>
                    </a:p>
                    <a:p>
                      <a:pPr marL="0" algn="l" defTabSz="914400" rtl="0" eaLnBrk="1" latinLnBrk="0" hangingPunct="1"/>
                      <a:r>
                        <a:rPr lang="th-TH" sz="32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สิทธิประโยชน์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32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ระบบจัดการที่พักบุคลากร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432001" y="1351128"/>
            <a:ext cx="1111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ประเด็น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Pain Point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การติดตามเงื่อนไขบรรจุ/ประเมิน และฐานข้อมูล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617916"/>
              </p:ext>
            </p:extLst>
          </p:nvPr>
        </p:nvGraphicFramePr>
        <p:xfrm>
          <a:off x="559468" y="5341078"/>
          <a:ext cx="11073064" cy="109874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536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6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87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32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งานบริหารงานทั่วไปและธุรการ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32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ระบบตรวจสอบ</a:t>
                      </a:r>
                      <a:r>
                        <a:rPr lang="th-TH" sz="3200" b="1" kern="1200" baseline="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ติดตามการออกประกาศใช้ข้อบังคับ ระเบียบ ประกาศ</a:t>
                      </a:r>
                      <a:endParaRPr lang="th-TH" sz="3200" b="1" kern="1200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221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6025" y="3998794"/>
            <a:ext cx="3047480" cy="846161"/>
          </a:xfrm>
        </p:spPr>
        <p:txBody>
          <a:bodyPr/>
          <a:lstStyle/>
          <a:p>
            <a:r>
              <a:rPr lang="en-US" sz="4800" dirty="0">
                <a:solidFill>
                  <a:schemeClr val="accent6"/>
                </a:solidFill>
              </a:rPr>
              <a:t>Thank  You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3887573" y="2522327"/>
            <a:ext cx="45883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HRO Team</a:t>
            </a:r>
            <a:endParaRPr lang="th-TH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7" name="Picture 2" descr="ส่วนทรัพยากรมนุษย์และองค์กร – Division of Human Resources and Organ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43" y="782475"/>
            <a:ext cx="2501457" cy="13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39"/>
          <p:cNvSpPr txBox="1">
            <a:spLocks noGrp="1"/>
          </p:cNvSpPr>
          <p:nvPr>
            <p:ph type="body" idx="1"/>
          </p:nvPr>
        </p:nvSpPr>
        <p:spPr>
          <a:xfrm>
            <a:off x="2797292" y="660443"/>
            <a:ext cx="609311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th-TH" b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สารสนเทศบุคลากรมวล. </a:t>
            </a:r>
          </a:p>
        </p:txBody>
      </p:sp>
      <p:grpSp>
        <p:nvGrpSpPr>
          <p:cNvPr id="1390" name="Google Shape;1390;p39"/>
          <p:cNvGrpSpPr/>
          <p:nvPr/>
        </p:nvGrpSpPr>
        <p:grpSpPr>
          <a:xfrm>
            <a:off x="594748" y="136478"/>
            <a:ext cx="1889145" cy="1676385"/>
            <a:chOff x="3049980" y="2334226"/>
            <a:chExt cx="3040615" cy="3038079"/>
          </a:xfrm>
        </p:grpSpPr>
        <p:sp>
          <p:nvSpPr>
            <p:cNvPr id="1391" name="Google Shape;1391;p39"/>
            <p:cNvSpPr/>
            <p:nvPr/>
          </p:nvSpPr>
          <p:spPr>
            <a:xfrm rot="10800000">
              <a:off x="4408583" y="3355306"/>
              <a:ext cx="1682012" cy="1972186"/>
            </a:xfrm>
            <a:custGeom>
              <a:avLst/>
              <a:gdLst/>
              <a:ahLst/>
              <a:cxnLst/>
              <a:rect l="l" t="t" r="r" b="b"/>
              <a:pathLst>
                <a:path w="1682012" h="1972186" extrusionOk="0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 rot="5400000">
              <a:off x="4221586" y="2189139"/>
              <a:ext cx="1682012" cy="1972186"/>
            </a:xfrm>
            <a:custGeom>
              <a:avLst/>
              <a:gdLst/>
              <a:ahLst/>
              <a:cxnLst/>
              <a:rect l="l" t="t" r="r" b="b"/>
              <a:pathLst>
                <a:path w="1682012" h="1972186" extrusionOk="0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049980" y="2379039"/>
              <a:ext cx="1682012" cy="1972186"/>
            </a:xfrm>
            <a:custGeom>
              <a:avLst/>
              <a:gdLst/>
              <a:ahLst/>
              <a:cxnLst/>
              <a:rect l="l" t="t" r="r" b="b"/>
              <a:pathLst>
                <a:path w="1682012" h="1972186" extrusionOk="0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 rot="-5400000">
              <a:off x="3233167" y="3545206"/>
              <a:ext cx="1682012" cy="1972186"/>
            </a:xfrm>
            <a:custGeom>
              <a:avLst/>
              <a:gdLst/>
              <a:ahLst/>
              <a:cxnLst/>
              <a:rect l="l" t="t" r="r" b="b"/>
              <a:pathLst>
                <a:path w="1682012" h="1972186" extrusionOk="0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5" name="Google Shape;1395;p39"/>
          <p:cNvSpPr/>
          <p:nvPr/>
        </p:nvSpPr>
        <p:spPr>
          <a:xfrm>
            <a:off x="1021655" y="527168"/>
            <a:ext cx="1057110" cy="990798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72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9"/>
          <p:cNvSpPr txBox="1"/>
          <p:nvPr/>
        </p:nvSpPr>
        <p:spPr>
          <a:xfrm>
            <a:off x="4957285" y="2609128"/>
            <a:ext cx="5746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9"/>
          <p:cNvSpPr txBox="1"/>
          <p:nvPr/>
        </p:nvSpPr>
        <p:spPr>
          <a:xfrm>
            <a:off x="6661070" y="2609128"/>
            <a:ext cx="5746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9"/>
          <p:cNvSpPr txBox="1"/>
          <p:nvPr/>
        </p:nvSpPr>
        <p:spPr>
          <a:xfrm>
            <a:off x="4957285" y="4265706"/>
            <a:ext cx="5746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9"/>
          <p:cNvSpPr txBox="1"/>
          <p:nvPr/>
        </p:nvSpPr>
        <p:spPr>
          <a:xfrm>
            <a:off x="6661070" y="4265706"/>
            <a:ext cx="5746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0" name="Google Shape;1400;p39"/>
          <p:cNvGrpSpPr/>
          <p:nvPr/>
        </p:nvGrpSpPr>
        <p:grpSpPr>
          <a:xfrm>
            <a:off x="7701536" y="2134491"/>
            <a:ext cx="3024000" cy="1477328"/>
            <a:chOff x="3017859" y="4283314"/>
            <a:chExt cx="1890849" cy="1477328"/>
          </a:xfrm>
        </p:grpSpPr>
        <p:sp>
          <p:nvSpPr>
            <p:cNvPr id="1401" name="Google Shape;1401;p39"/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5" name="Google Shape;1405;p39"/>
          <p:cNvSpPr txBox="1"/>
          <p:nvPr/>
        </p:nvSpPr>
        <p:spPr>
          <a:xfrm>
            <a:off x="1504162" y="4045812"/>
            <a:ext cx="29919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u="sng" dirty="0">
                <a:solidFill>
                  <a:schemeClr val="lt1"/>
                </a:solidFill>
                <a:latin typeface="TH Fah kwang" panose="02000506000000020004" pitchFamily="2" charset="-34"/>
                <a:ea typeface="Arial"/>
                <a:cs typeface="TH Fah kwang" panose="02000506000000020004" pitchFamily="2" charset="-34"/>
                <a:sym typeface="Arial"/>
              </a:rPr>
              <a:t>สายวิชาการ</a:t>
            </a:r>
            <a:endParaRPr sz="3200" b="1" u="sng" dirty="0">
              <a:solidFill>
                <a:schemeClr val="lt1"/>
              </a:solidFill>
              <a:latin typeface="TH Fah kwang" panose="02000506000000020004" pitchFamily="2" charset="-34"/>
              <a:ea typeface="Arial"/>
              <a:cs typeface="TH Fah kwang" panose="02000506000000020004" pitchFamily="2" charset="-34"/>
              <a:sym typeface="Arial"/>
            </a:endParaRPr>
          </a:p>
        </p:txBody>
      </p:sp>
      <p:sp>
        <p:nvSpPr>
          <p:cNvPr id="1407" name="Google Shape;1407;p39"/>
          <p:cNvSpPr txBox="1"/>
          <p:nvPr/>
        </p:nvSpPr>
        <p:spPr>
          <a:xfrm>
            <a:off x="2123919" y="2491187"/>
            <a:ext cx="301760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9" name="Google Shape;1409;p39"/>
          <p:cNvGrpSpPr/>
          <p:nvPr/>
        </p:nvGrpSpPr>
        <p:grpSpPr>
          <a:xfrm>
            <a:off x="7701536" y="4344308"/>
            <a:ext cx="3024000" cy="1477328"/>
            <a:chOff x="3017859" y="4283314"/>
            <a:chExt cx="1890849" cy="1477328"/>
          </a:xfrm>
        </p:grpSpPr>
        <p:sp>
          <p:nvSpPr>
            <p:cNvPr id="1410" name="Google Shape;1410;p39"/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1759;p48"/>
          <p:cNvSpPr/>
          <p:nvPr/>
        </p:nvSpPr>
        <p:spPr>
          <a:xfrm>
            <a:off x="1231082" y="647302"/>
            <a:ext cx="310983" cy="662051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760;p48"/>
          <p:cNvSpPr/>
          <p:nvPr/>
        </p:nvSpPr>
        <p:spPr>
          <a:xfrm rot="10800000">
            <a:off x="1507543" y="637804"/>
            <a:ext cx="378905" cy="681048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9197513" y="1476863"/>
            <a:ext cx="285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6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ณ วันที่ </a:t>
            </a:r>
            <a:r>
              <a:rPr lang="en-US" sz="2400" dirty="0">
                <a:solidFill>
                  <a:schemeClr val="accent6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</a:t>
            </a:r>
            <a:r>
              <a:rPr lang="th-TH" sz="2400" dirty="0">
                <a:solidFill>
                  <a:schemeClr val="accent6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เมษายน </a:t>
            </a:r>
            <a:r>
              <a:rPr lang="en-US" sz="2400" dirty="0">
                <a:solidFill>
                  <a:schemeClr val="accent6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2566</a:t>
            </a:r>
            <a:endParaRPr lang="th-TH" sz="2400" dirty="0">
              <a:solidFill>
                <a:schemeClr val="accent6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aphicFrame>
        <p:nvGraphicFramePr>
          <p:cNvPr id="3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945797"/>
              </p:ext>
            </p:extLst>
          </p:nvPr>
        </p:nvGraphicFramePr>
        <p:xfrm>
          <a:off x="286831" y="1930217"/>
          <a:ext cx="11600369" cy="481592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4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50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2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5499">
                <a:tc gridSpan="9">
                  <a:txBody>
                    <a:bodyPr/>
                    <a:lstStyle/>
                    <a:p>
                      <a:pPr algn="ctr"/>
                      <a:r>
                        <a:rPr lang="th-TH" sz="40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ประเภทตำแหน่ง</a:t>
                      </a:r>
                      <a:endParaRPr lang="en-US" sz="40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26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ผู้บริหาร</a:t>
                      </a:r>
                      <a:r>
                        <a:rPr lang="en-US" sz="2400" b="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(</a:t>
                      </a:r>
                      <a:r>
                        <a:rPr lang="th-TH" sz="1800" b="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บุคคลภายนอก)</a:t>
                      </a:r>
                      <a:endParaRPr lang="th-TH" sz="2400" b="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บริหารวิชาการ</a:t>
                      </a:r>
                      <a:endParaRPr lang="th-TH" sz="2400" b="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วิชาการ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หน.ส่วน/หน่วย/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หน.ฝ่าย/งาน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ปฏิบัติการและวิชาชีพ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b="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ลูกจ้างชั่วคราว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พนักงานวิสาหกิจ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9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รายวัน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รายเดือน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5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151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621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88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981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506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20</a:t>
                      </a: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5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64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8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(0.42</a:t>
                      </a: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%</a:t>
                      </a: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)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(5.72</a:t>
                      </a: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%)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(23.54</a:t>
                      </a: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%</a:t>
                      </a: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)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772 (29.21</a:t>
                      </a: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%</a:t>
                      </a: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)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50" b="1" kern="12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(0.42</a:t>
                      </a: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%</a:t>
                      </a: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)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(3.34</a:t>
                      </a: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%</a:t>
                      </a: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)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(37.19</a:t>
                      </a: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%</a:t>
                      </a: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)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(19.18</a:t>
                      </a: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%</a:t>
                      </a: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)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(7.77</a:t>
                      </a: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%</a:t>
                      </a:r>
                      <a:r>
                        <a:rPr lang="th-TH" sz="2800" b="0" kern="1200" baseline="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)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(2.43</a:t>
                      </a: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%</a:t>
                      </a:r>
                      <a:r>
                        <a:rPr lang="th-TH" sz="2800" b="0" kern="1200" baseline="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)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46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783 (29.64</a:t>
                      </a:r>
                      <a:r>
                        <a:rPr lang="en-US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%</a:t>
                      </a:r>
                      <a:r>
                        <a:rPr lang="th-TH" sz="2800" b="0" kern="12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)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50" b="1" kern="12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50" b="1" kern="12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50" b="1" kern="12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50" b="1" kern="12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50" b="1" kern="12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50" b="1" kern="12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50" b="1" kern="12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553">
                <a:tc gridSpan="9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3600" b="1" kern="1200" dirty="0"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รวมทั้งหมด</a:t>
                      </a:r>
                      <a:r>
                        <a:rPr lang="th-TH" sz="3600" b="1" kern="1200" baseline="0" dirty="0"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 2</a:t>
                      </a:r>
                      <a:r>
                        <a:rPr lang="en-US" sz="3600" b="1" kern="1200" baseline="0" dirty="0"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,</a:t>
                      </a:r>
                      <a:r>
                        <a:rPr lang="th-TH" sz="3600" b="1" kern="1200" baseline="0" dirty="0"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6</a:t>
                      </a:r>
                      <a:r>
                        <a:rPr lang="en-US" sz="3600" b="1" kern="1200" baseline="0" dirty="0"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38</a:t>
                      </a:r>
                      <a:r>
                        <a:rPr lang="th-TH" sz="3600" b="1" kern="1200" baseline="0" dirty="0"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คน</a:t>
                      </a:r>
                      <a:endParaRPr lang="en-US" sz="3600" b="1" kern="1200" dirty="0">
                        <a:solidFill>
                          <a:srgbClr val="002060"/>
                        </a:solidFill>
                        <a:effectLst/>
                        <a:latin typeface="TH Chakra Petch" panose="02000506000000020004" pitchFamily="2" charset="-34"/>
                        <a:ea typeface="+mn-ea"/>
                        <a:cs typeface="TH Chakra Petch" panose="02000506000000020004" pitchFamily="2" charset="-34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529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9" b="25569"/>
          <a:stretch>
            <a:fillRect/>
          </a:stretch>
        </p:blipFill>
        <p:spPr>
          <a:xfrm>
            <a:off x="1" y="0"/>
            <a:ext cx="9814941" cy="6392926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1664" y="3348760"/>
            <a:ext cx="8970335" cy="1871826"/>
          </a:xfrm>
          <a:solidFill>
            <a:srgbClr val="660066">
              <a:alpha val="80000"/>
            </a:srgbClr>
          </a:solidFill>
        </p:spPr>
        <p:txBody>
          <a:bodyPr/>
          <a:lstStyle/>
          <a:p>
            <a:r>
              <a:rPr lang="th-TH" sz="4800" b="1" spc="-300" dirty="0">
                <a:latin typeface="TH Fah kwang" panose="02000506000000020004" pitchFamily="2" charset="-34"/>
                <a:ea typeface="+mj-ea"/>
                <a:cs typeface="TH Fah kwang" panose="02000506000000020004" pitchFamily="2" charset="-34"/>
              </a:rPr>
              <a:t>ผลการดำเนินงานตามตัวชี้วัดแผนยุทธศาสตร์ </a:t>
            </a:r>
          </a:p>
          <a:p>
            <a:r>
              <a:rPr lang="th-TH" sz="4800" b="1" spc="-300" dirty="0">
                <a:latin typeface="TH Fah kwang" panose="02000506000000020004" pitchFamily="2" charset="-34"/>
                <a:ea typeface="+mj-ea"/>
                <a:cs typeface="TH Fah kwang" panose="02000506000000020004" pitchFamily="2" charset="-34"/>
              </a:rPr>
              <a:t>ในความรับผิดชอบของหน่วยงาน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1"/>
          <p:cNvSpPr txBox="1"/>
          <p:nvPr/>
        </p:nvSpPr>
        <p:spPr>
          <a:xfrm>
            <a:off x="9814942" y="2180800"/>
            <a:ext cx="2252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spc="-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ea typeface="+mj-ea"/>
                <a:cs typeface="TH Fah kwang" panose="02000506000000020004" pitchFamily="2" charset="-34"/>
              </a:rPr>
              <a:t>ส่วนที่ </a:t>
            </a:r>
            <a:r>
              <a:rPr lang="en-US" sz="6000" b="1" spc="-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ea typeface="+mj-ea"/>
                <a:cs typeface="TH Fah kwang" panose="02000506000000020004" pitchFamily="2" charset="-34"/>
              </a:rPr>
              <a:t>2</a:t>
            </a:r>
            <a:endParaRPr lang="th-TH" sz="6000" b="1" spc="-3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ea typeface="+mj-ea"/>
              <a:cs typeface="TH Fah kwang" panose="02000506000000020004" pitchFamily="2" charset="-34"/>
            </a:endParaRPr>
          </a:p>
        </p:txBody>
      </p:sp>
      <p:pic>
        <p:nvPicPr>
          <p:cNvPr id="9" name="Picture 2" descr="ส่วนทรัพยากรมนุษย์และองค์กร – Division of Human Resources and Organ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485" y="164606"/>
            <a:ext cx="2224206" cy="119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150253" y="6424703"/>
            <a:ext cx="337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hlinkClick r:id="rId4" action="ppaction://hlinkfile"/>
              </a:rPr>
              <a:t>account.wu.ac.th/</a:t>
            </a:r>
            <a:r>
              <a:rPr lang="en-US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hlinkClick r:id="rId4" action="ppaction://hlinkfile"/>
              </a:rPr>
              <a:t>dpl</a:t>
            </a:r>
            <a:r>
              <a:rPr lang="en-US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hlinkClick r:id="rId4" action="ppaction://hlinkfile"/>
              </a:rPr>
              <a:t>/indicator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hlinkClick r:id="rId4" action="ppaction://hlinkfile"/>
              </a:rPr>
              <a:t>1/</a:t>
            </a:r>
            <a:r>
              <a:rPr lang="en-US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hlinkClick r:id="rId4" action="ppaction://hlinkfile"/>
              </a:rPr>
              <a:t>menuR.php</a:t>
            </a:r>
            <a:r>
              <a:rPr lang="en-US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hlinkClick r:id="rId4" action="ppaction://hlinkfile"/>
              </a:rPr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056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4" name="Google Shape;1174;p41"/>
          <p:cNvCxnSpPr/>
          <p:nvPr/>
        </p:nvCxnSpPr>
        <p:spPr>
          <a:xfrm>
            <a:off x="1588562" y="5050692"/>
            <a:ext cx="9045987" cy="3188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5" name="Google Shape;1175;p41"/>
          <p:cNvSpPr txBox="1">
            <a:spLocks noGrp="1"/>
          </p:cNvSpPr>
          <p:nvPr>
            <p:ph type="title"/>
          </p:nvPr>
        </p:nvSpPr>
        <p:spPr>
          <a:xfrm>
            <a:off x="1832730" y="182167"/>
            <a:ext cx="10120747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th-TH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ตัวชี้วัดยุทธศาสตร์และค่าเป้าหมายแผนยุทธศาสตร์และแผนปฏิบัติการ</a:t>
            </a:r>
            <a:br>
              <a:rPr lang="th-TH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ระยะ 5 ปี (พ.ศ. 2566-2570) </a:t>
            </a:r>
            <a:r>
              <a:rPr lang="th-TH" u="sng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ในส่วนที่เกี่ยวข้องกับส่วนทมอ.</a:t>
            </a:r>
            <a:endParaRPr u="sng" dirty="0">
              <a:solidFill>
                <a:srgbClr val="00206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1176" name="Google Shape;1176;p41"/>
          <p:cNvGrpSpPr/>
          <p:nvPr/>
        </p:nvGrpSpPr>
        <p:grpSpPr>
          <a:xfrm>
            <a:off x="6209255" y="1334302"/>
            <a:ext cx="1852613" cy="1639281"/>
            <a:chOff x="3852927" y="1523475"/>
            <a:chExt cx="1389460" cy="1229461"/>
          </a:xfrm>
          <a:solidFill>
            <a:srgbClr val="FF6600"/>
          </a:solidFill>
        </p:grpSpPr>
        <p:sp>
          <p:nvSpPr>
            <p:cNvPr id="1178" name="Google Shape;1178;p41"/>
            <p:cNvSpPr/>
            <p:nvPr/>
          </p:nvSpPr>
          <p:spPr>
            <a:xfrm>
              <a:off x="3852927" y="1523475"/>
              <a:ext cx="1389460" cy="1229461"/>
            </a:xfrm>
            <a:custGeom>
              <a:avLst/>
              <a:gdLst/>
              <a:ahLst/>
              <a:cxnLst/>
              <a:rect l="l" t="t" r="r" b="b"/>
              <a:pathLst>
                <a:path w="46634" h="41264" extrusionOk="0">
                  <a:moveTo>
                    <a:pt x="32623" y="0"/>
                  </a:moveTo>
                  <a:lnTo>
                    <a:pt x="14010" y="0"/>
                  </a:lnTo>
                  <a:cubicBezTo>
                    <a:pt x="12409" y="0"/>
                    <a:pt x="10908" y="868"/>
                    <a:pt x="10107" y="2269"/>
                  </a:cubicBezTo>
                  <a:lnTo>
                    <a:pt x="801" y="18380"/>
                  </a:lnTo>
                  <a:cubicBezTo>
                    <a:pt x="0" y="19781"/>
                    <a:pt x="0" y="21482"/>
                    <a:pt x="801" y="22883"/>
                  </a:cubicBezTo>
                  <a:lnTo>
                    <a:pt x="10107" y="39028"/>
                  </a:lnTo>
                  <a:cubicBezTo>
                    <a:pt x="10908" y="40396"/>
                    <a:pt x="12409" y="41263"/>
                    <a:pt x="14010" y="41263"/>
                  </a:cubicBezTo>
                  <a:lnTo>
                    <a:pt x="32623" y="41263"/>
                  </a:lnTo>
                  <a:cubicBezTo>
                    <a:pt x="34225" y="41263"/>
                    <a:pt x="35726" y="40396"/>
                    <a:pt x="36526" y="39028"/>
                  </a:cubicBezTo>
                  <a:lnTo>
                    <a:pt x="45833" y="22883"/>
                  </a:lnTo>
                  <a:cubicBezTo>
                    <a:pt x="46633" y="21482"/>
                    <a:pt x="46633" y="19781"/>
                    <a:pt x="45833" y="18380"/>
                  </a:cubicBezTo>
                  <a:lnTo>
                    <a:pt x="36526" y="2269"/>
                  </a:lnTo>
                  <a:cubicBezTo>
                    <a:pt x="35726" y="868"/>
                    <a:pt x="34225" y="0"/>
                    <a:pt x="32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3901610" y="1567213"/>
              <a:ext cx="1292060" cy="1141983"/>
            </a:xfrm>
            <a:custGeom>
              <a:avLst/>
              <a:gdLst/>
              <a:ahLst/>
              <a:cxnLst/>
              <a:rect l="l" t="t" r="r" b="b"/>
              <a:pathLst>
                <a:path w="43365" h="38328" extrusionOk="0">
                  <a:moveTo>
                    <a:pt x="30322" y="0"/>
                  </a:moveTo>
                  <a:lnTo>
                    <a:pt x="13043" y="0"/>
                  </a:lnTo>
                  <a:cubicBezTo>
                    <a:pt x="11542" y="0"/>
                    <a:pt x="10175" y="801"/>
                    <a:pt x="9407" y="2102"/>
                  </a:cubicBezTo>
                  <a:lnTo>
                    <a:pt x="768" y="17079"/>
                  </a:lnTo>
                  <a:cubicBezTo>
                    <a:pt x="1" y="18380"/>
                    <a:pt x="1" y="19981"/>
                    <a:pt x="768" y="21249"/>
                  </a:cubicBezTo>
                  <a:lnTo>
                    <a:pt x="9407" y="36226"/>
                  </a:lnTo>
                  <a:cubicBezTo>
                    <a:pt x="10141" y="37527"/>
                    <a:pt x="11542" y="38327"/>
                    <a:pt x="13043" y="38327"/>
                  </a:cubicBezTo>
                  <a:lnTo>
                    <a:pt x="30322" y="38327"/>
                  </a:lnTo>
                  <a:cubicBezTo>
                    <a:pt x="31823" y="38327"/>
                    <a:pt x="33191" y="37527"/>
                    <a:pt x="33958" y="36226"/>
                  </a:cubicBezTo>
                  <a:lnTo>
                    <a:pt x="42598" y="21249"/>
                  </a:lnTo>
                  <a:cubicBezTo>
                    <a:pt x="43365" y="19948"/>
                    <a:pt x="43365" y="18380"/>
                    <a:pt x="42598" y="17079"/>
                  </a:cubicBezTo>
                  <a:lnTo>
                    <a:pt x="33958" y="2102"/>
                  </a:lnTo>
                  <a:cubicBezTo>
                    <a:pt x="33191" y="801"/>
                    <a:pt x="31823" y="0"/>
                    <a:pt x="30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4037767" y="1691425"/>
              <a:ext cx="1019734" cy="893522"/>
            </a:xfrm>
            <a:custGeom>
              <a:avLst/>
              <a:gdLst/>
              <a:ahLst/>
              <a:cxnLst/>
              <a:rect l="l" t="t" r="r" b="b"/>
              <a:pathLst>
                <a:path w="34225" h="29989" extrusionOk="0">
                  <a:moveTo>
                    <a:pt x="9441" y="1"/>
                  </a:moveTo>
                  <a:cubicBezTo>
                    <a:pt x="8807" y="1"/>
                    <a:pt x="8273" y="334"/>
                    <a:pt x="7973" y="868"/>
                  </a:cubicBezTo>
                  <a:lnTo>
                    <a:pt x="301" y="14144"/>
                  </a:lnTo>
                  <a:cubicBezTo>
                    <a:pt x="1" y="14678"/>
                    <a:pt x="1" y="15312"/>
                    <a:pt x="301" y="15845"/>
                  </a:cubicBezTo>
                  <a:lnTo>
                    <a:pt x="7973" y="29155"/>
                  </a:lnTo>
                  <a:cubicBezTo>
                    <a:pt x="8273" y="29655"/>
                    <a:pt x="8840" y="29989"/>
                    <a:pt x="9441" y="29989"/>
                  </a:cubicBezTo>
                  <a:lnTo>
                    <a:pt x="25786" y="29989"/>
                  </a:lnTo>
                  <a:lnTo>
                    <a:pt x="33925" y="15845"/>
                  </a:lnTo>
                  <a:cubicBezTo>
                    <a:pt x="34225" y="15312"/>
                    <a:pt x="34225" y="14678"/>
                    <a:pt x="33925" y="14144"/>
                  </a:cubicBezTo>
                  <a:lnTo>
                    <a:pt x="26253" y="835"/>
                  </a:lnTo>
                  <a:cubicBezTo>
                    <a:pt x="25952" y="334"/>
                    <a:pt x="25385" y="1"/>
                    <a:pt x="247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/>
            </a:p>
          </p:txBody>
        </p:sp>
      </p:grpSp>
      <p:grpSp>
        <p:nvGrpSpPr>
          <p:cNvPr id="1182" name="Google Shape;1182;p41"/>
          <p:cNvGrpSpPr/>
          <p:nvPr/>
        </p:nvGrpSpPr>
        <p:grpSpPr>
          <a:xfrm>
            <a:off x="1693728" y="3028803"/>
            <a:ext cx="8172241" cy="2075036"/>
            <a:chOff x="2408271" y="2136671"/>
            <a:chExt cx="6129181" cy="1556277"/>
          </a:xfrm>
        </p:grpSpPr>
        <p:sp>
          <p:nvSpPr>
            <p:cNvPr id="1183" name="Google Shape;1183;p41"/>
            <p:cNvSpPr/>
            <p:nvPr/>
          </p:nvSpPr>
          <p:spPr>
            <a:xfrm>
              <a:off x="3117548" y="3188193"/>
              <a:ext cx="26" cy="449798"/>
            </a:xfrm>
            <a:custGeom>
              <a:avLst/>
              <a:gdLst/>
              <a:ahLst/>
              <a:cxnLst/>
              <a:rect l="l" t="t" r="r" b="b"/>
              <a:pathLst>
                <a:path w="1" h="17280" fill="none" extrusionOk="0">
                  <a:moveTo>
                    <a:pt x="1" y="1727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2408271" y="2136671"/>
              <a:ext cx="1390443" cy="1229461"/>
            </a:xfrm>
            <a:custGeom>
              <a:avLst/>
              <a:gdLst/>
              <a:ahLst/>
              <a:cxnLst/>
              <a:rect l="l" t="t" r="r" b="b"/>
              <a:pathLst>
                <a:path w="46667" h="41264" extrusionOk="0">
                  <a:moveTo>
                    <a:pt x="32623" y="1"/>
                  </a:moveTo>
                  <a:lnTo>
                    <a:pt x="14010" y="1"/>
                  </a:lnTo>
                  <a:cubicBezTo>
                    <a:pt x="12409" y="1"/>
                    <a:pt x="10908" y="835"/>
                    <a:pt x="10107" y="2236"/>
                  </a:cubicBezTo>
                  <a:lnTo>
                    <a:pt x="801" y="18381"/>
                  </a:lnTo>
                  <a:cubicBezTo>
                    <a:pt x="0" y="19748"/>
                    <a:pt x="0" y="21483"/>
                    <a:pt x="801" y="22884"/>
                  </a:cubicBezTo>
                  <a:lnTo>
                    <a:pt x="10107" y="38995"/>
                  </a:lnTo>
                  <a:cubicBezTo>
                    <a:pt x="10908" y="40396"/>
                    <a:pt x="12409" y="41264"/>
                    <a:pt x="14010" y="41264"/>
                  </a:cubicBezTo>
                  <a:lnTo>
                    <a:pt x="32623" y="41264"/>
                  </a:lnTo>
                  <a:cubicBezTo>
                    <a:pt x="34258" y="41264"/>
                    <a:pt x="35726" y="40396"/>
                    <a:pt x="36560" y="38995"/>
                  </a:cubicBezTo>
                  <a:lnTo>
                    <a:pt x="45866" y="22884"/>
                  </a:lnTo>
                  <a:cubicBezTo>
                    <a:pt x="46667" y="21483"/>
                    <a:pt x="46667" y="19748"/>
                    <a:pt x="45866" y="18381"/>
                  </a:cubicBezTo>
                  <a:lnTo>
                    <a:pt x="36560" y="2236"/>
                  </a:lnTo>
                  <a:cubicBezTo>
                    <a:pt x="35726" y="835"/>
                    <a:pt x="34258" y="1"/>
                    <a:pt x="3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2457937" y="2180411"/>
              <a:ext cx="1291077" cy="1060374"/>
            </a:xfrm>
            <a:custGeom>
              <a:avLst/>
              <a:gdLst/>
              <a:ahLst/>
              <a:cxnLst/>
              <a:rect l="l" t="t" r="r" b="b"/>
              <a:pathLst>
                <a:path w="43332" h="38328" extrusionOk="0">
                  <a:moveTo>
                    <a:pt x="30323" y="0"/>
                  </a:moveTo>
                  <a:lnTo>
                    <a:pt x="13010" y="0"/>
                  </a:lnTo>
                  <a:cubicBezTo>
                    <a:pt x="11509" y="0"/>
                    <a:pt x="10142" y="768"/>
                    <a:pt x="9374" y="2069"/>
                  </a:cubicBezTo>
                  <a:lnTo>
                    <a:pt x="735" y="17046"/>
                  </a:lnTo>
                  <a:cubicBezTo>
                    <a:pt x="1" y="18347"/>
                    <a:pt x="1" y="19948"/>
                    <a:pt x="735" y="21249"/>
                  </a:cubicBezTo>
                  <a:lnTo>
                    <a:pt x="9374" y="36226"/>
                  </a:lnTo>
                  <a:cubicBezTo>
                    <a:pt x="10142" y="37527"/>
                    <a:pt x="11509" y="38328"/>
                    <a:pt x="13010" y="38328"/>
                  </a:cubicBezTo>
                  <a:lnTo>
                    <a:pt x="30323" y="38328"/>
                  </a:lnTo>
                  <a:cubicBezTo>
                    <a:pt x="31790" y="38328"/>
                    <a:pt x="33191" y="37527"/>
                    <a:pt x="33925" y="36226"/>
                  </a:cubicBezTo>
                  <a:lnTo>
                    <a:pt x="42598" y="21249"/>
                  </a:lnTo>
                  <a:cubicBezTo>
                    <a:pt x="43332" y="19948"/>
                    <a:pt x="43332" y="18347"/>
                    <a:pt x="42598" y="17046"/>
                  </a:cubicBezTo>
                  <a:lnTo>
                    <a:pt x="33925" y="2069"/>
                  </a:lnTo>
                  <a:cubicBezTo>
                    <a:pt x="33191" y="768"/>
                    <a:pt x="31790" y="0"/>
                    <a:pt x="30323" y="0"/>
                  </a:cubicBez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2593111" y="2303639"/>
              <a:ext cx="1020747" cy="836769"/>
            </a:xfrm>
            <a:custGeom>
              <a:avLst/>
              <a:gdLst/>
              <a:ahLst/>
              <a:cxnLst/>
              <a:rect l="l" t="t" r="r" b="b"/>
              <a:pathLst>
                <a:path w="34259" h="29992" extrusionOk="0">
                  <a:moveTo>
                    <a:pt x="24785" y="1"/>
                  </a:moveTo>
                  <a:lnTo>
                    <a:pt x="9441" y="34"/>
                  </a:lnTo>
                  <a:cubicBezTo>
                    <a:pt x="8840" y="34"/>
                    <a:pt x="8273" y="334"/>
                    <a:pt x="7973" y="868"/>
                  </a:cubicBezTo>
                  <a:lnTo>
                    <a:pt x="301" y="14178"/>
                  </a:lnTo>
                  <a:cubicBezTo>
                    <a:pt x="1" y="14711"/>
                    <a:pt x="1" y="15345"/>
                    <a:pt x="301" y="15879"/>
                  </a:cubicBezTo>
                  <a:lnTo>
                    <a:pt x="7973" y="29155"/>
                  </a:lnTo>
                  <a:cubicBezTo>
                    <a:pt x="8291" y="29664"/>
                    <a:pt x="8792" y="29991"/>
                    <a:pt x="9358" y="29991"/>
                  </a:cubicBezTo>
                  <a:cubicBezTo>
                    <a:pt x="9386" y="29991"/>
                    <a:pt x="9413" y="29990"/>
                    <a:pt x="9441" y="29989"/>
                  </a:cubicBezTo>
                  <a:lnTo>
                    <a:pt x="25786" y="29989"/>
                  </a:lnTo>
                  <a:lnTo>
                    <a:pt x="33958" y="15845"/>
                  </a:lnTo>
                  <a:cubicBezTo>
                    <a:pt x="34258" y="15345"/>
                    <a:pt x="34258" y="14678"/>
                    <a:pt x="33958" y="14144"/>
                  </a:cubicBezTo>
                  <a:lnTo>
                    <a:pt x="26253" y="868"/>
                  </a:lnTo>
                  <a:cubicBezTo>
                    <a:pt x="25952" y="334"/>
                    <a:pt x="25385" y="1"/>
                    <a:pt x="24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H Fah kwang" panose="02000506000000020004" pitchFamily="2" charset="-34"/>
                  <a:ea typeface="Roboto"/>
                  <a:cs typeface="TH Fah kwang" panose="02000506000000020004" pitchFamily="2" charset="-34"/>
                  <a:sym typeface="Roboto"/>
                </a:rPr>
                <a:t>WU-D-1-1-2</a:t>
              </a:r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3050756" y="3533813"/>
              <a:ext cx="151989" cy="151963"/>
            </a:xfrm>
            <a:custGeom>
              <a:avLst/>
              <a:gdLst/>
              <a:ahLst/>
              <a:cxnLst/>
              <a:rect l="l" t="t" r="r" b="b"/>
              <a:pathLst>
                <a:path w="5839" h="5838" extrusionOk="0">
                  <a:moveTo>
                    <a:pt x="5838" y="2903"/>
                  </a:moveTo>
                  <a:cubicBezTo>
                    <a:pt x="5838" y="4537"/>
                    <a:pt x="4537" y="5838"/>
                    <a:pt x="2903" y="5838"/>
                  </a:cubicBezTo>
                  <a:cubicBezTo>
                    <a:pt x="1302" y="5838"/>
                    <a:pt x="1" y="4537"/>
                    <a:pt x="1" y="2903"/>
                  </a:cubicBezTo>
                  <a:cubicBezTo>
                    <a:pt x="1" y="1301"/>
                    <a:pt x="1302" y="0"/>
                    <a:pt x="2903" y="0"/>
                  </a:cubicBezTo>
                  <a:cubicBezTo>
                    <a:pt x="4537" y="0"/>
                    <a:pt x="5838" y="1301"/>
                    <a:pt x="5838" y="2903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187;p41"/>
            <p:cNvSpPr/>
            <p:nvPr/>
          </p:nvSpPr>
          <p:spPr>
            <a:xfrm>
              <a:off x="4424067" y="3508626"/>
              <a:ext cx="151989" cy="151963"/>
            </a:xfrm>
            <a:custGeom>
              <a:avLst/>
              <a:gdLst/>
              <a:ahLst/>
              <a:cxnLst/>
              <a:rect l="l" t="t" r="r" b="b"/>
              <a:pathLst>
                <a:path w="5839" h="5838" extrusionOk="0">
                  <a:moveTo>
                    <a:pt x="5838" y="2903"/>
                  </a:moveTo>
                  <a:cubicBezTo>
                    <a:pt x="5838" y="4537"/>
                    <a:pt x="4537" y="5838"/>
                    <a:pt x="2903" y="5838"/>
                  </a:cubicBezTo>
                  <a:cubicBezTo>
                    <a:pt x="1302" y="5838"/>
                    <a:pt x="1" y="4537"/>
                    <a:pt x="1" y="2903"/>
                  </a:cubicBezTo>
                  <a:cubicBezTo>
                    <a:pt x="1" y="1301"/>
                    <a:pt x="1302" y="0"/>
                    <a:pt x="2903" y="0"/>
                  </a:cubicBezTo>
                  <a:cubicBezTo>
                    <a:pt x="4537" y="0"/>
                    <a:pt x="5838" y="1301"/>
                    <a:pt x="5838" y="2903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187;p41"/>
            <p:cNvSpPr/>
            <p:nvPr/>
          </p:nvSpPr>
          <p:spPr>
            <a:xfrm>
              <a:off x="5721383" y="3540985"/>
              <a:ext cx="151989" cy="151963"/>
            </a:xfrm>
            <a:custGeom>
              <a:avLst/>
              <a:gdLst/>
              <a:ahLst/>
              <a:cxnLst/>
              <a:rect l="l" t="t" r="r" b="b"/>
              <a:pathLst>
                <a:path w="5839" h="5838" extrusionOk="0">
                  <a:moveTo>
                    <a:pt x="5838" y="2903"/>
                  </a:moveTo>
                  <a:cubicBezTo>
                    <a:pt x="5838" y="4537"/>
                    <a:pt x="4537" y="5838"/>
                    <a:pt x="2903" y="5838"/>
                  </a:cubicBezTo>
                  <a:cubicBezTo>
                    <a:pt x="1302" y="5838"/>
                    <a:pt x="1" y="4537"/>
                    <a:pt x="1" y="2903"/>
                  </a:cubicBezTo>
                  <a:cubicBezTo>
                    <a:pt x="1" y="1301"/>
                    <a:pt x="1302" y="0"/>
                    <a:pt x="2903" y="0"/>
                  </a:cubicBezTo>
                  <a:cubicBezTo>
                    <a:pt x="4537" y="0"/>
                    <a:pt x="5838" y="1301"/>
                    <a:pt x="5838" y="2903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1183;p41"/>
            <p:cNvSpPr/>
            <p:nvPr/>
          </p:nvSpPr>
          <p:spPr>
            <a:xfrm flipH="1">
              <a:off x="4491196" y="3170046"/>
              <a:ext cx="45719" cy="346359"/>
            </a:xfrm>
            <a:custGeom>
              <a:avLst/>
              <a:gdLst/>
              <a:ahLst/>
              <a:cxnLst/>
              <a:rect l="l" t="t" r="r" b="b"/>
              <a:pathLst>
                <a:path w="1" h="17280" fill="none" extrusionOk="0">
                  <a:moveTo>
                    <a:pt x="1" y="1727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1183;p41"/>
            <p:cNvSpPr/>
            <p:nvPr/>
          </p:nvSpPr>
          <p:spPr>
            <a:xfrm flipH="1">
              <a:off x="5810920" y="3231020"/>
              <a:ext cx="45719" cy="346359"/>
            </a:xfrm>
            <a:custGeom>
              <a:avLst/>
              <a:gdLst/>
              <a:ahLst/>
              <a:cxnLst/>
              <a:rect l="l" t="t" r="r" b="b"/>
              <a:pathLst>
                <a:path w="1" h="17280" fill="none" extrusionOk="0">
                  <a:moveTo>
                    <a:pt x="1" y="1727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1187;p41"/>
            <p:cNvSpPr/>
            <p:nvPr/>
          </p:nvSpPr>
          <p:spPr>
            <a:xfrm>
              <a:off x="7087866" y="3540985"/>
              <a:ext cx="151989" cy="151963"/>
            </a:xfrm>
            <a:custGeom>
              <a:avLst/>
              <a:gdLst/>
              <a:ahLst/>
              <a:cxnLst/>
              <a:rect l="l" t="t" r="r" b="b"/>
              <a:pathLst>
                <a:path w="5839" h="5838" extrusionOk="0">
                  <a:moveTo>
                    <a:pt x="5838" y="2903"/>
                  </a:moveTo>
                  <a:cubicBezTo>
                    <a:pt x="5838" y="4537"/>
                    <a:pt x="4537" y="5838"/>
                    <a:pt x="2903" y="5838"/>
                  </a:cubicBezTo>
                  <a:cubicBezTo>
                    <a:pt x="1302" y="5838"/>
                    <a:pt x="1" y="4537"/>
                    <a:pt x="1" y="2903"/>
                  </a:cubicBezTo>
                  <a:cubicBezTo>
                    <a:pt x="1" y="1301"/>
                    <a:pt x="1302" y="0"/>
                    <a:pt x="2903" y="0"/>
                  </a:cubicBezTo>
                  <a:cubicBezTo>
                    <a:pt x="4537" y="0"/>
                    <a:pt x="5838" y="1301"/>
                    <a:pt x="5838" y="2903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187;p41"/>
            <p:cNvSpPr/>
            <p:nvPr/>
          </p:nvSpPr>
          <p:spPr>
            <a:xfrm>
              <a:off x="8385463" y="3515812"/>
              <a:ext cx="151989" cy="151963"/>
            </a:xfrm>
            <a:custGeom>
              <a:avLst/>
              <a:gdLst/>
              <a:ahLst/>
              <a:cxnLst/>
              <a:rect l="l" t="t" r="r" b="b"/>
              <a:pathLst>
                <a:path w="5839" h="5838" extrusionOk="0">
                  <a:moveTo>
                    <a:pt x="5838" y="2903"/>
                  </a:moveTo>
                  <a:cubicBezTo>
                    <a:pt x="5838" y="4537"/>
                    <a:pt x="4537" y="5838"/>
                    <a:pt x="2903" y="5838"/>
                  </a:cubicBezTo>
                  <a:cubicBezTo>
                    <a:pt x="1302" y="5838"/>
                    <a:pt x="1" y="4537"/>
                    <a:pt x="1" y="2903"/>
                  </a:cubicBezTo>
                  <a:cubicBezTo>
                    <a:pt x="1" y="1301"/>
                    <a:pt x="1302" y="0"/>
                    <a:pt x="2903" y="0"/>
                  </a:cubicBezTo>
                  <a:cubicBezTo>
                    <a:pt x="4537" y="0"/>
                    <a:pt x="5838" y="1301"/>
                    <a:pt x="5838" y="2903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187;p41"/>
            <p:cNvSpPr/>
            <p:nvPr/>
          </p:nvSpPr>
          <p:spPr>
            <a:xfrm>
              <a:off x="3673019" y="3519944"/>
              <a:ext cx="151989" cy="151963"/>
            </a:xfrm>
            <a:custGeom>
              <a:avLst/>
              <a:gdLst/>
              <a:ahLst/>
              <a:cxnLst/>
              <a:rect l="l" t="t" r="r" b="b"/>
              <a:pathLst>
                <a:path w="5839" h="5838" extrusionOk="0">
                  <a:moveTo>
                    <a:pt x="5838" y="2903"/>
                  </a:moveTo>
                  <a:cubicBezTo>
                    <a:pt x="5838" y="4537"/>
                    <a:pt x="4537" y="5838"/>
                    <a:pt x="2903" y="5838"/>
                  </a:cubicBezTo>
                  <a:cubicBezTo>
                    <a:pt x="1302" y="5838"/>
                    <a:pt x="1" y="4537"/>
                    <a:pt x="1" y="2903"/>
                  </a:cubicBezTo>
                  <a:cubicBezTo>
                    <a:pt x="1" y="1301"/>
                    <a:pt x="1302" y="0"/>
                    <a:pt x="2903" y="0"/>
                  </a:cubicBezTo>
                  <a:cubicBezTo>
                    <a:pt x="4537" y="0"/>
                    <a:pt x="5838" y="1301"/>
                    <a:pt x="5838" y="2903"/>
                  </a:cubicBez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187;p41"/>
            <p:cNvSpPr/>
            <p:nvPr/>
          </p:nvSpPr>
          <p:spPr>
            <a:xfrm>
              <a:off x="6362286" y="3526738"/>
              <a:ext cx="151989" cy="151963"/>
            </a:xfrm>
            <a:custGeom>
              <a:avLst/>
              <a:gdLst/>
              <a:ahLst/>
              <a:cxnLst/>
              <a:rect l="l" t="t" r="r" b="b"/>
              <a:pathLst>
                <a:path w="5839" h="5838" extrusionOk="0">
                  <a:moveTo>
                    <a:pt x="5838" y="2903"/>
                  </a:moveTo>
                  <a:cubicBezTo>
                    <a:pt x="5838" y="4537"/>
                    <a:pt x="4537" y="5838"/>
                    <a:pt x="2903" y="5838"/>
                  </a:cubicBezTo>
                  <a:cubicBezTo>
                    <a:pt x="1302" y="5838"/>
                    <a:pt x="1" y="4537"/>
                    <a:pt x="1" y="2903"/>
                  </a:cubicBezTo>
                  <a:cubicBezTo>
                    <a:pt x="1" y="1301"/>
                    <a:pt x="1302" y="0"/>
                    <a:pt x="2903" y="0"/>
                  </a:cubicBezTo>
                  <a:cubicBezTo>
                    <a:pt x="4537" y="0"/>
                    <a:pt x="5838" y="1301"/>
                    <a:pt x="5838" y="2903"/>
                  </a:cubicBez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88" name="Google Shape;1188;p41"/>
          <p:cNvGrpSpPr/>
          <p:nvPr/>
        </p:nvGrpSpPr>
        <p:grpSpPr>
          <a:xfrm>
            <a:off x="2621214" y="1287088"/>
            <a:ext cx="5230033" cy="1642981"/>
            <a:chOff x="915524" y="1523475"/>
            <a:chExt cx="3995753" cy="1229461"/>
          </a:xfrm>
        </p:grpSpPr>
        <p:sp>
          <p:nvSpPr>
            <p:cNvPr id="1190" name="Google Shape;1190;p41"/>
            <p:cNvSpPr/>
            <p:nvPr/>
          </p:nvSpPr>
          <p:spPr>
            <a:xfrm>
              <a:off x="963600" y="1523475"/>
              <a:ext cx="1390443" cy="1229461"/>
            </a:xfrm>
            <a:custGeom>
              <a:avLst/>
              <a:gdLst/>
              <a:ahLst/>
              <a:cxnLst/>
              <a:rect l="l" t="t" r="r" b="b"/>
              <a:pathLst>
                <a:path w="46667" h="41264" extrusionOk="0">
                  <a:moveTo>
                    <a:pt x="32657" y="0"/>
                  </a:moveTo>
                  <a:lnTo>
                    <a:pt x="14043" y="0"/>
                  </a:lnTo>
                  <a:cubicBezTo>
                    <a:pt x="12409" y="0"/>
                    <a:pt x="10941" y="868"/>
                    <a:pt x="10107" y="2269"/>
                  </a:cubicBezTo>
                  <a:lnTo>
                    <a:pt x="801" y="18380"/>
                  </a:lnTo>
                  <a:cubicBezTo>
                    <a:pt x="0" y="19781"/>
                    <a:pt x="0" y="21482"/>
                    <a:pt x="801" y="22883"/>
                  </a:cubicBezTo>
                  <a:lnTo>
                    <a:pt x="10107" y="39028"/>
                  </a:lnTo>
                  <a:cubicBezTo>
                    <a:pt x="10941" y="40396"/>
                    <a:pt x="12409" y="41263"/>
                    <a:pt x="14043" y="41263"/>
                  </a:cubicBezTo>
                  <a:lnTo>
                    <a:pt x="32657" y="41263"/>
                  </a:lnTo>
                  <a:cubicBezTo>
                    <a:pt x="34258" y="41263"/>
                    <a:pt x="35759" y="40396"/>
                    <a:pt x="36560" y="39028"/>
                  </a:cubicBezTo>
                  <a:lnTo>
                    <a:pt x="45866" y="22883"/>
                  </a:lnTo>
                  <a:cubicBezTo>
                    <a:pt x="46667" y="21482"/>
                    <a:pt x="46667" y="19781"/>
                    <a:pt x="45866" y="18380"/>
                  </a:cubicBezTo>
                  <a:lnTo>
                    <a:pt x="36560" y="2269"/>
                  </a:lnTo>
                  <a:cubicBezTo>
                    <a:pt x="35759" y="868"/>
                    <a:pt x="34258" y="0"/>
                    <a:pt x="32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</a:endParaRPr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915524" y="1567213"/>
              <a:ext cx="1291077" cy="1141983"/>
            </a:xfrm>
            <a:custGeom>
              <a:avLst/>
              <a:gdLst/>
              <a:ahLst/>
              <a:cxnLst/>
              <a:rect l="l" t="t" r="r" b="b"/>
              <a:pathLst>
                <a:path w="43332" h="38328" extrusionOk="0">
                  <a:moveTo>
                    <a:pt x="30323" y="0"/>
                  </a:moveTo>
                  <a:lnTo>
                    <a:pt x="13010" y="0"/>
                  </a:lnTo>
                  <a:cubicBezTo>
                    <a:pt x="11543" y="0"/>
                    <a:pt x="10142" y="801"/>
                    <a:pt x="9408" y="2102"/>
                  </a:cubicBezTo>
                  <a:lnTo>
                    <a:pt x="735" y="17079"/>
                  </a:lnTo>
                  <a:cubicBezTo>
                    <a:pt x="1" y="18380"/>
                    <a:pt x="1" y="19981"/>
                    <a:pt x="735" y="21249"/>
                  </a:cubicBezTo>
                  <a:lnTo>
                    <a:pt x="9408" y="36226"/>
                  </a:lnTo>
                  <a:cubicBezTo>
                    <a:pt x="10142" y="37527"/>
                    <a:pt x="11543" y="38327"/>
                    <a:pt x="13010" y="38327"/>
                  </a:cubicBezTo>
                  <a:lnTo>
                    <a:pt x="30323" y="38327"/>
                  </a:lnTo>
                  <a:cubicBezTo>
                    <a:pt x="31824" y="38327"/>
                    <a:pt x="33191" y="37527"/>
                    <a:pt x="33959" y="36226"/>
                  </a:cubicBezTo>
                  <a:lnTo>
                    <a:pt x="42598" y="21249"/>
                  </a:lnTo>
                  <a:cubicBezTo>
                    <a:pt x="43332" y="19948"/>
                    <a:pt x="43332" y="18380"/>
                    <a:pt x="42598" y="17079"/>
                  </a:cubicBezTo>
                  <a:lnTo>
                    <a:pt x="33959" y="2102"/>
                  </a:lnTo>
                  <a:cubicBezTo>
                    <a:pt x="33191" y="801"/>
                    <a:pt x="31824" y="0"/>
                    <a:pt x="30323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</a:endParaRPr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1042751" y="1688490"/>
              <a:ext cx="1020747" cy="893522"/>
            </a:xfrm>
            <a:custGeom>
              <a:avLst/>
              <a:gdLst/>
              <a:ahLst/>
              <a:cxnLst/>
              <a:rect l="l" t="t" r="r" b="b"/>
              <a:pathLst>
                <a:path w="34259" h="29989" extrusionOk="0">
                  <a:moveTo>
                    <a:pt x="9441" y="1"/>
                  </a:moveTo>
                  <a:cubicBezTo>
                    <a:pt x="8840" y="1"/>
                    <a:pt x="8273" y="334"/>
                    <a:pt x="7973" y="868"/>
                  </a:cubicBezTo>
                  <a:lnTo>
                    <a:pt x="301" y="14178"/>
                  </a:lnTo>
                  <a:cubicBezTo>
                    <a:pt x="1" y="14678"/>
                    <a:pt x="1" y="15312"/>
                    <a:pt x="301" y="15845"/>
                  </a:cubicBezTo>
                  <a:lnTo>
                    <a:pt x="8006" y="29155"/>
                  </a:lnTo>
                  <a:cubicBezTo>
                    <a:pt x="8306" y="29655"/>
                    <a:pt x="8874" y="29989"/>
                    <a:pt x="9474" y="29989"/>
                  </a:cubicBezTo>
                  <a:lnTo>
                    <a:pt x="25786" y="29989"/>
                  </a:lnTo>
                  <a:lnTo>
                    <a:pt x="33958" y="15845"/>
                  </a:lnTo>
                  <a:cubicBezTo>
                    <a:pt x="34258" y="15312"/>
                    <a:pt x="34258" y="14678"/>
                    <a:pt x="33958" y="14144"/>
                  </a:cubicBezTo>
                  <a:lnTo>
                    <a:pt x="26286" y="868"/>
                  </a:lnTo>
                  <a:cubicBezTo>
                    <a:pt x="25952" y="334"/>
                    <a:pt x="25419" y="1"/>
                    <a:pt x="24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TH Fah kwang" panose="02000506000000020004" pitchFamily="2" charset="-34"/>
                  <a:ea typeface="Roboto"/>
                  <a:cs typeface="TH Fah kwang" panose="02000506000000020004" pitchFamily="2" charset="-34"/>
                  <a:sym typeface="Roboto"/>
                </a:rPr>
                <a:t>WU-U-1-1-1</a:t>
              </a:r>
              <a:endParaRPr sz="1600" b="1" dirty="0">
                <a:solidFill>
                  <a:srgbClr val="002060"/>
                </a:solidFill>
                <a:latin typeface="TH Fah kwang" panose="02000506000000020004" pitchFamily="2" charset="-34"/>
                <a:ea typeface="Roboto"/>
                <a:cs typeface="TH Fah kwang" panose="02000506000000020004" pitchFamily="2" charset="-34"/>
                <a:sym typeface="Roboto"/>
              </a:endParaRPr>
            </a:p>
          </p:txBody>
        </p:sp>
        <p:sp>
          <p:nvSpPr>
            <p:cNvPr id="42" name="Google Shape;1192;p41"/>
            <p:cNvSpPr/>
            <p:nvPr/>
          </p:nvSpPr>
          <p:spPr>
            <a:xfrm>
              <a:off x="3804391" y="1727456"/>
              <a:ext cx="1106886" cy="945447"/>
            </a:xfrm>
            <a:custGeom>
              <a:avLst/>
              <a:gdLst/>
              <a:ahLst/>
              <a:cxnLst/>
              <a:rect l="l" t="t" r="r" b="b"/>
              <a:pathLst>
                <a:path w="34259" h="29989" extrusionOk="0">
                  <a:moveTo>
                    <a:pt x="9441" y="1"/>
                  </a:moveTo>
                  <a:cubicBezTo>
                    <a:pt x="8840" y="1"/>
                    <a:pt x="8273" y="334"/>
                    <a:pt x="7973" y="868"/>
                  </a:cubicBezTo>
                  <a:lnTo>
                    <a:pt x="301" y="14178"/>
                  </a:lnTo>
                  <a:cubicBezTo>
                    <a:pt x="1" y="14678"/>
                    <a:pt x="1" y="15312"/>
                    <a:pt x="301" y="15845"/>
                  </a:cubicBezTo>
                  <a:lnTo>
                    <a:pt x="8006" y="29155"/>
                  </a:lnTo>
                  <a:cubicBezTo>
                    <a:pt x="8306" y="29655"/>
                    <a:pt x="8874" y="29989"/>
                    <a:pt x="9474" y="29989"/>
                  </a:cubicBezTo>
                  <a:lnTo>
                    <a:pt x="25786" y="29989"/>
                  </a:lnTo>
                  <a:lnTo>
                    <a:pt x="33958" y="15845"/>
                  </a:lnTo>
                  <a:cubicBezTo>
                    <a:pt x="34258" y="15312"/>
                    <a:pt x="34258" y="14678"/>
                    <a:pt x="33958" y="14144"/>
                  </a:cubicBezTo>
                  <a:lnTo>
                    <a:pt x="26286" y="868"/>
                  </a:lnTo>
                  <a:cubicBezTo>
                    <a:pt x="25952" y="334"/>
                    <a:pt x="25419" y="1"/>
                    <a:pt x="24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TH Fah kwang" panose="02000506000000020004" pitchFamily="2" charset="-34"/>
                  <a:ea typeface="Roboto"/>
                  <a:cs typeface="TH Fah kwang" panose="02000506000000020004" pitchFamily="2" charset="-34"/>
                  <a:sym typeface="Roboto"/>
                </a:rPr>
                <a:t>WU-U-1-2-4</a:t>
              </a:r>
              <a:endParaRPr sz="1600" b="1" dirty="0">
                <a:solidFill>
                  <a:srgbClr val="002060"/>
                </a:solidFill>
                <a:latin typeface="TH Fah kwang" panose="02000506000000020004" pitchFamily="2" charset="-34"/>
                <a:ea typeface="Roboto"/>
                <a:cs typeface="TH Fah kwang" panose="02000506000000020004" pitchFamily="2" charset="-34"/>
                <a:sym typeface="Roboto"/>
              </a:endParaRPr>
            </a:p>
          </p:txBody>
        </p:sp>
      </p:grpSp>
      <p:grpSp>
        <p:nvGrpSpPr>
          <p:cNvPr id="1200" name="Google Shape;1200;p41"/>
          <p:cNvGrpSpPr/>
          <p:nvPr/>
        </p:nvGrpSpPr>
        <p:grpSpPr>
          <a:xfrm>
            <a:off x="5250471" y="3102594"/>
            <a:ext cx="1853924" cy="1491513"/>
            <a:chOff x="5346291" y="2136671"/>
            <a:chExt cx="1390443" cy="1118635"/>
          </a:xfrm>
        </p:grpSpPr>
        <p:sp>
          <p:nvSpPr>
            <p:cNvPr id="1202" name="Google Shape;1202;p41"/>
            <p:cNvSpPr/>
            <p:nvPr/>
          </p:nvSpPr>
          <p:spPr>
            <a:xfrm>
              <a:off x="5346291" y="2136671"/>
              <a:ext cx="1390443" cy="1118635"/>
            </a:xfrm>
            <a:custGeom>
              <a:avLst/>
              <a:gdLst/>
              <a:ahLst/>
              <a:cxnLst/>
              <a:rect l="l" t="t" r="r" b="b"/>
              <a:pathLst>
                <a:path w="46667" h="41264" extrusionOk="0">
                  <a:moveTo>
                    <a:pt x="32623" y="1"/>
                  </a:moveTo>
                  <a:lnTo>
                    <a:pt x="14010" y="1"/>
                  </a:lnTo>
                  <a:cubicBezTo>
                    <a:pt x="12409" y="1"/>
                    <a:pt x="10908" y="835"/>
                    <a:pt x="10107" y="2236"/>
                  </a:cubicBezTo>
                  <a:lnTo>
                    <a:pt x="801" y="18381"/>
                  </a:lnTo>
                  <a:cubicBezTo>
                    <a:pt x="0" y="19748"/>
                    <a:pt x="0" y="21483"/>
                    <a:pt x="801" y="22884"/>
                  </a:cubicBezTo>
                  <a:lnTo>
                    <a:pt x="10107" y="38995"/>
                  </a:lnTo>
                  <a:cubicBezTo>
                    <a:pt x="10908" y="40396"/>
                    <a:pt x="12409" y="41264"/>
                    <a:pt x="14010" y="41264"/>
                  </a:cubicBezTo>
                  <a:lnTo>
                    <a:pt x="32623" y="41264"/>
                  </a:lnTo>
                  <a:cubicBezTo>
                    <a:pt x="34258" y="41264"/>
                    <a:pt x="35726" y="40396"/>
                    <a:pt x="36560" y="38995"/>
                  </a:cubicBezTo>
                  <a:lnTo>
                    <a:pt x="45866" y="22884"/>
                  </a:lnTo>
                  <a:cubicBezTo>
                    <a:pt x="46667" y="21483"/>
                    <a:pt x="46667" y="19748"/>
                    <a:pt x="45866" y="18381"/>
                  </a:cubicBezTo>
                  <a:lnTo>
                    <a:pt x="36560" y="2236"/>
                  </a:lnTo>
                  <a:cubicBezTo>
                    <a:pt x="35726" y="835"/>
                    <a:pt x="34258" y="1"/>
                    <a:pt x="3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395957" y="2180410"/>
              <a:ext cx="1291077" cy="1038551"/>
            </a:xfrm>
            <a:custGeom>
              <a:avLst/>
              <a:gdLst/>
              <a:ahLst/>
              <a:cxnLst/>
              <a:rect l="l" t="t" r="r" b="b"/>
              <a:pathLst>
                <a:path w="43332" h="38328" extrusionOk="0">
                  <a:moveTo>
                    <a:pt x="30323" y="0"/>
                  </a:moveTo>
                  <a:lnTo>
                    <a:pt x="13010" y="0"/>
                  </a:lnTo>
                  <a:cubicBezTo>
                    <a:pt x="11509" y="0"/>
                    <a:pt x="10142" y="768"/>
                    <a:pt x="9374" y="2069"/>
                  </a:cubicBezTo>
                  <a:lnTo>
                    <a:pt x="735" y="17046"/>
                  </a:lnTo>
                  <a:cubicBezTo>
                    <a:pt x="1" y="18347"/>
                    <a:pt x="1" y="19948"/>
                    <a:pt x="735" y="21249"/>
                  </a:cubicBezTo>
                  <a:lnTo>
                    <a:pt x="9374" y="36226"/>
                  </a:lnTo>
                  <a:cubicBezTo>
                    <a:pt x="10142" y="37527"/>
                    <a:pt x="11509" y="38328"/>
                    <a:pt x="13010" y="38328"/>
                  </a:cubicBezTo>
                  <a:lnTo>
                    <a:pt x="30323" y="38328"/>
                  </a:lnTo>
                  <a:cubicBezTo>
                    <a:pt x="31790" y="38328"/>
                    <a:pt x="33191" y="37527"/>
                    <a:pt x="33925" y="36226"/>
                  </a:cubicBezTo>
                  <a:lnTo>
                    <a:pt x="42598" y="21249"/>
                  </a:lnTo>
                  <a:cubicBezTo>
                    <a:pt x="43332" y="19948"/>
                    <a:pt x="43332" y="18347"/>
                    <a:pt x="42598" y="17046"/>
                  </a:cubicBezTo>
                  <a:lnTo>
                    <a:pt x="33925" y="2069"/>
                  </a:lnTo>
                  <a:cubicBezTo>
                    <a:pt x="33191" y="768"/>
                    <a:pt x="31790" y="0"/>
                    <a:pt x="30323" y="0"/>
                  </a:cubicBez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531132" y="2303639"/>
              <a:ext cx="1020747" cy="788074"/>
            </a:xfrm>
            <a:custGeom>
              <a:avLst/>
              <a:gdLst/>
              <a:ahLst/>
              <a:cxnLst/>
              <a:rect l="l" t="t" r="r" b="b"/>
              <a:pathLst>
                <a:path w="34259" h="29992" extrusionOk="0">
                  <a:moveTo>
                    <a:pt x="24785" y="1"/>
                  </a:moveTo>
                  <a:lnTo>
                    <a:pt x="9441" y="34"/>
                  </a:lnTo>
                  <a:cubicBezTo>
                    <a:pt x="8840" y="34"/>
                    <a:pt x="8273" y="334"/>
                    <a:pt x="7973" y="868"/>
                  </a:cubicBezTo>
                  <a:lnTo>
                    <a:pt x="301" y="14178"/>
                  </a:lnTo>
                  <a:cubicBezTo>
                    <a:pt x="1" y="14711"/>
                    <a:pt x="1" y="15345"/>
                    <a:pt x="301" y="15879"/>
                  </a:cubicBezTo>
                  <a:lnTo>
                    <a:pt x="7973" y="29155"/>
                  </a:lnTo>
                  <a:cubicBezTo>
                    <a:pt x="8291" y="29664"/>
                    <a:pt x="8792" y="29991"/>
                    <a:pt x="9358" y="29991"/>
                  </a:cubicBezTo>
                  <a:cubicBezTo>
                    <a:pt x="9386" y="29991"/>
                    <a:pt x="9413" y="29990"/>
                    <a:pt x="9441" y="29989"/>
                  </a:cubicBezTo>
                  <a:lnTo>
                    <a:pt x="25786" y="29989"/>
                  </a:lnTo>
                  <a:lnTo>
                    <a:pt x="33958" y="15845"/>
                  </a:lnTo>
                  <a:cubicBezTo>
                    <a:pt x="34258" y="15345"/>
                    <a:pt x="34258" y="14678"/>
                    <a:pt x="33958" y="14144"/>
                  </a:cubicBezTo>
                  <a:lnTo>
                    <a:pt x="26253" y="868"/>
                  </a:lnTo>
                  <a:cubicBezTo>
                    <a:pt x="25952" y="334"/>
                    <a:pt x="25385" y="1"/>
                    <a:pt x="24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H Fah kwang" panose="02000506000000020004" pitchFamily="2" charset="-34"/>
                  <a:ea typeface="Roboto"/>
                  <a:cs typeface="TH Fah kwang" panose="02000506000000020004" pitchFamily="2" charset="-34"/>
                  <a:sym typeface="Roboto"/>
                </a:rPr>
                <a:t>WU-D-1-2-6</a:t>
              </a:r>
            </a:p>
          </p:txBody>
        </p:sp>
      </p:grpSp>
      <p:sp>
        <p:nvSpPr>
          <p:cNvPr id="1206" name="Google Shape;1206;p41"/>
          <p:cNvSpPr txBox="1"/>
          <p:nvPr/>
        </p:nvSpPr>
        <p:spPr>
          <a:xfrm>
            <a:off x="4295648" y="1253744"/>
            <a:ext cx="1934945" cy="146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algn="ctr">
              <a:spcAft>
                <a:spcPts val="2133"/>
              </a:spcAft>
              <a:defRPr sz="2000" b="1">
                <a:solidFill>
                  <a:srgbClr val="002060"/>
                </a:solidFill>
                <a:latin typeface="TH Fah kwang" panose="02000506000000020004" pitchFamily="2" charset="-34"/>
                <a:ea typeface="Roboto"/>
                <a:cs typeface="TH Fah kwang" panose="02000506000000020004" pitchFamily="2" charset="-34"/>
              </a:defRPr>
            </a:lvl1pPr>
          </a:lstStyle>
          <a:p>
            <a:r>
              <a:rPr lang="th-TH" dirty="0">
                <a:sym typeface="Roboto"/>
              </a:rPr>
              <a:t>ร้อยละของอาจารย์ประจำที่ดำรงตำแหน่งทางวิชาการ </a:t>
            </a:r>
            <a:br>
              <a:rPr lang="th-TH" dirty="0">
                <a:sym typeface="Roboto"/>
              </a:rPr>
            </a:br>
            <a:r>
              <a:rPr lang="th-TH" dirty="0">
                <a:solidFill>
                  <a:srgbClr val="FF0000"/>
                </a:solidFill>
                <a:sym typeface="Roboto"/>
              </a:rPr>
              <a:t>(ร้อยละ 45)</a:t>
            </a:r>
            <a:endParaRPr dirty="0">
              <a:solidFill>
                <a:srgbClr val="FF0000"/>
              </a:solidFill>
              <a:sym typeface="Roboto"/>
            </a:endParaRPr>
          </a:p>
        </p:txBody>
      </p:sp>
      <p:sp>
        <p:nvSpPr>
          <p:cNvPr id="41" name="Google Shape;1206;p41"/>
          <p:cNvSpPr txBox="1"/>
          <p:nvPr/>
        </p:nvSpPr>
        <p:spPr>
          <a:xfrm>
            <a:off x="7956315" y="1484096"/>
            <a:ext cx="3427685" cy="113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th-TH" sz="2000" b="1" dirty="0">
                <a:solidFill>
                  <a:srgbClr val="002060"/>
                </a:solidFill>
                <a:latin typeface="TH Fah kwang" panose="02000506000000020004" pitchFamily="2" charset="-34"/>
                <a:ea typeface="Roboto"/>
                <a:cs typeface="TH Fah kwang" panose="02000506000000020004" pitchFamily="2" charset="-34"/>
              </a:rPr>
              <a:t>ร้อยละผลสัมฤทธิ์ของหน่วยงาน    ตามคำรับรองการปฏิบัติงาน             </a:t>
            </a:r>
            <a:r>
              <a:rPr lang="th-TH" sz="2000" b="1" dirty="0">
                <a:solidFill>
                  <a:srgbClr val="FF0000"/>
                </a:solidFill>
                <a:latin typeface="TH Fah kwang" panose="02000506000000020004" pitchFamily="2" charset="-34"/>
                <a:ea typeface="Roboto"/>
                <a:cs typeface="TH Fah kwang" panose="02000506000000020004" pitchFamily="2" charset="-34"/>
              </a:rPr>
              <a:t>(ร้อยละ 90)</a:t>
            </a:r>
            <a:endParaRPr sz="2000" b="1" dirty="0">
              <a:solidFill>
                <a:srgbClr val="FF0000"/>
              </a:solidFill>
              <a:latin typeface="TH Fah kwang" panose="02000506000000020004" pitchFamily="2" charset="-34"/>
              <a:ea typeface="Roboto"/>
              <a:cs typeface="TH Fah kwang" panose="02000506000000020004" pitchFamily="2" charset="-34"/>
              <a:sym typeface="Roboto"/>
            </a:endParaRPr>
          </a:p>
        </p:txBody>
      </p:sp>
      <p:sp>
        <p:nvSpPr>
          <p:cNvPr id="43" name="Google Shape;1206;p41"/>
          <p:cNvSpPr txBox="1"/>
          <p:nvPr/>
        </p:nvSpPr>
        <p:spPr>
          <a:xfrm>
            <a:off x="1460311" y="5075784"/>
            <a:ext cx="1840866" cy="168218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th-TH" dirty="0">
                <a:solidFill>
                  <a:srgbClr val="002060"/>
                </a:solidFill>
                <a:latin typeface="CordiaUPC" panose="020B0304020202020204" pitchFamily="34" charset="-34"/>
                <a:ea typeface="Roboto"/>
                <a:cs typeface="CordiaUPC" panose="020B0304020202020204" pitchFamily="34" charset="-34"/>
              </a:rPr>
              <a:t>ร้อยละของอาจารย์ประจำมีคุณวุฒิปริญญาเอก             </a:t>
            </a:r>
            <a:r>
              <a:rPr lang="th-TH" dirty="0">
                <a:solidFill>
                  <a:srgbClr val="FF0000"/>
                </a:solidFill>
                <a:latin typeface="CordiaUPC" panose="020B0304020202020204" pitchFamily="34" charset="-34"/>
                <a:ea typeface="Roboto"/>
                <a:cs typeface="CordiaUPC" panose="020B0304020202020204" pitchFamily="34" charset="-34"/>
              </a:rPr>
              <a:t>(ร้อยละ 66)</a:t>
            </a:r>
            <a:endParaRPr dirty="0">
              <a:solidFill>
                <a:srgbClr val="FF0000"/>
              </a:solidFill>
              <a:latin typeface="CordiaUPC" panose="020B0304020202020204" pitchFamily="34" charset="-34"/>
              <a:ea typeface="Roboto"/>
              <a:cs typeface="CordiaUPC" panose="020B0304020202020204" pitchFamily="34" charset="-34"/>
              <a:sym typeface="Roboto"/>
            </a:endParaRPr>
          </a:p>
        </p:txBody>
      </p:sp>
      <p:sp>
        <p:nvSpPr>
          <p:cNvPr id="44" name="Google Shape;1206;p41"/>
          <p:cNvSpPr txBox="1"/>
          <p:nvPr/>
        </p:nvSpPr>
        <p:spPr>
          <a:xfrm>
            <a:off x="3508314" y="5117341"/>
            <a:ext cx="1831081" cy="164062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spcAft>
                <a:spcPts val="1600"/>
              </a:spcAft>
              <a:defRPr b="1">
                <a:solidFill>
                  <a:srgbClr val="002060"/>
                </a:solidFill>
                <a:latin typeface="TH Fah kwang" panose="02000506000000020004" pitchFamily="2" charset="-34"/>
                <a:ea typeface="Roboto"/>
                <a:cs typeface="TH Fah kwang" panose="02000506000000020004" pitchFamily="2" charset="-34"/>
              </a:defRPr>
            </a:lvl1pPr>
          </a:lstStyle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ร้อยละของบุคลากรสนับสนุนที่ได้ปรับเพิ่มตำแหน่งทางวิชาชีพ และหรือปรับตำแหน่ง ที่สูงขึ้น </a:t>
            </a:r>
            <a:r>
              <a:rPr lang="th-TH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(≥ ร้อยละ 1 )</a:t>
            </a:r>
          </a:p>
          <a:p>
            <a:endParaRPr lang="th-TH" sz="1667" dirty="0">
              <a:solidFill>
                <a:srgbClr val="FF0000"/>
              </a:solidFill>
            </a:endParaRPr>
          </a:p>
          <a:p>
            <a:r>
              <a:rPr lang="th-TH" sz="1667" dirty="0">
                <a:solidFill>
                  <a:srgbClr val="FF0000"/>
                </a:solidFill>
              </a:rPr>
              <a:t> </a:t>
            </a:r>
            <a:endParaRPr sz="1667" dirty="0">
              <a:solidFill>
                <a:srgbClr val="FF0000"/>
              </a:solidFill>
              <a:sym typeface="Roboto"/>
            </a:endParaRPr>
          </a:p>
        </p:txBody>
      </p:sp>
      <p:grpSp>
        <p:nvGrpSpPr>
          <p:cNvPr id="45" name="Google Shape;1200;p41"/>
          <p:cNvGrpSpPr/>
          <p:nvPr/>
        </p:nvGrpSpPr>
        <p:grpSpPr>
          <a:xfrm>
            <a:off x="3485471" y="3107676"/>
            <a:ext cx="1853924" cy="1522053"/>
            <a:chOff x="5346291" y="2136671"/>
            <a:chExt cx="1390443" cy="1229461"/>
          </a:xfrm>
        </p:grpSpPr>
        <p:sp>
          <p:nvSpPr>
            <p:cNvPr id="47" name="Google Shape;1202;p41"/>
            <p:cNvSpPr/>
            <p:nvPr/>
          </p:nvSpPr>
          <p:spPr>
            <a:xfrm>
              <a:off x="5346291" y="2136671"/>
              <a:ext cx="1390443" cy="1229461"/>
            </a:xfrm>
            <a:custGeom>
              <a:avLst/>
              <a:gdLst/>
              <a:ahLst/>
              <a:cxnLst/>
              <a:rect l="l" t="t" r="r" b="b"/>
              <a:pathLst>
                <a:path w="46667" h="41264" extrusionOk="0">
                  <a:moveTo>
                    <a:pt x="32623" y="1"/>
                  </a:moveTo>
                  <a:lnTo>
                    <a:pt x="14010" y="1"/>
                  </a:lnTo>
                  <a:cubicBezTo>
                    <a:pt x="12409" y="1"/>
                    <a:pt x="10908" y="835"/>
                    <a:pt x="10107" y="2236"/>
                  </a:cubicBezTo>
                  <a:lnTo>
                    <a:pt x="801" y="18381"/>
                  </a:lnTo>
                  <a:cubicBezTo>
                    <a:pt x="0" y="19748"/>
                    <a:pt x="0" y="21483"/>
                    <a:pt x="801" y="22884"/>
                  </a:cubicBezTo>
                  <a:lnTo>
                    <a:pt x="10107" y="38995"/>
                  </a:lnTo>
                  <a:cubicBezTo>
                    <a:pt x="10908" y="40396"/>
                    <a:pt x="12409" y="41264"/>
                    <a:pt x="14010" y="41264"/>
                  </a:cubicBezTo>
                  <a:lnTo>
                    <a:pt x="32623" y="41264"/>
                  </a:lnTo>
                  <a:cubicBezTo>
                    <a:pt x="34258" y="41264"/>
                    <a:pt x="35726" y="40396"/>
                    <a:pt x="36560" y="38995"/>
                  </a:cubicBezTo>
                  <a:lnTo>
                    <a:pt x="45866" y="22884"/>
                  </a:lnTo>
                  <a:cubicBezTo>
                    <a:pt x="46667" y="21483"/>
                    <a:pt x="46667" y="19748"/>
                    <a:pt x="45866" y="18381"/>
                  </a:cubicBezTo>
                  <a:lnTo>
                    <a:pt x="36560" y="2236"/>
                  </a:lnTo>
                  <a:cubicBezTo>
                    <a:pt x="35726" y="835"/>
                    <a:pt x="34258" y="1"/>
                    <a:pt x="3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203;p41"/>
            <p:cNvSpPr/>
            <p:nvPr/>
          </p:nvSpPr>
          <p:spPr>
            <a:xfrm>
              <a:off x="5395957" y="2180410"/>
              <a:ext cx="1291077" cy="1141983"/>
            </a:xfrm>
            <a:custGeom>
              <a:avLst/>
              <a:gdLst/>
              <a:ahLst/>
              <a:cxnLst/>
              <a:rect l="l" t="t" r="r" b="b"/>
              <a:pathLst>
                <a:path w="43332" h="38328" extrusionOk="0">
                  <a:moveTo>
                    <a:pt x="30323" y="0"/>
                  </a:moveTo>
                  <a:lnTo>
                    <a:pt x="13010" y="0"/>
                  </a:lnTo>
                  <a:cubicBezTo>
                    <a:pt x="11509" y="0"/>
                    <a:pt x="10142" y="768"/>
                    <a:pt x="9374" y="2069"/>
                  </a:cubicBezTo>
                  <a:lnTo>
                    <a:pt x="735" y="17046"/>
                  </a:lnTo>
                  <a:cubicBezTo>
                    <a:pt x="1" y="18347"/>
                    <a:pt x="1" y="19948"/>
                    <a:pt x="735" y="21249"/>
                  </a:cubicBezTo>
                  <a:lnTo>
                    <a:pt x="9374" y="36226"/>
                  </a:lnTo>
                  <a:cubicBezTo>
                    <a:pt x="10142" y="37527"/>
                    <a:pt x="11509" y="38328"/>
                    <a:pt x="13010" y="38328"/>
                  </a:cubicBezTo>
                  <a:lnTo>
                    <a:pt x="30323" y="38328"/>
                  </a:lnTo>
                  <a:cubicBezTo>
                    <a:pt x="31790" y="38328"/>
                    <a:pt x="33191" y="37527"/>
                    <a:pt x="33925" y="36226"/>
                  </a:cubicBezTo>
                  <a:lnTo>
                    <a:pt x="42598" y="21249"/>
                  </a:lnTo>
                  <a:cubicBezTo>
                    <a:pt x="43332" y="19948"/>
                    <a:pt x="43332" y="18347"/>
                    <a:pt x="42598" y="17046"/>
                  </a:cubicBezTo>
                  <a:lnTo>
                    <a:pt x="33925" y="2069"/>
                  </a:lnTo>
                  <a:cubicBezTo>
                    <a:pt x="33191" y="768"/>
                    <a:pt x="31790" y="0"/>
                    <a:pt x="30323" y="0"/>
                  </a:cubicBez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204;p41"/>
            <p:cNvSpPr/>
            <p:nvPr/>
          </p:nvSpPr>
          <p:spPr>
            <a:xfrm>
              <a:off x="5531132" y="2303639"/>
              <a:ext cx="1020747" cy="893612"/>
            </a:xfrm>
            <a:custGeom>
              <a:avLst/>
              <a:gdLst/>
              <a:ahLst/>
              <a:cxnLst/>
              <a:rect l="l" t="t" r="r" b="b"/>
              <a:pathLst>
                <a:path w="34259" h="29992" extrusionOk="0">
                  <a:moveTo>
                    <a:pt x="24785" y="1"/>
                  </a:moveTo>
                  <a:lnTo>
                    <a:pt x="9441" y="34"/>
                  </a:lnTo>
                  <a:cubicBezTo>
                    <a:pt x="8840" y="34"/>
                    <a:pt x="8273" y="334"/>
                    <a:pt x="7973" y="868"/>
                  </a:cubicBezTo>
                  <a:lnTo>
                    <a:pt x="301" y="14178"/>
                  </a:lnTo>
                  <a:cubicBezTo>
                    <a:pt x="1" y="14711"/>
                    <a:pt x="1" y="15345"/>
                    <a:pt x="301" y="15879"/>
                  </a:cubicBezTo>
                  <a:lnTo>
                    <a:pt x="7973" y="29155"/>
                  </a:lnTo>
                  <a:cubicBezTo>
                    <a:pt x="8291" y="29664"/>
                    <a:pt x="8792" y="29991"/>
                    <a:pt x="9358" y="29991"/>
                  </a:cubicBezTo>
                  <a:cubicBezTo>
                    <a:pt x="9386" y="29991"/>
                    <a:pt x="9413" y="29990"/>
                    <a:pt x="9441" y="29989"/>
                  </a:cubicBezTo>
                  <a:lnTo>
                    <a:pt x="25786" y="29989"/>
                  </a:lnTo>
                  <a:lnTo>
                    <a:pt x="33958" y="15845"/>
                  </a:lnTo>
                  <a:cubicBezTo>
                    <a:pt x="34258" y="15345"/>
                    <a:pt x="34258" y="14678"/>
                    <a:pt x="33958" y="14144"/>
                  </a:cubicBezTo>
                  <a:lnTo>
                    <a:pt x="26253" y="868"/>
                  </a:lnTo>
                  <a:cubicBezTo>
                    <a:pt x="25952" y="334"/>
                    <a:pt x="25385" y="1"/>
                    <a:pt x="24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H Fah kwang" panose="02000506000000020004" pitchFamily="2" charset="-34"/>
                  <a:ea typeface="Roboto"/>
                  <a:cs typeface="TH Fah kwang" panose="02000506000000020004" pitchFamily="2" charset="-34"/>
                  <a:sym typeface="Roboto"/>
                </a:rPr>
                <a:t>WU-D-1-1-3</a:t>
              </a:r>
            </a:p>
          </p:txBody>
        </p:sp>
      </p:grpSp>
      <p:sp>
        <p:nvSpPr>
          <p:cNvPr id="50" name="Google Shape;1206;p41"/>
          <p:cNvSpPr txBox="1"/>
          <p:nvPr/>
        </p:nvSpPr>
        <p:spPr>
          <a:xfrm>
            <a:off x="5388947" y="5098549"/>
            <a:ext cx="1786199" cy="1675389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spcAft>
                <a:spcPts val="1600"/>
              </a:spcAft>
              <a:defRPr sz="1250" b="1">
                <a:solidFill>
                  <a:srgbClr val="002060"/>
                </a:solidFill>
                <a:latin typeface="TH Fah kwang" panose="02000506000000020004" pitchFamily="2" charset="-34"/>
                <a:ea typeface="Roboto"/>
                <a:cs typeface="TH Fah kwang" panose="02000506000000020004" pitchFamily="2" charset="-34"/>
              </a:defRPr>
            </a:lvl1pPr>
          </a:lstStyle>
          <a:p>
            <a:r>
              <a:rPr lang="th-TH" sz="1667" dirty="0">
                <a:latin typeface="CordiaUPC" panose="020B0304020202020204" pitchFamily="34" charset="-34"/>
                <a:cs typeface="CordiaUPC" panose="020B0304020202020204" pitchFamily="34" charset="-34"/>
              </a:rPr>
              <a:t>ร้อยละของบุคลากร  สายวิชาการและสายสนับสนุน ที่บรรลุผลสัมฤทธิ์</a:t>
            </a:r>
            <a:r>
              <a:rPr lang="en-US" sz="1667" dirty="0">
                <a:latin typeface="CordiaUPC" panose="020B0304020202020204" pitchFamily="34" charset="-34"/>
                <a:cs typeface="CordiaUPC" panose="020B0304020202020204" pitchFamily="34" charset="-34"/>
              </a:rPr>
              <a:t> KPI </a:t>
            </a:r>
            <a:r>
              <a:rPr lang="th-TH" sz="1667" dirty="0">
                <a:latin typeface="CordiaUPC" panose="020B0304020202020204" pitchFamily="34" charset="-34"/>
                <a:cs typeface="CordiaUPC" panose="020B0304020202020204" pitchFamily="34" charset="-34"/>
              </a:rPr>
              <a:t>        ส่วนบุคคล              </a:t>
            </a:r>
            <a:r>
              <a:rPr lang="th-TH" sz="1667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(ร้อยละ 80) </a:t>
            </a:r>
            <a:endParaRPr sz="1667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  <a:sym typeface="Roboto"/>
            </a:endParaRPr>
          </a:p>
        </p:txBody>
      </p:sp>
      <p:grpSp>
        <p:nvGrpSpPr>
          <p:cNvPr id="53" name="Google Shape;1200;p41"/>
          <p:cNvGrpSpPr/>
          <p:nvPr/>
        </p:nvGrpSpPr>
        <p:grpSpPr>
          <a:xfrm>
            <a:off x="7059806" y="3024041"/>
            <a:ext cx="1853924" cy="1929985"/>
            <a:chOff x="5346291" y="2136671"/>
            <a:chExt cx="1390443" cy="1447489"/>
          </a:xfrm>
        </p:grpSpPr>
        <p:sp>
          <p:nvSpPr>
            <p:cNvPr id="54" name="Google Shape;1201;p41"/>
            <p:cNvSpPr/>
            <p:nvPr/>
          </p:nvSpPr>
          <p:spPr>
            <a:xfrm>
              <a:off x="6080877" y="3134362"/>
              <a:ext cx="26" cy="449798"/>
            </a:xfrm>
            <a:custGeom>
              <a:avLst/>
              <a:gdLst/>
              <a:ahLst/>
              <a:cxnLst/>
              <a:rect l="l" t="t" r="r" b="b"/>
              <a:pathLst>
                <a:path w="1" h="17280" fill="none" extrusionOk="0">
                  <a:moveTo>
                    <a:pt x="1" y="1727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202;p41"/>
            <p:cNvSpPr/>
            <p:nvPr/>
          </p:nvSpPr>
          <p:spPr>
            <a:xfrm>
              <a:off x="5346291" y="2136671"/>
              <a:ext cx="1390443" cy="1118635"/>
            </a:xfrm>
            <a:custGeom>
              <a:avLst/>
              <a:gdLst/>
              <a:ahLst/>
              <a:cxnLst/>
              <a:rect l="l" t="t" r="r" b="b"/>
              <a:pathLst>
                <a:path w="46667" h="41264" extrusionOk="0">
                  <a:moveTo>
                    <a:pt x="32623" y="1"/>
                  </a:moveTo>
                  <a:lnTo>
                    <a:pt x="14010" y="1"/>
                  </a:lnTo>
                  <a:cubicBezTo>
                    <a:pt x="12409" y="1"/>
                    <a:pt x="10908" y="835"/>
                    <a:pt x="10107" y="2236"/>
                  </a:cubicBezTo>
                  <a:lnTo>
                    <a:pt x="801" y="18381"/>
                  </a:lnTo>
                  <a:cubicBezTo>
                    <a:pt x="0" y="19748"/>
                    <a:pt x="0" y="21483"/>
                    <a:pt x="801" y="22884"/>
                  </a:cubicBezTo>
                  <a:lnTo>
                    <a:pt x="10107" y="38995"/>
                  </a:lnTo>
                  <a:cubicBezTo>
                    <a:pt x="10908" y="40396"/>
                    <a:pt x="12409" y="41264"/>
                    <a:pt x="14010" y="41264"/>
                  </a:cubicBezTo>
                  <a:lnTo>
                    <a:pt x="32623" y="41264"/>
                  </a:lnTo>
                  <a:cubicBezTo>
                    <a:pt x="34258" y="41264"/>
                    <a:pt x="35726" y="40396"/>
                    <a:pt x="36560" y="38995"/>
                  </a:cubicBezTo>
                  <a:lnTo>
                    <a:pt x="45866" y="22884"/>
                  </a:lnTo>
                  <a:cubicBezTo>
                    <a:pt x="46667" y="21483"/>
                    <a:pt x="46667" y="19748"/>
                    <a:pt x="45866" y="18381"/>
                  </a:cubicBezTo>
                  <a:lnTo>
                    <a:pt x="36560" y="2236"/>
                  </a:lnTo>
                  <a:cubicBezTo>
                    <a:pt x="35726" y="835"/>
                    <a:pt x="34258" y="1"/>
                    <a:pt x="3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203;p41"/>
            <p:cNvSpPr/>
            <p:nvPr/>
          </p:nvSpPr>
          <p:spPr>
            <a:xfrm>
              <a:off x="5395957" y="2180410"/>
              <a:ext cx="1291077" cy="1038551"/>
            </a:xfrm>
            <a:custGeom>
              <a:avLst/>
              <a:gdLst/>
              <a:ahLst/>
              <a:cxnLst/>
              <a:rect l="l" t="t" r="r" b="b"/>
              <a:pathLst>
                <a:path w="43332" h="38328" extrusionOk="0">
                  <a:moveTo>
                    <a:pt x="30323" y="0"/>
                  </a:moveTo>
                  <a:lnTo>
                    <a:pt x="13010" y="0"/>
                  </a:lnTo>
                  <a:cubicBezTo>
                    <a:pt x="11509" y="0"/>
                    <a:pt x="10142" y="768"/>
                    <a:pt x="9374" y="2069"/>
                  </a:cubicBezTo>
                  <a:lnTo>
                    <a:pt x="735" y="17046"/>
                  </a:lnTo>
                  <a:cubicBezTo>
                    <a:pt x="1" y="18347"/>
                    <a:pt x="1" y="19948"/>
                    <a:pt x="735" y="21249"/>
                  </a:cubicBezTo>
                  <a:lnTo>
                    <a:pt x="9374" y="36226"/>
                  </a:lnTo>
                  <a:cubicBezTo>
                    <a:pt x="10142" y="37527"/>
                    <a:pt x="11509" y="38328"/>
                    <a:pt x="13010" y="38328"/>
                  </a:cubicBezTo>
                  <a:lnTo>
                    <a:pt x="30323" y="38328"/>
                  </a:lnTo>
                  <a:cubicBezTo>
                    <a:pt x="31790" y="38328"/>
                    <a:pt x="33191" y="37527"/>
                    <a:pt x="33925" y="36226"/>
                  </a:cubicBezTo>
                  <a:lnTo>
                    <a:pt x="42598" y="21249"/>
                  </a:lnTo>
                  <a:cubicBezTo>
                    <a:pt x="43332" y="19948"/>
                    <a:pt x="43332" y="18347"/>
                    <a:pt x="42598" y="17046"/>
                  </a:cubicBezTo>
                  <a:lnTo>
                    <a:pt x="33925" y="2069"/>
                  </a:lnTo>
                  <a:cubicBezTo>
                    <a:pt x="33191" y="768"/>
                    <a:pt x="31790" y="0"/>
                    <a:pt x="30323" y="0"/>
                  </a:cubicBez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204;p41"/>
            <p:cNvSpPr/>
            <p:nvPr/>
          </p:nvSpPr>
          <p:spPr>
            <a:xfrm>
              <a:off x="5531132" y="2303639"/>
              <a:ext cx="1020747" cy="788074"/>
            </a:xfrm>
            <a:custGeom>
              <a:avLst/>
              <a:gdLst/>
              <a:ahLst/>
              <a:cxnLst/>
              <a:rect l="l" t="t" r="r" b="b"/>
              <a:pathLst>
                <a:path w="34259" h="29992" extrusionOk="0">
                  <a:moveTo>
                    <a:pt x="24785" y="1"/>
                  </a:moveTo>
                  <a:lnTo>
                    <a:pt x="9441" y="34"/>
                  </a:lnTo>
                  <a:cubicBezTo>
                    <a:pt x="8840" y="34"/>
                    <a:pt x="8273" y="334"/>
                    <a:pt x="7973" y="868"/>
                  </a:cubicBezTo>
                  <a:lnTo>
                    <a:pt x="301" y="14178"/>
                  </a:lnTo>
                  <a:cubicBezTo>
                    <a:pt x="1" y="14711"/>
                    <a:pt x="1" y="15345"/>
                    <a:pt x="301" y="15879"/>
                  </a:cubicBezTo>
                  <a:lnTo>
                    <a:pt x="7973" y="29155"/>
                  </a:lnTo>
                  <a:cubicBezTo>
                    <a:pt x="8291" y="29664"/>
                    <a:pt x="8792" y="29991"/>
                    <a:pt x="9358" y="29991"/>
                  </a:cubicBezTo>
                  <a:cubicBezTo>
                    <a:pt x="9386" y="29991"/>
                    <a:pt x="9413" y="29990"/>
                    <a:pt x="9441" y="29989"/>
                  </a:cubicBezTo>
                  <a:lnTo>
                    <a:pt x="25786" y="29989"/>
                  </a:lnTo>
                  <a:lnTo>
                    <a:pt x="33958" y="15845"/>
                  </a:lnTo>
                  <a:cubicBezTo>
                    <a:pt x="34258" y="15345"/>
                    <a:pt x="34258" y="14678"/>
                    <a:pt x="33958" y="14144"/>
                  </a:cubicBezTo>
                  <a:lnTo>
                    <a:pt x="26253" y="868"/>
                  </a:lnTo>
                  <a:cubicBezTo>
                    <a:pt x="25952" y="334"/>
                    <a:pt x="25385" y="1"/>
                    <a:pt x="24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H Fah kwang" panose="02000506000000020004" pitchFamily="2" charset="-34"/>
                  <a:ea typeface="Roboto"/>
                  <a:cs typeface="TH Fah kwang" panose="02000506000000020004" pitchFamily="2" charset="-34"/>
                  <a:sym typeface="Roboto"/>
                </a:rPr>
                <a:t>WU-D-1-2-7</a:t>
              </a:r>
            </a:p>
          </p:txBody>
        </p:sp>
      </p:grpSp>
      <p:grpSp>
        <p:nvGrpSpPr>
          <p:cNvPr id="58" name="Google Shape;1200;p41"/>
          <p:cNvGrpSpPr/>
          <p:nvPr/>
        </p:nvGrpSpPr>
        <p:grpSpPr>
          <a:xfrm>
            <a:off x="8864648" y="3007657"/>
            <a:ext cx="1685923" cy="1869651"/>
            <a:chOff x="5346291" y="2136671"/>
            <a:chExt cx="1390443" cy="1447489"/>
          </a:xfrm>
        </p:grpSpPr>
        <p:sp>
          <p:nvSpPr>
            <p:cNvPr id="59" name="Google Shape;1201;p41"/>
            <p:cNvSpPr/>
            <p:nvPr/>
          </p:nvSpPr>
          <p:spPr>
            <a:xfrm>
              <a:off x="6080877" y="3134362"/>
              <a:ext cx="26" cy="449798"/>
            </a:xfrm>
            <a:custGeom>
              <a:avLst/>
              <a:gdLst/>
              <a:ahLst/>
              <a:cxnLst/>
              <a:rect l="l" t="t" r="r" b="b"/>
              <a:pathLst>
                <a:path w="1" h="17280" fill="none" extrusionOk="0">
                  <a:moveTo>
                    <a:pt x="1" y="1727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202;p41"/>
            <p:cNvSpPr/>
            <p:nvPr/>
          </p:nvSpPr>
          <p:spPr>
            <a:xfrm>
              <a:off x="5346291" y="2136671"/>
              <a:ext cx="1390443" cy="1118635"/>
            </a:xfrm>
            <a:custGeom>
              <a:avLst/>
              <a:gdLst/>
              <a:ahLst/>
              <a:cxnLst/>
              <a:rect l="l" t="t" r="r" b="b"/>
              <a:pathLst>
                <a:path w="46667" h="41264" extrusionOk="0">
                  <a:moveTo>
                    <a:pt x="32623" y="1"/>
                  </a:moveTo>
                  <a:lnTo>
                    <a:pt x="14010" y="1"/>
                  </a:lnTo>
                  <a:cubicBezTo>
                    <a:pt x="12409" y="1"/>
                    <a:pt x="10908" y="835"/>
                    <a:pt x="10107" y="2236"/>
                  </a:cubicBezTo>
                  <a:lnTo>
                    <a:pt x="801" y="18381"/>
                  </a:lnTo>
                  <a:cubicBezTo>
                    <a:pt x="0" y="19748"/>
                    <a:pt x="0" y="21483"/>
                    <a:pt x="801" y="22884"/>
                  </a:cubicBezTo>
                  <a:lnTo>
                    <a:pt x="10107" y="38995"/>
                  </a:lnTo>
                  <a:cubicBezTo>
                    <a:pt x="10908" y="40396"/>
                    <a:pt x="12409" y="41264"/>
                    <a:pt x="14010" y="41264"/>
                  </a:cubicBezTo>
                  <a:lnTo>
                    <a:pt x="32623" y="41264"/>
                  </a:lnTo>
                  <a:cubicBezTo>
                    <a:pt x="34258" y="41264"/>
                    <a:pt x="35726" y="40396"/>
                    <a:pt x="36560" y="38995"/>
                  </a:cubicBezTo>
                  <a:lnTo>
                    <a:pt x="45866" y="22884"/>
                  </a:lnTo>
                  <a:cubicBezTo>
                    <a:pt x="46667" y="21483"/>
                    <a:pt x="46667" y="19748"/>
                    <a:pt x="45866" y="18381"/>
                  </a:cubicBezTo>
                  <a:lnTo>
                    <a:pt x="36560" y="2236"/>
                  </a:lnTo>
                  <a:cubicBezTo>
                    <a:pt x="35726" y="835"/>
                    <a:pt x="34258" y="1"/>
                    <a:pt x="3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203;p41"/>
            <p:cNvSpPr/>
            <p:nvPr/>
          </p:nvSpPr>
          <p:spPr>
            <a:xfrm>
              <a:off x="5395957" y="2180410"/>
              <a:ext cx="1291077" cy="1038551"/>
            </a:xfrm>
            <a:custGeom>
              <a:avLst/>
              <a:gdLst/>
              <a:ahLst/>
              <a:cxnLst/>
              <a:rect l="l" t="t" r="r" b="b"/>
              <a:pathLst>
                <a:path w="43332" h="38328" extrusionOk="0">
                  <a:moveTo>
                    <a:pt x="30323" y="0"/>
                  </a:moveTo>
                  <a:lnTo>
                    <a:pt x="13010" y="0"/>
                  </a:lnTo>
                  <a:cubicBezTo>
                    <a:pt x="11509" y="0"/>
                    <a:pt x="10142" y="768"/>
                    <a:pt x="9374" y="2069"/>
                  </a:cubicBezTo>
                  <a:lnTo>
                    <a:pt x="735" y="17046"/>
                  </a:lnTo>
                  <a:cubicBezTo>
                    <a:pt x="1" y="18347"/>
                    <a:pt x="1" y="19948"/>
                    <a:pt x="735" y="21249"/>
                  </a:cubicBezTo>
                  <a:lnTo>
                    <a:pt x="9374" y="36226"/>
                  </a:lnTo>
                  <a:cubicBezTo>
                    <a:pt x="10142" y="37527"/>
                    <a:pt x="11509" y="38328"/>
                    <a:pt x="13010" y="38328"/>
                  </a:cubicBezTo>
                  <a:lnTo>
                    <a:pt x="30323" y="38328"/>
                  </a:lnTo>
                  <a:cubicBezTo>
                    <a:pt x="31790" y="38328"/>
                    <a:pt x="33191" y="37527"/>
                    <a:pt x="33925" y="36226"/>
                  </a:cubicBezTo>
                  <a:lnTo>
                    <a:pt x="42598" y="21249"/>
                  </a:lnTo>
                  <a:cubicBezTo>
                    <a:pt x="43332" y="19948"/>
                    <a:pt x="43332" y="18347"/>
                    <a:pt x="42598" y="17046"/>
                  </a:cubicBezTo>
                  <a:lnTo>
                    <a:pt x="33925" y="2069"/>
                  </a:lnTo>
                  <a:cubicBezTo>
                    <a:pt x="33191" y="768"/>
                    <a:pt x="31790" y="0"/>
                    <a:pt x="30323" y="0"/>
                  </a:cubicBez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204;p41"/>
            <p:cNvSpPr/>
            <p:nvPr/>
          </p:nvSpPr>
          <p:spPr>
            <a:xfrm>
              <a:off x="5531132" y="2303639"/>
              <a:ext cx="1020747" cy="788074"/>
            </a:xfrm>
            <a:custGeom>
              <a:avLst/>
              <a:gdLst/>
              <a:ahLst/>
              <a:cxnLst/>
              <a:rect l="l" t="t" r="r" b="b"/>
              <a:pathLst>
                <a:path w="34259" h="29992" extrusionOk="0">
                  <a:moveTo>
                    <a:pt x="24785" y="1"/>
                  </a:moveTo>
                  <a:lnTo>
                    <a:pt x="9441" y="34"/>
                  </a:lnTo>
                  <a:cubicBezTo>
                    <a:pt x="8840" y="34"/>
                    <a:pt x="8273" y="334"/>
                    <a:pt x="7973" y="868"/>
                  </a:cubicBezTo>
                  <a:lnTo>
                    <a:pt x="301" y="14178"/>
                  </a:lnTo>
                  <a:cubicBezTo>
                    <a:pt x="1" y="14711"/>
                    <a:pt x="1" y="15345"/>
                    <a:pt x="301" y="15879"/>
                  </a:cubicBezTo>
                  <a:lnTo>
                    <a:pt x="7973" y="29155"/>
                  </a:lnTo>
                  <a:cubicBezTo>
                    <a:pt x="8291" y="29664"/>
                    <a:pt x="8792" y="29991"/>
                    <a:pt x="9358" y="29991"/>
                  </a:cubicBezTo>
                  <a:cubicBezTo>
                    <a:pt x="9386" y="29991"/>
                    <a:pt x="9413" y="29990"/>
                    <a:pt x="9441" y="29989"/>
                  </a:cubicBezTo>
                  <a:lnTo>
                    <a:pt x="25786" y="29989"/>
                  </a:lnTo>
                  <a:lnTo>
                    <a:pt x="33958" y="15845"/>
                  </a:lnTo>
                  <a:cubicBezTo>
                    <a:pt x="34258" y="15345"/>
                    <a:pt x="34258" y="14678"/>
                    <a:pt x="33958" y="14144"/>
                  </a:cubicBezTo>
                  <a:lnTo>
                    <a:pt x="26253" y="868"/>
                  </a:lnTo>
                  <a:cubicBezTo>
                    <a:pt x="25952" y="334"/>
                    <a:pt x="25385" y="1"/>
                    <a:pt x="24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TH Fah kwang" panose="02000506000000020004" pitchFamily="2" charset="-34"/>
                  <a:ea typeface="Roboto"/>
                  <a:cs typeface="TH Fah kwang" panose="02000506000000020004" pitchFamily="2" charset="-34"/>
                  <a:sym typeface="Roboto"/>
                </a:rPr>
                <a:t>WU-D-1-2-8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 flipH="1">
            <a:off x="3481383" y="2909716"/>
            <a:ext cx="13411" cy="19579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7067073" y="2935069"/>
            <a:ext cx="16711" cy="1966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Google Shape;1206;p41"/>
          <p:cNvSpPr txBox="1"/>
          <p:nvPr/>
        </p:nvSpPr>
        <p:spPr>
          <a:xfrm>
            <a:off x="7210416" y="5123386"/>
            <a:ext cx="1878353" cy="1710436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th-TH" sz="1600" b="1" dirty="0">
                <a:solidFill>
                  <a:srgbClr val="002060"/>
                </a:solidFill>
                <a:latin typeface="CordiaUPC" panose="020B0304020202020204" pitchFamily="34" charset="-34"/>
                <a:ea typeface="Roboto"/>
                <a:cs typeface="CordiaUPC" panose="020B0304020202020204" pitchFamily="34" charset="-34"/>
              </a:rPr>
              <a:t>ร้อยละของบุคลากรหน่วยงานที่มีการพัฒนา/ปรับปรุงคู่มือการปฏิบัติงานให้ทันสมัย   เป็นปัจจุบันและมีการใช้คู่มือในการปฏิบัติงาน (</a:t>
            </a:r>
            <a:r>
              <a:rPr lang="th-TH" sz="1600" b="1" dirty="0">
                <a:solidFill>
                  <a:srgbClr val="FF0000"/>
                </a:solidFill>
                <a:latin typeface="CordiaUPC" panose="020B0304020202020204" pitchFamily="34" charset="-34"/>
                <a:ea typeface="Roboto"/>
                <a:cs typeface="CordiaUPC" panose="020B0304020202020204" pitchFamily="34" charset="-34"/>
              </a:rPr>
              <a:t>ร้อยละ 50)</a:t>
            </a:r>
            <a:endParaRPr sz="1600" b="1" dirty="0">
              <a:solidFill>
                <a:srgbClr val="FF0000"/>
              </a:solidFill>
              <a:latin typeface="CordiaUPC" panose="020B0304020202020204" pitchFamily="34" charset="-34"/>
              <a:ea typeface="Roboto"/>
              <a:cs typeface="CordiaUPC" panose="020B0304020202020204" pitchFamily="34" charset="-34"/>
              <a:sym typeface="Roboto"/>
            </a:endParaRPr>
          </a:p>
        </p:txBody>
      </p:sp>
      <p:sp>
        <p:nvSpPr>
          <p:cNvPr id="91" name="Google Shape;1206;p41"/>
          <p:cNvSpPr txBox="1"/>
          <p:nvPr/>
        </p:nvSpPr>
        <p:spPr>
          <a:xfrm>
            <a:off x="9124039" y="5133313"/>
            <a:ext cx="1608788" cy="1689173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th-TH" sz="1667" b="1" dirty="0">
                <a:solidFill>
                  <a:srgbClr val="002060"/>
                </a:solidFill>
                <a:latin typeface="CordiaUPC" panose="020B0304020202020204" pitchFamily="34" charset="-34"/>
                <a:ea typeface="Roboto"/>
                <a:cs typeface="CordiaUPC" panose="020B0304020202020204" pitchFamily="34" charset="-34"/>
              </a:rPr>
              <a:t>ร้อยละความพึงพอใจของผู้มีส่วนได้     ส่วนเสีย(กลุ่มบุคลากร) </a:t>
            </a:r>
            <a:r>
              <a:rPr lang="th-TH" sz="1667" b="1" dirty="0">
                <a:solidFill>
                  <a:srgbClr val="FF0000"/>
                </a:solidFill>
                <a:latin typeface="CordiaUPC" panose="020B0304020202020204" pitchFamily="34" charset="-34"/>
                <a:ea typeface="Roboto"/>
                <a:cs typeface="CordiaUPC" panose="020B0304020202020204" pitchFamily="34" charset="-34"/>
              </a:rPr>
              <a:t>(</a:t>
            </a:r>
            <a:r>
              <a:rPr lang="th-TH" sz="1467" b="1" dirty="0">
                <a:solidFill>
                  <a:srgbClr val="FF0000"/>
                </a:solidFill>
                <a:latin typeface="CordiaUPC" panose="020B0304020202020204" pitchFamily="34" charset="-34"/>
                <a:ea typeface="Roboto"/>
                <a:cs typeface="CordiaUPC" panose="020B0304020202020204" pitchFamily="34" charset="-34"/>
              </a:rPr>
              <a:t>ร้อยละ 80) </a:t>
            </a:r>
            <a:endParaRPr sz="1467" b="1" dirty="0">
              <a:solidFill>
                <a:srgbClr val="FF0000"/>
              </a:solidFill>
              <a:latin typeface="CordiaUPC" panose="020B0304020202020204" pitchFamily="34" charset="-34"/>
              <a:ea typeface="Roboto"/>
              <a:cs typeface="CordiaUPC" panose="020B0304020202020204" pitchFamily="34" charset="-34"/>
              <a:sym typeface="Roboto"/>
            </a:endParaRPr>
          </a:p>
        </p:txBody>
      </p:sp>
      <p:pic>
        <p:nvPicPr>
          <p:cNvPr id="63" name="Picture 2" descr="ส่วนทรัพยากรมนุษย์และองค์กร – Division of Human Resources and Organ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9" y="490132"/>
            <a:ext cx="2224206" cy="119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9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457200" y="279400"/>
            <a:ext cx="8837407" cy="58477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ยุทธศาสตร์ที่ </a:t>
            </a:r>
            <a:r>
              <a:rPr lang="en-US" sz="32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การขับเคลื่อนให้เป็นมหาวิทยาลัยแห่งคุณภาพ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642382"/>
              </p:ext>
            </p:extLst>
          </p:nvPr>
        </p:nvGraphicFramePr>
        <p:xfrm>
          <a:off x="457200" y="1869743"/>
          <a:ext cx="11566479" cy="2733003"/>
        </p:xfrm>
        <a:graphic>
          <a:graphicData uri="http://schemas.openxmlformats.org/drawingml/2006/table">
            <a:tbl>
              <a:tblPr firstRow="1" firstCol="1">
                <a:tableStyleId>{E8B1032C-EA38-4F05-BA0D-38AFFFC7BED3}</a:tableStyleId>
              </a:tblPr>
              <a:tblGrid>
                <a:gridCol w="1990689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2597268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868246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712616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2397660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78812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th-TH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ผลงาน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 2565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 </a:t>
                      </a:r>
                      <a:endParaRPr lang="th-TH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(6</a:t>
                      </a:r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เดือน)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ผลสำเร็จ (%)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แนวโน้มผลสำเร็จเปรียบเทียบกับผลงานย้อนหลัง (เพิ่มขึ้น/ลดลง)</a:t>
                      </a:r>
                      <a:endParaRPr lang="th-TH" sz="2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94394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 </a:t>
                      </a: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45</a:t>
                      </a:r>
                      <a:endParaRPr lang="en-ZA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44.74</a:t>
                      </a:r>
                      <a:endParaRPr lang="en-ZA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44.81</a:t>
                      </a:r>
                      <a:endParaRPr lang="en-ZA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48+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เพิ่มขึ้น </a:t>
                      </a:r>
                      <a:r>
                        <a:rPr lang="en-US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</a:t>
                      </a:r>
                      <a:endParaRPr lang="th-TH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</a:t>
                      </a:r>
                      <a:endParaRPr lang="th-TH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457200" y="971751"/>
            <a:ext cx="10709238" cy="523220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WU-D-1-1-1 </a:t>
            </a:r>
            <a:r>
              <a:rPr lang="th-TH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ร้อยละของอาจารย์ประจำที่ดำรงตำแหน่งทางวิชาการ (ร้อยละ)</a:t>
            </a:r>
          </a:p>
        </p:txBody>
      </p:sp>
      <p:graphicFrame>
        <p:nvGraphicFramePr>
          <p:cNvPr id="11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97341"/>
              </p:ext>
            </p:extLst>
          </p:nvPr>
        </p:nvGraphicFramePr>
        <p:xfrm>
          <a:off x="5318381" y="4708478"/>
          <a:ext cx="2529082" cy="18906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5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06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ตำแหน่ง</a:t>
                      </a:r>
                      <a:endParaRPr lang="en-US" sz="2000" b="1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4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ศ.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4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3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4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รศ.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4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7</a:t>
                      </a: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4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ผศ.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49204"/>
              </p:ext>
            </p:extLst>
          </p:nvPr>
        </p:nvGraphicFramePr>
        <p:xfrm>
          <a:off x="2402005" y="4694892"/>
          <a:ext cx="2661314" cy="18297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0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11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ตำแหน่ง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46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ศ.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46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รศ.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73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46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ผศ.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246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8079476" y="4611231"/>
            <a:ext cx="41125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อยู่ในกระบวนการ  </a:t>
            </a:r>
            <a:r>
              <a:rPr lang="en-US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102 </a:t>
            </a:r>
            <a:r>
              <a:rPr lang="th-TH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คน</a:t>
            </a:r>
          </a:p>
          <a:p>
            <a:pPr marL="342900" indent="-342900">
              <a:buFontTx/>
              <a:buChar char="-"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กลั่นกรองคุณสมบัติ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15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คน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marL="342900" indent="-342900">
              <a:buFontTx/>
              <a:buChar char="-"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ทาบทาม/แต่งตั้ง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Readers 40 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คน</a:t>
            </a:r>
          </a:p>
          <a:p>
            <a:pPr marL="342900" indent="-342900">
              <a:buFontTx/>
              <a:buChar char="-"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ประเมินผลงาน 	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17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คน</a:t>
            </a:r>
          </a:p>
          <a:p>
            <a:pPr marL="342900" indent="-342900">
              <a:buFontTx/>
              <a:buChar char="-"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เสนอ </a:t>
            </a:r>
            <a:r>
              <a:rPr lang="th-TH" b="1" dirty="0" err="1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ก.พ.ว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10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เม.ย.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66  11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คน</a:t>
            </a:r>
          </a:p>
          <a:p>
            <a:pPr marL="342900" indent="-342900">
              <a:buFontTx/>
              <a:buChar char="-"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เสนอสภาวิชาการ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19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เม.ย.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66 19 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คน</a:t>
            </a:r>
          </a:p>
          <a:p>
            <a:endParaRPr lang="th-TH" b="1" dirty="0">
              <a:solidFill>
                <a:schemeClr val="bg2">
                  <a:lumMod val="25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57200" y="5076967"/>
            <a:ext cx="1794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ใช้เวลาเฉลี่ย </a:t>
            </a:r>
            <a:r>
              <a:rPr lang="en-US" sz="2800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6.6 </a:t>
            </a:r>
            <a:r>
              <a:rPr lang="th-TH" sz="2800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เดือน</a:t>
            </a:r>
          </a:p>
        </p:txBody>
      </p:sp>
    </p:spTree>
    <p:extLst>
      <p:ext uri="{BB962C8B-B14F-4D97-AF65-F5344CB8AC3E}">
        <p14:creationId xmlns:p14="http://schemas.microsoft.com/office/powerpoint/2010/main" val="43132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50165" y="1309550"/>
            <a:ext cx="9207984" cy="523220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WU-D-1-1-2 </a:t>
            </a:r>
            <a:r>
              <a:rPr lang="th-TH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ร้อยละของอาจารย์ประจำที่มีคุณวุฒิปริญญาเอก (ร้อยละ)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34490"/>
              </p:ext>
            </p:extLst>
          </p:nvPr>
        </p:nvGraphicFramePr>
        <p:xfrm>
          <a:off x="550164" y="2224856"/>
          <a:ext cx="11641836" cy="2408287"/>
        </p:xfrm>
        <a:graphic>
          <a:graphicData uri="http://schemas.openxmlformats.org/drawingml/2006/table">
            <a:tbl>
              <a:tblPr firstRow="1" firstCol="1">
                <a:tableStyleId>{E8B1032C-EA38-4F05-BA0D-38AFFFC7BED3}</a:tableStyleId>
              </a:tblPr>
              <a:tblGrid>
                <a:gridCol w="258387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3722919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2222938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3112109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263483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2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th-TH" sz="26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</a:t>
                      </a:r>
                      <a:endParaRPr lang="en-ZA" sz="2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en-US" sz="2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 </a:t>
                      </a:r>
                      <a:endParaRPr lang="th-TH" sz="2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2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(6</a:t>
                      </a:r>
                      <a:r>
                        <a:rPr lang="th-TH" sz="2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เดือน)</a:t>
                      </a:r>
                      <a:endParaRPr lang="en-ZA" sz="2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ผลสำเร็จ (%)</a:t>
                      </a:r>
                      <a:endParaRPr lang="en-ZA" sz="2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แนวโน้มผลสำเร็จเปรียบเทียบกับผลงานย้อนหลัง (เพิ่มขึ้น/ลดลง)</a:t>
                      </a:r>
                      <a:endParaRPr lang="th-TH" sz="26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12812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</a:t>
                      </a:r>
                      <a:r>
                        <a:rPr lang="th-TH" sz="28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ละ 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</a:t>
                      </a:r>
                      <a:endParaRPr lang="en-ZA" sz="2800" b="0" dirty="0">
                        <a:solidFill>
                          <a:srgbClr val="00206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57.90</a:t>
                      </a:r>
                      <a:endParaRPr lang="en-ZA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เพิ่มขึ้น</a:t>
                      </a:r>
                      <a:r>
                        <a:rPr lang="th-TH" sz="2800" b="1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</a:t>
                      </a:r>
                    </a:p>
                    <a:p>
                      <a:pPr algn="ctr"/>
                      <a:endParaRPr lang="th-TH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560325" y="472969"/>
            <a:ext cx="9207984" cy="58477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ยุทธศาสตร์ที่ </a:t>
            </a:r>
            <a:r>
              <a:rPr lang="en-US" sz="32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การขับเคลื่อนให้เป็นมหาวิทยาลัยแห่งคุณภาพ</a:t>
            </a:r>
          </a:p>
        </p:txBody>
      </p:sp>
    </p:spTree>
    <p:extLst>
      <p:ext uri="{BB962C8B-B14F-4D97-AF65-F5344CB8AC3E}">
        <p14:creationId xmlns:p14="http://schemas.microsoft.com/office/powerpoint/2010/main" val="111137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2433761" y="835262"/>
            <a:ext cx="9542239" cy="58477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ยุทธศาสตร์ที่ </a:t>
            </a:r>
            <a:r>
              <a:rPr lang="en-US" sz="32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การขับเคลื่อนให้เป็นมหาวิทยาลัยแห่งคุณภาพ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269152"/>
              </p:ext>
            </p:extLst>
          </p:nvPr>
        </p:nvGraphicFramePr>
        <p:xfrm>
          <a:off x="345930" y="2356870"/>
          <a:ext cx="11630070" cy="3686746"/>
        </p:xfrm>
        <a:graphic>
          <a:graphicData uri="http://schemas.openxmlformats.org/drawingml/2006/table">
            <a:tbl>
              <a:tblPr firstRow="1" firstCol="1">
                <a:tableStyleId>{E8B1032C-EA38-4F05-BA0D-38AFFFC7BED3}</a:tableStyleId>
              </a:tblPr>
              <a:tblGrid>
                <a:gridCol w="1705305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721755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2224925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457056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467096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2053933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96058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th-TH" sz="2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</a:t>
                      </a:r>
                      <a:endParaRPr lang="en-ZA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ผลงาน</a:t>
                      </a:r>
                    </a:p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 2564</a:t>
                      </a:r>
                      <a:endParaRPr lang="en-ZA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ผลงาน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 2565</a:t>
                      </a:r>
                      <a:endParaRPr lang="en-ZA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 </a:t>
                      </a:r>
                      <a:endParaRPr lang="th-TH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(6</a:t>
                      </a:r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เดือน)</a:t>
                      </a:r>
                      <a:endParaRPr lang="en-ZA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ผลสำเร็จ (%)</a:t>
                      </a:r>
                      <a:endParaRPr lang="en-ZA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แนวโน้มผลสำเร็จเปรียบเทียบกับผลงานย้อนหลัง (เพิ่มขึ้น/ลดลง)</a:t>
                      </a:r>
                      <a:endParaRPr lang="th-TH" sz="28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3498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 </a:t>
                      </a: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90</a:t>
                      </a:r>
                      <a:endParaRPr lang="en-ZA" sz="2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92.01</a:t>
                      </a:r>
                      <a:endParaRPr lang="en-ZA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92.46</a:t>
                      </a:r>
                      <a:endParaRPr lang="en-ZA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รอประเมินฯ</a:t>
                      </a:r>
                    </a:p>
                    <a:p>
                      <a:pPr algn="ctr"/>
                      <a:r>
                        <a:rPr lang="th-TH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(ของทุกหน่วยงาน)</a:t>
                      </a:r>
                      <a:endParaRPr lang="en-ZA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เพิ่มขึ้น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561930" y="1626843"/>
            <a:ext cx="11414070" cy="523220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WU-D-1-1-3 </a:t>
            </a:r>
            <a:r>
              <a:rPr lang="th-TH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ร้อยละผลสัมฤทธิ์ของหน่วยงานตามคำรับรองการปฏิบัติงาน (ร้อยละ) </a:t>
            </a:r>
          </a:p>
        </p:txBody>
      </p:sp>
      <p:pic>
        <p:nvPicPr>
          <p:cNvPr id="10" name="Picture 2" descr="ส่วนทรัพยากรมนุษย์และองค์กร – Division of Human Resources and 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5" y="370578"/>
            <a:ext cx="1953158" cy="104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5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580030" y="96974"/>
            <a:ext cx="8837407" cy="58477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ยุทธศาสตร์ที่ </a:t>
            </a:r>
            <a:r>
              <a:rPr lang="en-US" sz="3200" b="1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การขับเคลื่อนให้เป็นมหาวิทยาลัยแห่งคุณภาพ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95580"/>
              </p:ext>
            </p:extLst>
          </p:nvPr>
        </p:nvGraphicFramePr>
        <p:xfrm>
          <a:off x="457200" y="1947135"/>
          <a:ext cx="11408485" cy="2834640"/>
        </p:xfrm>
        <a:graphic>
          <a:graphicData uri="http://schemas.openxmlformats.org/drawingml/2006/table">
            <a:tbl>
              <a:tblPr firstRow="1" firstCol="1">
                <a:tableStyleId>{E8B1032C-EA38-4F05-BA0D-38AFFFC7BED3}</a:tableStyleId>
              </a:tblPr>
              <a:tblGrid>
                <a:gridCol w="167281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473798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2108499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699430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439144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2014800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31414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th-TH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ผลงาน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 2564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ผลงาน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 2565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ปี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2566 </a:t>
                      </a:r>
                      <a:endParaRPr lang="th-TH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(6</a:t>
                      </a:r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เดือน)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ผลสำเร็จ (%)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แนวโน้มผลสำเร็จเปรียบเทียบกับผลงานย้อนหลัง (เพิ่มขึ้น/ลดลง)</a:t>
                      </a:r>
                      <a:endParaRPr lang="th-TH" sz="2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71905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≥ ร้อยละ 1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0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0.42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1.90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1.90</a:t>
                      </a:r>
                      <a:endParaRPr lang="en-ZA" sz="2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เพิ่มขึ้นจากนโยบายและกลไกผลักดัน สนับสนุนการทำผลงาน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580030" y="768184"/>
            <a:ext cx="10709238" cy="95410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WU-U-1-2-4 </a:t>
            </a:r>
            <a:r>
              <a:rPr lang="th-TH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ร้อยละของบุคลากรสายสนับสนุนที่ได้ปรับเพิ่มตำแหน่งทางวิชาชีพ 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                   และ/หรือปรับตำแหน่งที่สูงขึ้น (ร้อยละ)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36407" y="5026687"/>
            <a:ext cx="434519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ดำรงตำแหน่งระดับชำนาญการ </a:t>
            </a:r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lang="th-TH" sz="24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คน </a:t>
            </a:r>
            <a:endParaRPr lang="th-TH" sz="2000" b="1" u="sng" dirty="0">
              <a:solidFill>
                <a:schemeClr val="bg2">
                  <a:lumMod val="25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คิดจากฐานพนักงานที่มีคุณสมบัติครบ </a:t>
            </a:r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474 </a:t>
            </a:r>
            <a:r>
              <a:rPr lang="th-TH" sz="24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คน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>
            <a:off x="4647305" y="4313817"/>
            <a:ext cx="0" cy="712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กล่องข้อความ 16"/>
          <p:cNvSpPr txBox="1"/>
          <p:nvPr/>
        </p:nvSpPr>
        <p:spPr>
          <a:xfrm>
            <a:off x="5437991" y="5026687"/>
            <a:ext cx="6497619" cy="15081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ดำรงตำแหน่งระดับชำนาญการ เดิม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คน  เพิ่ม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คน </a:t>
            </a:r>
            <a:r>
              <a:rPr lang="th-TH" sz="28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รวม </a:t>
            </a:r>
            <a:r>
              <a:rPr lang="en-US" sz="28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</a:t>
            </a:r>
            <a:r>
              <a:rPr lang="th-TH" sz="28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คน</a:t>
            </a:r>
            <a:endParaRPr lang="en-US" sz="2800" b="1" u="sng" dirty="0">
              <a:solidFill>
                <a:schemeClr val="bg2">
                  <a:lumMod val="25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28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และอยู่ในกระบวนการ </a:t>
            </a:r>
            <a:r>
              <a:rPr lang="en-US" sz="28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5</a:t>
            </a:r>
            <a:r>
              <a:rPr lang="th-TH" sz="28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คน</a:t>
            </a:r>
            <a:r>
              <a:rPr lang="th-TH" sz="2800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</a:t>
            </a:r>
            <a:r>
              <a:rPr lang="th-TH" sz="32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รวมเป็น </a:t>
            </a:r>
            <a:r>
              <a:rPr lang="en-US" sz="32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 </a:t>
            </a:r>
            <a:r>
              <a:rPr lang="th-TH" sz="32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คน</a:t>
            </a:r>
          </a:p>
          <a:p>
            <a:pPr algn="ctr"/>
            <a:r>
              <a:rPr lang="th-TH" sz="2400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คิดจากฐานพนักงานที่มีคุณสมบัติครบ </a:t>
            </a:r>
            <a:r>
              <a:rPr lang="en-US" sz="32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474 </a:t>
            </a:r>
            <a:r>
              <a:rPr lang="th-TH" sz="3200" b="1" u="sng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คน</a:t>
            </a:r>
            <a:r>
              <a:rPr lang="th-TH" sz="2400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</a:p>
        </p:txBody>
      </p:sp>
      <p:cxnSp>
        <p:nvCxnSpPr>
          <p:cNvPr id="18" name="ลูกศรเชื่อมต่อแบบตรง 17"/>
          <p:cNvCxnSpPr/>
          <p:nvPr/>
        </p:nvCxnSpPr>
        <p:spPr>
          <a:xfrm>
            <a:off x="7100048" y="4313817"/>
            <a:ext cx="0" cy="712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7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8"/>
          <p:cNvGrpSpPr/>
          <p:nvPr/>
        </p:nvGrpSpPr>
        <p:grpSpPr>
          <a:xfrm>
            <a:off x="1051408" y="3633279"/>
            <a:ext cx="3172557" cy="1458031"/>
            <a:chOff x="805334" y="3391157"/>
            <a:chExt cx="2379418" cy="1093523"/>
          </a:xfrm>
        </p:grpSpPr>
        <p:sp>
          <p:nvSpPr>
            <p:cNvPr id="527" name="Google Shape;527;p28"/>
            <p:cNvSpPr/>
            <p:nvPr/>
          </p:nvSpPr>
          <p:spPr>
            <a:xfrm>
              <a:off x="2301386" y="3646743"/>
              <a:ext cx="883367" cy="837927"/>
            </a:xfrm>
            <a:custGeom>
              <a:avLst/>
              <a:gdLst/>
              <a:ahLst/>
              <a:cxnLst/>
              <a:rect l="l" t="t" r="r" b="b"/>
              <a:pathLst>
                <a:path w="42231" h="33025" extrusionOk="0">
                  <a:moveTo>
                    <a:pt x="0" y="33025"/>
                  </a:moveTo>
                  <a:lnTo>
                    <a:pt x="42230" y="10075"/>
                  </a:lnTo>
                  <a:lnTo>
                    <a:pt x="42230" y="1"/>
                  </a:lnTo>
                  <a:lnTo>
                    <a:pt x="0" y="22951"/>
                  </a:lnTo>
                  <a:close/>
                </a:path>
              </a:pathLst>
            </a:custGeom>
            <a:solidFill>
              <a:srgbClr val="2D6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805334" y="3391157"/>
              <a:ext cx="2379345" cy="837901"/>
            </a:xfrm>
            <a:custGeom>
              <a:avLst/>
              <a:gdLst/>
              <a:ahLst/>
              <a:cxnLst/>
              <a:rect l="l" t="t" r="r" b="b"/>
              <a:pathLst>
                <a:path w="113749" h="33024" extrusionOk="0">
                  <a:moveTo>
                    <a:pt x="71518" y="33024"/>
                  </a:moveTo>
                  <a:lnTo>
                    <a:pt x="113748" y="10074"/>
                  </a:lnTo>
                  <a:lnTo>
                    <a:pt x="42231" y="0"/>
                  </a:lnTo>
                  <a:lnTo>
                    <a:pt x="0" y="229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805334" y="3974312"/>
              <a:ext cx="1495999" cy="510368"/>
            </a:xfrm>
            <a:custGeom>
              <a:avLst/>
              <a:gdLst/>
              <a:ahLst/>
              <a:cxnLst/>
              <a:rect l="l" t="t" r="r" b="b"/>
              <a:pathLst>
                <a:path w="71519" h="20115" extrusionOk="0">
                  <a:moveTo>
                    <a:pt x="0" y="0"/>
                  </a:moveTo>
                  <a:lnTo>
                    <a:pt x="34" y="10074"/>
                  </a:lnTo>
                  <a:lnTo>
                    <a:pt x="71518" y="20115"/>
                  </a:lnTo>
                  <a:lnTo>
                    <a:pt x="71518" y="10041"/>
                  </a:lnTo>
                  <a:close/>
                </a:path>
              </a:pathLst>
            </a:custGeom>
            <a:solidFill>
              <a:srgbClr val="2D6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805334" y="3646743"/>
              <a:ext cx="2379345" cy="582324"/>
            </a:xfrm>
            <a:custGeom>
              <a:avLst/>
              <a:gdLst/>
              <a:ahLst/>
              <a:cxnLst/>
              <a:rect l="l" t="t" r="r" b="b"/>
              <a:pathLst>
                <a:path w="113749" h="22951" fill="none" extrusionOk="0">
                  <a:moveTo>
                    <a:pt x="0" y="12910"/>
                  </a:moveTo>
                  <a:lnTo>
                    <a:pt x="71518" y="22951"/>
                  </a:lnTo>
                  <a:lnTo>
                    <a:pt x="113748" y="1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31" name="Google Shape;531;p28"/>
          <p:cNvSpPr/>
          <p:nvPr/>
        </p:nvSpPr>
        <p:spPr>
          <a:xfrm>
            <a:off x="5663599" y="1921577"/>
            <a:ext cx="5583080" cy="123576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609600" tIns="121900" rIns="121900" bIns="121900" anchor="ctr" anchorCtr="0">
            <a:noAutofit/>
          </a:bodyPr>
          <a:lstStyle/>
          <a:p>
            <a:pPr lvl="0"/>
            <a:r>
              <a:rPr lang="th-TH" sz="2667" dirty="0">
                <a:solidFill>
                  <a:schemeClr val="dk1"/>
                </a:solidFill>
                <a:latin typeface="TH Fah kwang" panose="02000506000000020004" pitchFamily="2" charset="-34"/>
                <a:ea typeface="Roboto"/>
                <a:cs typeface="TH Fah kwang" panose="02000506000000020004" pitchFamily="2" charset="-34"/>
                <a:sym typeface="Roboto"/>
              </a:rPr>
              <a:t>จัดอบรมเรื่องการทำคู่มือการปฏิบัติงาน และการทำผลงานเพื่อยื่นขอกำหนดตำแหน่ง</a:t>
            </a:r>
            <a:endParaRPr sz="2667" dirty="0">
              <a:solidFill>
                <a:schemeClr val="dk1"/>
              </a:solidFill>
              <a:latin typeface="TH Fah kwang" panose="02000506000000020004" pitchFamily="2" charset="-34"/>
              <a:ea typeface="Roboto"/>
              <a:cs typeface="TH Fah kwang" panose="02000506000000020004" pitchFamily="2" charset="-34"/>
              <a:sym typeface="Roboto"/>
            </a:endParaRPr>
          </a:p>
        </p:txBody>
      </p:sp>
      <p:sp>
        <p:nvSpPr>
          <p:cNvPr id="532" name="Google Shape;532;p28"/>
          <p:cNvSpPr/>
          <p:nvPr/>
        </p:nvSpPr>
        <p:spPr>
          <a:xfrm>
            <a:off x="5644858" y="3289859"/>
            <a:ext cx="5620561" cy="89367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609600" tIns="121900" rIns="121900" bIns="121900" anchor="ctr" anchorCtr="0">
            <a:noAutofit/>
          </a:bodyPr>
          <a:lstStyle/>
          <a:p>
            <a:pPr>
              <a:buSzPts val="1100"/>
            </a:pPr>
            <a:r>
              <a:rPr lang="th-TH" sz="2667" dirty="0">
                <a:solidFill>
                  <a:schemeClr val="dk1"/>
                </a:solidFill>
                <a:latin typeface="TH Fah kwang" panose="02000506000000020004" pitchFamily="2" charset="-34"/>
                <a:ea typeface="Roboto"/>
                <a:cs typeface="TH Fah kwang" panose="02000506000000020004" pitchFamily="2" charset="-34"/>
                <a:sym typeface="Fira Sans Extra Condensed Medium"/>
              </a:rPr>
              <a:t>กำหนดเกณฑ์ประเมินหน่วยงาน และ</a:t>
            </a:r>
            <a:endParaRPr lang="en-US" sz="2667" dirty="0">
              <a:solidFill>
                <a:schemeClr val="dk1"/>
              </a:solidFill>
              <a:latin typeface="TH Fah kwang" panose="02000506000000020004" pitchFamily="2" charset="-34"/>
              <a:ea typeface="Roboto"/>
              <a:cs typeface="TH Fah kwang" panose="02000506000000020004" pitchFamily="2" charset="-34"/>
              <a:sym typeface="Fira Sans Extra Condensed Medium"/>
            </a:endParaRPr>
          </a:p>
          <a:p>
            <a:pPr>
              <a:buSzPts val="1100"/>
            </a:pPr>
            <a:r>
              <a:rPr lang="th-TH" sz="2667" dirty="0">
                <a:solidFill>
                  <a:schemeClr val="dk1"/>
                </a:solidFill>
                <a:latin typeface="TH Fah kwang" panose="02000506000000020004" pitchFamily="2" charset="-34"/>
                <a:ea typeface="Roboto"/>
                <a:cs typeface="TH Fah kwang" panose="02000506000000020004" pitchFamily="2" charset="-34"/>
                <a:sym typeface="Fira Sans Extra Condensed Medium"/>
              </a:rPr>
              <a:t>เกณฑ์ต่อสัญญาจ้าง</a:t>
            </a:r>
            <a:endParaRPr sz="2667" dirty="0">
              <a:solidFill>
                <a:schemeClr val="dk1"/>
              </a:solidFill>
              <a:latin typeface="TH Fah kwang" panose="02000506000000020004" pitchFamily="2" charset="-34"/>
              <a:ea typeface="Roboto"/>
              <a:cs typeface="TH Fah kwang" panose="02000506000000020004" pitchFamily="2" charset="-34"/>
              <a:sym typeface="Roboto"/>
            </a:endParaRPr>
          </a:p>
        </p:txBody>
      </p:sp>
      <p:sp>
        <p:nvSpPr>
          <p:cNvPr id="533" name="Google Shape;533;p28"/>
          <p:cNvSpPr/>
          <p:nvPr/>
        </p:nvSpPr>
        <p:spPr>
          <a:xfrm>
            <a:off x="5731124" y="4440453"/>
            <a:ext cx="5534295" cy="117829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609600" tIns="121900" rIns="121900" bIns="12190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th-TH" sz="2667" dirty="0">
                <a:solidFill>
                  <a:schemeClr val="dk1"/>
                </a:solidFill>
                <a:latin typeface="TH Fah kwang" panose="02000506000000020004" pitchFamily="2" charset="-34"/>
                <a:ea typeface="Roboto"/>
                <a:cs typeface="TH Fah kwang" panose="02000506000000020004" pitchFamily="2" charset="-34"/>
                <a:sym typeface="Roboto"/>
              </a:rPr>
              <a:t>แต่งตั้งคณะกรรมการประเมินคุณภาพผลงานวัตกรรมฯ และมีระบบติดตาม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th-TH" sz="2667" dirty="0">
                <a:solidFill>
                  <a:schemeClr val="dk1"/>
                </a:solidFill>
                <a:latin typeface="TH Fah kwang" panose="02000506000000020004" pitchFamily="2" charset="-34"/>
                <a:ea typeface="Roboto"/>
                <a:cs typeface="TH Fah kwang" panose="02000506000000020004" pitchFamily="2" charset="-34"/>
                <a:sym typeface="Roboto"/>
              </a:rPr>
              <a:t>ส่วนทมอ.จัดคลินิกให้คำปรึกษา</a:t>
            </a:r>
            <a:endParaRPr sz="2667" dirty="0">
              <a:solidFill>
                <a:schemeClr val="dk1"/>
              </a:solidFill>
              <a:latin typeface="TH Fah kwang" panose="02000506000000020004" pitchFamily="2" charset="-34"/>
              <a:ea typeface="Roboto"/>
              <a:cs typeface="TH Fah kwang" panose="02000506000000020004" pitchFamily="2" charset="-34"/>
              <a:sym typeface="Roboto"/>
            </a:endParaRPr>
          </a:p>
        </p:txBody>
      </p:sp>
      <p:grpSp>
        <p:nvGrpSpPr>
          <p:cNvPr id="536" name="Google Shape;536;p28"/>
          <p:cNvGrpSpPr/>
          <p:nvPr/>
        </p:nvGrpSpPr>
        <p:grpSpPr>
          <a:xfrm>
            <a:off x="856030" y="2801544"/>
            <a:ext cx="3172557" cy="1456913"/>
            <a:chOff x="658800" y="2767355"/>
            <a:chExt cx="2379418" cy="1092685"/>
          </a:xfrm>
        </p:grpSpPr>
        <p:sp>
          <p:nvSpPr>
            <p:cNvPr id="537" name="Google Shape;537;p28"/>
            <p:cNvSpPr/>
            <p:nvPr/>
          </p:nvSpPr>
          <p:spPr>
            <a:xfrm>
              <a:off x="2154851" y="3022128"/>
              <a:ext cx="883367" cy="837901"/>
            </a:xfrm>
            <a:custGeom>
              <a:avLst/>
              <a:gdLst/>
              <a:ahLst/>
              <a:cxnLst/>
              <a:rect l="l" t="t" r="r" b="b"/>
              <a:pathLst>
                <a:path w="42231" h="33024" extrusionOk="0">
                  <a:moveTo>
                    <a:pt x="0" y="33024"/>
                  </a:moveTo>
                  <a:lnTo>
                    <a:pt x="42230" y="10074"/>
                  </a:lnTo>
                  <a:lnTo>
                    <a:pt x="42230" y="0"/>
                  </a:lnTo>
                  <a:lnTo>
                    <a:pt x="0" y="2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658800" y="2767355"/>
              <a:ext cx="2379345" cy="837090"/>
            </a:xfrm>
            <a:custGeom>
              <a:avLst/>
              <a:gdLst/>
              <a:ahLst/>
              <a:cxnLst/>
              <a:rect l="l" t="t" r="r" b="b"/>
              <a:pathLst>
                <a:path w="113749" h="32992" extrusionOk="0">
                  <a:moveTo>
                    <a:pt x="71518" y="32991"/>
                  </a:moveTo>
                  <a:lnTo>
                    <a:pt x="113748" y="10041"/>
                  </a:lnTo>
                  <a:lnTo>
                    <a:pt x="42231" y="1"/>
                  </a:lnTo>
                  <a:lnTo>
                    <a:pt x="0" y="2295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658800" y="3349672"/>
              <a:ext cx="1495999" cy="510368"/>
            </a:xfrm>
            <a:custGeom>
              <a:avLst/>
              <a:gdLst/>
              <a:ahLst/>
              <a:cxnLst/>
              <a:rect l="l" t="t" r="r" b="b"/>
              <a:pathLst>
                <a:path w="71519" h="20115" extrusionOk="0">
                  <a:moveTo>
                    <a:pt x="0" y="1"/>
                  </a:moveTo>
                  <a:lnTo>
                    <a:pt x="34" y="10074"/>
                  </a:lnTo>
                  <a:lnTo>
                    <a:pt x="71518" y="20115"/>
                  </a:lnTo>
                  <a:lnTo>
                    <a:pt x="71518" y="100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658800" y="3022128"/>
              <a:ext cx="2379345" cy="582324"/>
            </a:xfrm>
            <a:custGeom>
              <a:avLst/>
              <a:gdLst/>
              <a:ahLst/>
              <a:cxnLst/>
              <a:rect l="l" t="t" r="r" b="b"/>
              <a:pathLst>
                <a:path w="113749" h="22951" fill="none" extrusionOk="0">
                  <a:moveTo>
                    <a:pt x="0" y="12910"/>
                  </a:moveTo>
                  <a:lnTo>
                    <a:pt x="71518" y="22950"/>
                  </a:lnTo>
                  <a:lnTo>
                    <a:pt x="113748" y="0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42" name="Google Shape;542;p28"/>
          <p:cNvSpPr/>
          <p:nvPr/>
        </p:nvSpPr>
        <p:spPr>
          <a:xfrm>
            <a:off x="5298740" y="1968723"/>
            <a:ext cx="729721" cy="728848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3333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1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543" name="Google Shape;543;p28"/>
          <p:cNvSpPr/>
          <p:nvPr/>
        </p:nvSpPr>
        <p:spPr>
          <a:xfrm>
            <a:off x="5319441" y="3368991"/>
            <a:ext cx="729721" cy="7354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3333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2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544" name="Google Shape;544;p28"/>
          <p:cNvSpPr/>
          <p:nvPr/>
        </p:nvSpPr>
        <p:spPr>
          <a:xfrm>
            <a:off x="5366165" y="4519249"/>
            <a:ext cx="729721" cy="728848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3333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3</a:t>
            </a:r>
            <a:endParaRPr sz="2400" dirty="0">
              <a:solidFill>
                <a:schemeClr val="dk1"/>
              </a:solidFill>
            </a:endParaRPr>
          </a:p>
        </p:txBody>
      </p:sp>
      <p:grpSp>
        <p:nvGrpSpPr>
          <p:cNvPr id="545" name="Google Shape;545;p28"/>
          <p:cNvGrpSpPr/>
          <p:nvPr/>
        </p:nvGrpSpPr>
        <p:grpSpPr>
          <a:xfrm>
            <a:off x="1051408" y="1968723"/>
            <a:ext cx="3172557" cy="1458031"/>
            <a:chOff x="805334" y="2142740"/>
            <a:chExt cx="2379418" cy="1093523"/>
          </a:xfrm>
        </p:grpSpPr>
        <p:sp>
          <p:nvSpPr>
            <p:cNvPr id="546" name="Google Shape;546;p28"/>
            <p:cNvSpPr/>
            <p:nvPr/>
          </p:nvSpPr>
          <p:spPr>
            <a:xfrm>
              <a:off x="2301386" y="2397488"/>
              <a:ext cx="883367" cy="838764"/>
            </a:xfrm>
            <a:custGeom>
              <a:avLst/>
              <a:gdLst/>
              <a:ahLst/>
              <a:cxnLst/>
              <a:rect l="l" t="t" r="r" b="b"/>
              <a:pathLst>
                <a:path w="42231" h="33058" extrusionOk="0">
                  <a:moveTo>
                    <a:pt x="0" y="33058"/>
                  </a:moveTo>
                  <a:lnTo>
                    <a:pt x="42230" y="10075"/>
                  </a:lnTo>
                  <a:lnTo>
                    <a:pt x="42197" y="1"/>
                  </a:lnTo>
                  <a:lnTo>
                    <a:pt x="0" y="22984"/>
                  </a:lnTo>
                  <a:close/>
                </a:path>
              </a:pathLst>
            </a:custGeom>
            <a:solidFill>
              <a:srgbClr val="528B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805334" y="2142740"/>
              <a:ext cx="2378634" cy="837901"/>
            </a:xfrm>
            <a:custGeom>
              <a:avLst/>
              <a:gdLst/>
              <a:ahLst/>
              <a:cxnLst/>
              <a:rect l="l" t="t" r="r" b="b"/>
              <a:pathLst>
                <a:path w="113715" h="33024" extrusionOk="0">
                  <a:moveTo>
                    <a:pt x="71518" y="33024"/>
                  </a:moveTo>
                  <a:lnTo>
                    <a:pt x="113715" y="10041"/>
                  </a:lnTo>
                  <a:lnTo>
                    <a:pt x="42231" y="0"/>
                  </a:lnTo>
                  <a:lnTo>
                    <a:pt x="0" y="22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805334" y="2725032"/>
              <a:ext cx="1495999" cy="511231"/>
            </a:xfrm>
            <a:custGeom>
              <a:avLst/>
              <a:gdLst/>
              <a:ahLst/>
              <a:cxnLst/>
              <a:rect l="l" t="t" r="r" b="b"/>
              <a:pathLst>
                <a:path w="71519" h="20149" extrusionOk="0">
                  <a:moveTo>
                    <a:pt x="0" y="1"/>
                  </a:moveTo>
                  <a:lnTo>
                    <a:pt x="0" y="10075"/>
                  </a:lnTo>
                  <a:lnTo>
                    <a:pt x="71518" y="20149"/>
                  </a:lnTo>
                  <a:lnTo>
                    <a:pt x="71518" y="10075"/>
                  </a:lnTo>
                  <a:close/>
                </a:path>
              </a:pathLst>
            </a:custGeom>
            <a:solidFill>
              <a:srgbClr val="528B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821379" y="2397488"/>
              <a:ext cx="2362590" cy="583162"/>
            </a:xfrm>
            <a:custGeom>
              <a:avLst/>
              <a:gdLst/>
              <a:ahLst/>
              <a:cxnLst/>
              <a:rect l="l" t="t" r="r" b="b"/>
              <a:pathLst>
                <a:path w="112948" h="22984" fill="none" extrusionOk="0">
                  <a:moveTo>
                    <a:pt x="1" y="12910"/>
                  </a:moveTo>
                  <a:lnTo>
                    <a:pt x="70751" y="22984"/>
                  </a:lnTo>
                  <a:lnTo>
                    <a:pt x="112948" y="1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6" name="Google Shape;577;p29"/>
          <p:cNvSpPr txBox="1"/>
          <p:nvPr/>
        </p:nvSpPr>
        <p:spPr>
          <a:xfrm>
            <a:off x="861792" y="690945"/>
            <a:ext cx="10694979" cy="861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endParaRPr lang="th-TH" sz="1333" b="1" dirty="0">
              <a:solidFill>
                <a:srgbClr val="002060"/>
              </a:solidFill>
              <a:latin typeface="TH Fah kwang" panose="02000506000000020004" pitchFamily="2" charset="-34"/>
              <a:ea typeface="Fira Sans Extra Condensed Medium"/>
              <a:cs typeface="TH Fah kwang" panose="02000506000000020004" pitchFamily="2" charset="-34"/>
            </a:endParaRPr>
          </a:p>
          <a:p>
            <a:pPr lvl="0" algn="ctr"/>
            <a:r>
              <a:rPr lang="th-TH" sz="36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ea typeface="Roboto"/>
                <a:cs typeface="TH Fah kwang" panose="02000506000000020004" pitchFamily="2" charset="-34"/>
              </a:rPr>
              <a:t> การ</a:t>
            </a:r>
            <a:r>
              <a:rPr lang="th-TH" sz="4000" b="1" dirty="0">
                <a:solidFill>
                  <a:schemeClr val="bg2">
                    <a:lumMod val="2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เพิ่ม </a:t>
            </a:r>
            <a:r>
              <a:rPr lang="th-TH" sz="3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ร้อยละของบุคลากรสนับสนุนที่ได้ปรับเพิ่มตำแหน่งทางวิชาชีพฯ</a:t>
            </a:r>
          </a:p>
          <a:p>
            <a:pPr lvl="0" algn="ctr"/>
            <a:r>
              <a:rPr lang="th-TH" sz="3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 </a:t>
            </a:r>
            <a:endParaRPr sz="2667" dirty="0">
              <a:solidFill>
                <a:schemeClr val="dk1"/>
              </a:solidFill>
              <a:latin typeface="TH Fah kwang" panose="02000506000000020004" pitchFamily="2" charset="-34"/>
              <a:ea typeface="Roboto"/>
              <a:cs typeface="TH Fah kwang" panose="02000506000000020004" pitchFamily="2" charset="-34"/>
              <a:sym typeface="Robot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88972" y="2114962"/>
            <a:ext cx="16874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How to</a:t>
            </a:r>
            <a:endParaRPr lang="th-TH" sz="4267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14176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1_Steps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EEEEEE"/>
      </a:lt2>
      <a:accent1>
        <a:srgbClr val="6AA84F"/>
      </a:accent1>
      <a:accent2>
        <a:srgbClr val="93C47D"/>
      </a:accent2>
      <a:accent3>
        <a:srgbClr val="B6D7A8"/>
      </a:accent3>
      <a:accent4>
        <a:srgbClr val="3D85C6"/>
      </a:accent4>
      <a:accent5>
        <a:srgbClr val="6FA8DC"/>
      </a:accent5>
      <a:accent6>
        <a:srgbClr val="B1CAE0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29">
    <a:dk1>
      <a:sysClr val="windowText" lastClr="000000"/>
    </a:dk1>
    <a:lt1>
      <a:srgbClr val="FFFFFF"/>
    </a:lt1>
    <a:dk2>
      <a:srgbClr val="3F3F3F"/>
    </a:dk2>
    <a:lt2>
      <a:srgbClr val="F2F2F2"/>
    </a:lt2>
    <a:accent1>
      <a:srgbClr val="25C6E3"/>
    </a:accent1>
    <a:accent2>
      <a:srgbClr val="E80554"/>
    </a:accent2>
    <a:accent3>
      <a:srgbClr val="A9E26F"/>
    </a:accent3>
    <a:accent4>
      <a:srgbClr val="EAD000"/>
    </a:accent4>
    <a:accent5>
      <a:srgbClr val="1A0F49"/>
    </a:accent5>
    <a:accent6>
      <a:srgbClr val="FF4A01"/>
    </a:accent6>
    <a:hlink>
      <a:srgbClr val="25C6E3"/>
    </a:hlink>
    <a:folHlink>
      <a:srgbClr val="25C6E3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666666"/>
    </a:dk2>
    <a:lt2>
      <a:srgbClr val="EEEEEE"/>
    </a:lt2>
    <a:accent1>
      <a:srgbClr val="6AA84F"/>
    </a:accent1>
    <a:accent2>
      <a:srgbClr val="93C47D"/>
    </a:accent2>
    <a:accent3>
      <a:srgbClr val="B6D7A8"/>
    </a:accent3>
    <a:accent4>
      <a:srgbClr val="3D85C6"/>
    </a:accent4>
    <a:accent5>
      <a:srgbClr val="6FA8DC"/>
    </a:accent5>
    <a:accent6>
      <a:srgbClr val="B1CAE0"/>
    </a:accent6>
    <a:hlink>
      <a:srgbClr val="595959"/>
    </a:hlink>
    <a:folHlink>
      <a:srgbClr val="0097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1520</Words>
  <Application>Microsoft Office PowerPoint</Application>
  <PresentationFormat>Widescreen</PresentationFormat>
  <Paragraphs>406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Candara</vt:lpstr>
      <vt:lpstr>Corbel</vt:lpstr>
      <vt:lpstr>CordiaUPC</vt:lpstr>
      <vt:lpstr>Fira Sans Extra Condensed Medium</vt:lpstr>
      <vt:lpstr>Roboto</vt:lpstr>
      <vt:lpstr>TH Chakra Petch</vt:lpstr>
      <vt:lpstr>TH Fah kwang</vt:lpstr>
      <vt:lpstr>TH SarabunPSK</vt:lpstr>
      <vt:lpstr>Times New Roman</vt:lpstr>
      <vt:lpstr>Office Theme</vt:lpstr>
      <vt:lpstr>1_Steps Infographics by Slidesgo</vt:lpstr>
      <vt:lpstr>Section Break Slide Master</vt:lpstr>
      <vt:lpstr>PowerPoint Presentation</vt:lpstr>
      <vt:lpstr>PowerPoint Presentation</vt:lpstr>
      <vt:lpstr>PowerPoint Presentation</vt:lpstr>
      <vt:lpstr>ตัวชี้วัดยุทธศาสตร์และค่าเป้าหมายแผนยุทธศาสตร์และแผนปฏิบัติการ ระยะ 5 ปี (พ.ศ. 2566-2570) ในส่วนที่เกี่ยวข้องกับส่วนทมอ.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ผลงานด้านนวัตกรรม กระบวนการพัฒนาการทำงานของหน่วยงาน</vt:lpstr>
      <vt:lpstr>Thank 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2023-02-27T08:29:12Z</dcterms:created>
  <dcterms:modified xsi:type="dcterms:W3CDTF">2023-04-05T01:15:38Z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