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3" r:id="rId2"/>
  </p:sldMasterIdLst>
  <p:notesMasterIdLst>
    <p:notesMasterId r:id="rId29"/>
  </p:notesMasterIdLst>
  <p:sldIdLst>
    <p:sldId id="256" r:id="rId3"/>
    <p:sldId id="257" r:id="rId4"/>
    <p:sldId id="258" r:id="rId5"/>
    <p:sldId id="278" r:id="rId6"/>
    <p:sldId id="259" r:id="rId7"/>
    <p:sldId id="271" r:id="rId8"/>
    <p:sldId id="318" r:id="rId9"/>
    <p:sldId id="260" r:id="rId10"/>
    <p:sldId id="279" r:id="rId11"/>
    <p:sldId id="276" r:id="rId12"/>
    <p:sldId id="277" r:id="rId13"/>
    <p:sldId id="261" r:id="rId14"/>
    <p:sldId id="262" r:id="rId15"/>
    <p:sldId id="263" r:id="rId16"/>
    <p:sldId id="264" r:id="rId17"/>
    <p:sldId id="420" r:id="rId18"/>
    <p:sldId id="265" r:id="rId19"/>
    <p:sldId id="421" r:id="rId20"/>
    <p:sldId id="272" r:id="rId21"/>
    <p:sldId id="266" r:id="rId22"/>
    <p:sldId id="274" r:id="rId23"/>
    <p:sldId id="273" r:id="rId24"/>
    <p:sldId id="267" r:id="rId25"/>
    <p:sldId id="268" r:id="rId26"/>
    <p:sldId id="269" r:id="rId27"/>
    <p:sldId id="270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ndara" panose="020E0502030303020204" pitchFamily="34" charset="0"/>
      <p:regular r:id="rId36"/>
      <p:bold r:id="rId37"/>
      <p:italic r:id="rId38"/>
      <p:boldItalic r:id="rId39"/>
    </p:embeddedFont>
    <p:embeddedFont>
      <p:font typeface="Corbel" panose="020B0503020204020204" pitchFamily="34" charset="0"/>
      <p:regular r:id="rId40"/>
      <p:bold r:id="rId41"/>
      <p:italic r:id="rId42"/>
      <p:boldItalic r:id="rId43"/>
    </p:embeddedFont>
    <p:embeddedFont>
      <p:font typeface="Sarabun" panose="020B0604020202020204" charset="-34"/>
      <p:regular r:id="rId44"/>
      <p:bold r:id="rId45"/>
      <p:italic r:id="rId46"/>
      <p:boldItalic r:id="rId47"/>
    </p:embeddedFont>
    <p:embeddedFont>
      <p:font typeface="TH SarabunPSK" panose="020B0500040200020003" pitchFamily="34" charset="-34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iETX100iCJGIpwV3c6olk+c2AT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FCBF3B-1E0C-4676-BE90-C4E25E8AE79F}">
  <a:tblStyle styleId="{0AFCBF3B-1E0C-4676-BE90-C4E25E8AE79F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5FA"/>
          </a:solidFill>
        </a:fill>
      </a:tcStyle>
    </a:wholeTbl>
    <a:band1H>
      <a:tcTxStyle/>
      <a:tcStyle>
        <a:tcBdr/>
        <a:fill>
          <a:solidFill>
            <a:srgbClr val="CBEA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A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7B0603-BBC3-4F1C-B9A4-D1B09C720F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2000" b="1"/>
              <a:t>สถิติการสืบค้นฐานข้อมูลออนไลน์</a:t>
            </a:r>
            <a:r>
              <a:rPr lang="en-US" sz="2000" b="1" baseline="0"/>
              <a:t> (N=294,928)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'2022-2023'!$E$1</c:f>
              <c:strCache>
                <c:ptCount val="1"/>
                <c:pt idx="0">
                  <c:v>Usage2022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'2022-2023'!$D$2:$D$14</c:f>
              <c:strCache>
                <c:ptCount val="13"/>
                <c:pt idx="0">
                  <c:v>Access Pharmacy</c:v>
                </c:pt>
                <c:pt idx="1">
                  <c:v>Access Medicine</c:v>
                </c:pt>
                <c:pt idx="2">
                  <c:v>Up to Date</c:v>
                </c:pt>
                <c:pt idx="3">
                  <c:v>Dentistry &amp; Oral Sciences Source</c:v>
                </c:pt>
                <c:pt idx="4">
                  <c:v>eBook Academic Collection (EBSCO)</c:v>
                </c:pt>
                <c:pt idx="5">
                  <c:v>ACM Digital Library</c:v>
                </c:pt>
                <c:pt idx="6">
                  <c:v>IEEE/IET Electronic Library (IEL)</c:v>
                </c:pt>
                <c:pt idx="7">
                  <c:v>SpringerLink</c:v>
                </c:pt>
                <c:pt idx="8">
                  <c:v>American Chemical Society Journal (ACS)</c:v>
                </c:pt>
                <c:pt idx="9">
                  <c:v>Emerald Management</c:v>
                </c:pt>
                <c:pt idx="10">
                  <c:v>Academic Search Ultimate</c:v>
                </c:pt>
                <c:pt idx="11">
                  <c:v>ScienceDirect</c:v>
                </c:pt>
                <c:pt idx="12">
                  <c:v>Engineering Source</c:v>
                </c:pt>
              </c:strCache>
            </c:strRef>
          </c:cat>
          <c:val>
            <c:numRef>
              <c:f>'2022-2023'!$E$2:$E$14</c:f>
              <c:numCache>
                <c:formatCode>General</c:formatCode>
                <c:ptCount val="13"/>
                <c:pt idx="0">
                  <c:v>19034</c:v>
                </c:pt>
                <c:pt idx="1">
                  <c:v>37985</c:v>
                </c:pt>
                <c:pt idx="2">
                  <c:v>14063</c:v>
                </c:pt>
                <c:pt idx="3">
                  <c:v>19264</c:v>
                </c:pt>
                <c:pt idx="4">
                  <c:v>32676</c:v>
                </c:pt>
                <c:pt idx="6">
                  <c:v>28493</c:v>
                </c:pt>
                <c:pt idx="7">
                  <c:v>77363</c:v>
                </c:pt>
                <c:pt idx="8">
                  <c:v>6042</c:v>
                </c:pt>
                <c:pt idx="9">
                  <c:v>4146</c:v>
                </c:pt>
                <c:pt idx="10">
                  <c:v>25590</c:v>
                </c:pt>
                <c:pt idx="11">
                  <c:v>47800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A-495E-9CD1-EC12232446A1}"/>
            </c:ext>
          </c:extLst>
        </c:ser>
        <c:ser>
          <c:idx val="1"/>
          <c:order val="1"/>
          <c:tx>
            <c:strRef>
              <c:f>'2022-2023'!$F$1</c:f>
              <c:strCache>
                <c:ptCount val="1"/>
                <c:pt idx="0">
                  <c:v>Usage2023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'2022-2023'!$D$2:$D$14</c:f>
              <c:strCache>
                <c:ptCount val="13"/>
                <c:pt idx="0">
                  <c:v>Access Pharmacy</c:v>
                </c:pt>
                <c:pt idx="1">
                  <c:v>Access Medicine</c:v>
                </c:pt>
                <c:pt idx="2">
                  <c:v>Up to Date</c:v>
                </c:pt>
                <c:pt idx="3">
                  <c:v>Dentistry &amp; Oral Sciences Source</c:v>
                </c:pt>
                <c:pt idx="4">
                  <c:v>eBook Academic Collection (EBSCO)</c:v>
                </c:pt>
                <c:pt idx="5">
                  <c:v>ACM Digital Library</c:v>
                </c:pt>
                <c:pt idx="6">
                  <c:v>IEEE/IET Electronic Library (IEL)</c:v>
                </c:pt>
                <c:pt idx="7">
                  <c:v>SpringerLink</c:v>
                </c:pt>
                <c:pt idx="8">
                  <c:v>American Chemical Society Journal (ACS)</c:v>
                </c:pt>
                <c:pt idx="9">
                  <c:v>Emerald Management</c:v>
                </c:pt>
                <c:pt idx="10">
                  <c:v>Academic Search Ultimate</c:v>
                </c:pt>
                <c:pt idx="11">
                  <c:v>ScienceDirect</c:v>
                </c:pt>
                <c:pt idx="12">
                  <c:v>Engineering Source</c:v>
                </c:pt>
              </c:strCache>
            </c:strRef>
          </c:cat>
          <c:val>
            <c:numRef>
              <c:f>'2022-2023'!$F$2:$F$14</c:f>
              <c:numCache>
                <c:formatCode>_-* #,##0_-;\-* #,##0_-;_-* "-"??_-;_-@_-</c:formatCode>
                <c:ptCount val="13"/>
                <c:pt idx="0">
                  <c:v>26766</c:v>
                </c:pt>
                <c:pt idx="1">
                  <c:v>22031</c:v>
                </c:pt>
                <c:pt idx="2">
                  <c:v>22031</c:v>
                </c:pt>
                <c:pt idx="3">
                  <c:v>30971</c:v>
                </c:pt>
                <c:pt idx="4">
                  <c:v>36181</c:v>
                </c:pt>
                <c:pt idx="5">
                  <c:v>1995</c:v>
                </c:pt>
                <c:pt idx="6">
                  <c:v>27491</c:v>
                </c:pt>
                <c:pt idx="7">
                  <c:v>55818</c:v>
                </c:pt>
                <c:pt idx="8">
                  <c:v>5715</c:v>
                </c:pt>
                <c:pt idx="9">
                  <c:v>3646</c:v>
                </c:pt>
                <c:pt idx="10">
                  <c:v>29930</c:v>
                </c:pt>
                <c:pt idx="11">
                  <c:v>17315</c:v>
                </c:pt>
                <c:pt idx="12">
                  <c:v>15038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7A-495E-9CD1-EC1223244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8974640"/>
        <c:axId val="919931296"/>
      </c:barChart>
      <c:catAx>
        <c:axId val="126897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19931296"/>
        <c:crosses val="autoZero"/>
        <c:auto val="1"/>
        <c:lblAlgn val="ctr"/>
        <c:lblOffset val="100"/>
        <c:noMultiLvlLbl val="0"/>
      </c:catAx>
      <c:valAx>
        <c:axId val="919931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26897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rgbClr val="E7E6E6">
        <a:lumMod val="90000"/>
      </a:srgb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7699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0676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013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82289-BCFD-4053-9D06-A9140C63A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1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078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rgbClr val="F2F2F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>
            <a:spLocks noGrp="1"/>
          </p:cNvSpPr>
          <p:nvPr>
            <p:ph type="pic" idx="2"/>
          </p:nvPr>
        </p:nvSpPr>
        <p:spPr>
          <a:xfrm>
            <a:off x="0" y="0"/>
            <a:ext cx="9780588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" name="Google Shape;23;p20"/>
          <p:cNvSpPr txBox="1"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" name="Google Shape;28;p20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>
  <p:cSld name="Two Content with Sub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5472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3"/>
          </p:nvPr>
        </p:nvSpPr>
        <p:spPr>
          <a:xfrm>
            <a:off x="6299887" y="1511250"/>
            <a:ext cx="5472113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3600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3"/>
          </p:nvPr>
        </p:nvSpPr>
        <p:spPr>
          <a:xfrm>
            <a:off x="4301550" y="1511476"/>
            <a:ext cx="3600450" cy="467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4"/>
          </p:nvPr>
        </p:nvSpPr>
        <p:spPr>
          <a:xfrm>
            <a:off x="8171550" y="1511475"/>
            <a:ext cx="360045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olumn">
  <p:cSld name="5 Colum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32000" y="1512000"/>
            <a:ext cx="2160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2726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4"/>
          </p:nvPr>
        </p:nvSpPr>
        <p:spPr>
          <a:xfrm>
            <a:off x="5021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5"/>
          </p:nvPr>
        </p:nvSpPr>
        <p:spPr>
          <a:xfrm>
            <a:off x="7316412" y="1507535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6"/>
          </p:nvPr>
        </p:nvSpPr>
        <p:spPr>
          <a:xfrm>
            <a:off x="9611412" y="1507535"/>
            <a:ext cx="2160588" cy="468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F2F2F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4" name="Google Shape;134;p3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5" name="Google Shape;135;p33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" name="Google Shape;136;p33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3F3F3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>
            <a:off x="-1700" y="2156226"/>
            <a:ext cx="5958000" cy="1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52000" tIns="180000" rIns="180000" bIns="18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1" name="Google Shape;141;p34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2" name="Google Shape;142;p34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3" name="Google Shape;143;p34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4" name="Google Shape;144;p34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52000" tIns="180000" rIns="180000" bIns="180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32000" y="1008000"/>
            <a:ext cx="11328000" cy="518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6311886" y="1007250"/>
            <a:ext cx="5460114" cy="516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body" idx="2"/>
          </p:nvPr>
        </p:nvSpPr>
        <p:spPr>
          <a:xfrm>
            <a:off x="431999" y="1007250"/>
            <a:ext cx="5448115" cy="516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61" name="Google Shape;161;p37" descr="Accent block left"/>
          <p:cNvSpPr/>
          <p:nvPr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2" name="Google Shape;162;p37" descr="Accent bar right&#10;"/>
          <p:cNvSpPr/>
          <p:nvPr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Google Shape;163;p37"/>
          <p:cNvSpPr txBox="1"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2"/>
          </p:nvPr>
        </p:nvSpPr>
        <p:spPr>
          <a:xfrm>
            <a:off x="6312086" y="1224128"/>
            <a:ext cx="5447914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body" idx="3"/>
          </p:nvPr>
        </p:nvSpPr>
        <p:spPr>
          <a:xfrm>
            <a:off x="6299886" y="1955731"/>
            <a:ext cx="5447914" cy="423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body" idx="4"/>
          </p:nvPr>
        </p:nvSpPr>
        <p:spPr>
          <a:xfrm>
            <a:off x="431800" y="1943031"/>
            <a:ext cx="5447914" cy="424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3932037" cy="141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71" name="Google Shape;171;p38" descr="Accent block left"/>
          <p:cNvSpPr/>
          <p:nvPr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2" name="Google Shape;172;p38"/>
          <p:cNvSpPr txBox="1">
            <a:spLocks noGrp="1"/>
          </p:cNvSpPr>
          <p:nvPr>
            <p:ph type="body" idx="1"/>
          </p:nvPr>
        </p:nvSpPr>
        <p:spPr>
          <a:xfrm>
            <a:off x="4788816" y="432001"/>
            <a:ext cx="6971184" cy="54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body" idx="2"/>
          </p:nvPr>
        </p:nvSpPr>
        <p:spPr>
          <a:xfrm>
            <a:off x="43200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3932037" cy="141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78" name="Google Shape;178;p39" descr="Accent block left"/>
          <p:cNvSpPr/>
          <p:nvPr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1"/>
          </p:nvPr>
        </p:nvSpPr>
        <p:spPr>
          <a:xfrm>
            <a:off x="43200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39"/>
          <p:cNvSpPr>
            <a:spLocks noGrp="1"/>
          </p:cNvSpPr>
          <p:nvPr>
            <p:ph type="pic" idx="2"/>
          </p:nvPr>
        </p:nvSpPr>
        <p:spPr>
          <a:xfrm>
            <a:off x="4788816" y="432001"/>
            <a:ext cx="6971184" cy="5429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bg>
      <p:bgPr>
        <a:solidFill>
          <a:srgbClr val="F2F2F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>
            <a:spLocks noGrp="1"/>
          </p:cNvSpPr>
          <p:nvPr>
            <p:ph type="pic" idx="2"/>
          </p:nvPr>
        </p:nvSpPr>
        <p:spPr>
          <a:xfrm>
            <a:off x="0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1" name="Google Shape;31;p21"/>
          <p:cNvSpPr txBox="1">
            <a:spLocks noGrp="1"/>
          </p:cNvSpPr>
          <p:nvPr>
            <p:ph type="ctrTitle"/>
          </p:nvPr>
        </p:nvSpPr>
        <p:spPr>
          <a:xfrm>
            <a:off x="6235700" y="2204792"/>
            <a:ext cx="5956300" cy="19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6235700" y="41488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/>
          <p:nvPr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5" name="Google Shape;35;p21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0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1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body" idx="1"/>
          </p:nvPr>
        </p:nvSpPr>
        <p:spPr>
          <a:xfrm>
            <a:off x="1664370" y="2033588"/>
            <a:ext cx="8863262" cy="279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6000"/>
              <a:buNone/>
              <a:defRPr sz="6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2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227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8744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50665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39052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020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373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074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754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933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63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41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5152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889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384584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1012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1504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7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er Slide 2">
  <p:cSld name="Divier Slide 2">
    <p:bg>
      <p:bgPr>
        <a:solidFill>
          <a:srgbClr val="3F3F3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>
            <a:spLocks noGrp="1"/>
          </p:cNvSpPr>
          <p:nvPr>
            <p:ph type="pic" idx="2"/>
          </p:nvPr>
        </p:nvSpPr>
        <p:spPr>
          <a:xfrm>
            <a:off x="2411412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-1700" y="2156226"/>
            <a:ext cx="5958000" cy="1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52000" tIns="180000" rIns="180000" bIns="18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0" y="41107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52000" tIns="180000" rIns="180000" bIns="180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527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289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525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12878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th-TH" smtClean="0"/>
              <a:pPr algn="r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200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5249"/>
            <a:ext cx="10515600" cy="95660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916"/>
            <a:ext cx="10515600" cy="4979957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Layout 1">
  <p:cSld name="Text Image Layout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>
            <a:spLocks noGrp="1"/>
          </p:cNvSpPr>
          <p:nvPr>
            <p:ph type="pic" idx="2"/>
          </p:nvPr>
        </p:nvSpPr>
        <p:spPr>
          <a:xfrm>
            <a:off x="609600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24"/>
          <p:cNvSpPr txBox="1">
            <a:spLocks noGrp="1"/>
          </p:cNvSpPr>
          <p:nvPr>
            <p:ph type="title"/>
          </p:nvPr>
        </p:nvSpPr>
        <p:spPr>
          <a:xfrm>
            <a:off x="7111800" y="3802899"/>
            <a:ext cx="4648200" cy="9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7111800" y="4787900"/>
            <a:ext cx="4648200" cy="1162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3"/>
          </p:nvPr>
        </p:nvSpPr>
        <p:spPr>
          <a:xfrm>
            <a:off x="432000" y="2668686"/>
            <a:ext cx="5472000" cy="299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61" name="Google Shape;61;p24"/>
          <p:cNvSpPr/>
          <p:nvPr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rgbClr val="F2F2F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0" y="0"/>
            <a:ext cx="9780102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ctrTitle"/>
          </p:nvPr>
        </p:nvSpPr>
        <p:spPr>
          <a:xfrm>
            <a:off x="8458200" y="2798354"/>
            <a:ext cx="3733800" cy="10136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8458200" y="3957705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3"/>
          </p:nvPr>
        </p:nvSpPr>
        <p:spPr>
          <a:xfrm>
            <a:off x="8458200" y="4306722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4"/>
          </p:nvPr>
        </p:nvSpPr>
        <p:spPr>
          <a:xfrm>
            <a:off x="8458200" y="4655739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5"/>
          </p:nvPr>
        </p:nvSpPr>
        <p:spPr>
          <a:xfrm>
            <a:off x="8458200" y="5004756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0" name="Google Shape;70;p25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1" name="Google Shape;71;p25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2" name="Google Shape;72;p25"/>
          <p:cNvSpPr/>
          <p:nvPr/>
        </p:nvSpPr>
        <p:spPr>
          <a:xfrm>
            <a:off x="8458200" y="2685912"/>
            <a:ext cx="373380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mage Layout 2">
  <p:cSld name="Text Image Layou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>
            <a:spLocks noGrp="1"/>
          </p:cNvSpPr>
          <p:nvPr>
            <p:ph type="pic" idx="2"/>
          </p:nvPr>
        </p:nvSpPr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orbel"/>
              <a:buNone/>
              <a:defRPr sz="60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>
            <a:off x="5118334" y="2994141"/>
            <a:ext cx="6641626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3"/>
          </p:nvPr>
        </p:nvSpPr>
        <p:spPr>
          <a:xfrm>
            <a:off x="6288000" y="3763648"/>
            <a:ext cx="5472000" cy="242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81" name="Google Shape;81;p26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Subtitle">
  <p:cSld name="Comparison with Sub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body" idx="1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2"/>
          </p:nvPr>
        </p:nvSpPr>
        <p:spPr>
          <a:xfrm>
            <a:off x="432000" y="2307689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3"/>
          </p:nvPr>
        </p:nvSpPr>
        <p:spPr>
          <a:xfrm>
            <a:off x="432000" y="2815037"/>
            <a:ext cx="5472000" cy="337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4"/>
          </p:nvPr>
        </p:nvSpPr>
        <p:spPr>
          <a:xfrm>
            <a:off x="6300000" y="2308214"/>
            <a:ext cx="547200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5"/>
          </p:nvPr>
        </p:nvSpPr>
        <p:spPr>
          <a:xfrm>
            <a:off x="6299887" y="2812214"/>
            <a:ext cx="5472113" cy="337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91" name="Google Shape;91;p27" descr="Accent block left"/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2" name="Google Shape;92;p27" descr="Accent bar right&#10;"/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371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5" name="Google Shape;95;p28"/>
          <p:cNvSpPr txBox="1">
            <a:spLocks noGrp="1"/>
          </p:cNvSpPr>
          <p:nvPr>
            <p:ph type="body" idx="1"/>
          </p:nvPr>
        </p:nvSpPr>
        <p:spPr>
          <a:xfrm>
            <a:off x="6096000" y="5359400"/>
            <a:ext cx="5664000" cy="56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Google Shape;11;p19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" name="Google Shape;12;p19"/>
          <p:cNvSpPr/>
          <p:nvPr/>
        </p:nvSpPr>
        <p:spPr>
          <a:xfrm>
            <a:off x="0" y="6371351"/>
            <a:ext cx="9780102" cy="432000"/>
          </a:xfrm>
          <a:custGeom>
            <a:avLst/>
            <a:gdLst/>
            <a:ahLst/>
            <a:cxnLst/>
            <a:rect l="l" t="t" r="r" b="b"/>
            <a:pathLst>
              <a:path w="9780102" h="432000" extrusionOk="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orbel"/>
              <a:buNone/>
              <a:defRPr sz="32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7" name="Google Shape;17;p19"/>
          <p:cNvSpPr txBox="1"/>
          <p:nvPr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8000" rIns="91425" bIns="0" anchor="ctr" anchorCtr="0">
            <a:spAutoFit/>
          </a:bodyPr>
          <a:lstStyle/>
          <a:p>
            <a:pPr marL="0" marR="0" lvl="0" indent="0" algn="r" rtl="0">
              <a:lnSpc>
                <a:spcPct val="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TREY</a:t>
            </a:r>
            <a:r>
              <a:rPr lang="th-TH"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th-TH"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th-TH" sz="12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research</a:t>
            </a:r>
            <a:endParaRPr/>
          </a:p>
        </p:txBody>
      </p:sp>
      <p:sp>
        <p:nvSpPr>
          <p:cNvPr id="18" name="Google Shape;18;p19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20" name="Google Shape;20;p19"/>
          <p:cNvCxnSpPr/>
          <p:nvPr/>
        </p:nvCxnSpPr>
        <p:spPr>
          <a:xfrm rot="10800000">
            <a:off x="1" y="6371351"/>
            <a:ext cx="12191999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50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BD24637-6881-49D0-AF2B-57AA4257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80605" cy="6858000"/>
          </a:xfrm>
          <a:prstGeom prst="rect">
            <a:avLst/>
          </a:prstGeom>
        </p:spPr>
      </p:pic>
      <p:sp>
        <p:nvSpPr>
          <p:cNvPr id="198" name="Google Shape;198;p1"/>
          <p:cNvSpPr txBox="1">
            <a:spLocks noGrp="1"/>
          </p:cNvSpPr>
          <p:nvPr>
            <p:ph type="ctrTitle"/>
          </p:nvPr>
        </p:nvSpPr>
        <p:spPr>
          <a:xfrm>
            <a:off x="2536024" y="254749"/>
            <a:ext cx="6636327" cy="1756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09F"/>
              </a:buClr>
              <a:buSzPts val="3800"/>
              <a:buFont typeface="Candara"/>
              <a:buNone/>
            </a:pPr>
            <a:r>
              <a:rPr lang="th-TH" sz="3600" dirty="0">
                <a:solidFill>
                  <a:schemeClr val="accent6"/>
                </a:solidFill>
                <a:latin typeface="Candara"/>
                <a:ea typeface="Candara"/>
                <a:cs typeface="Candara"/>
                <a:sym typeface="Candara"/>
              </a:rPr>
              <a:t>การติดตามผลการดำเนินงานประจำปีงบประมาณ 2566 ครั้งที่ 1</a:t>
            </a:r>
            <a:br>
              <a:rPr lang="th-TH" sz="3600" dirty="0">
                <a:solidFill>
                  <a:schemeClr val="accent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th-TH" sz="3600" dirty="0">
                <a:solidFill>
                  <a:schemeClr val="accent6"/>
                </a:solidFill>
                <a:latin typeface="Candara"/>
                <a:ea typeface="Candara"/>
                <a:cs typeface="Candara"/>
                <a:sym typeface="Candara"/>
              </a:rPr>
              <a:t>(ตุลาคม 2565 – มีนาคม 2566)</a:t>
            </a:r>
            <a:endParaRPr sz="3600" dirty="0">
              <a:solidFill>
                <a:schemeClr val="accent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9" name="Google Shape;199;p1"/>
          <p:cNvSpPr txBox="1">
            <a:spLocks noGrp="1"/>
          </p:cNvSpPr>
          <p:nvPr>
            <p:ph type="subTitle" idx="1"/>
          </p:nvPr>
        </p:nvSpPr>
        <p:spPr>
          <a:xfrm>
            <a:off x="5364287" y="5923367"/>
            <a:ext cx="6636328" cy="58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</a:pPr>
            <a:r>
              <a:rPr lang="th-TH" sz="3000" b="1" dirty="0">
                <a:solidFill>
                  <a:schemeClr val="accent6"/>
                </a:solidFill>
              </a:rPr>
              <a:t>ศูนย์บรรณสารและสื่อการศึกษา</a:t>
            </a:r>
            <a:endParaRPr sz="3000" b="1" dirty="0">
              <a:solidFill>
                <a:schemeClr val="accent6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1ADCEFB-ED02-4B1D-942F-1A5CB19EE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81" y="3357410"/>
            <a:ext cx="3267075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84" y="704239"/>
            <a:ext cx="3333416" cy="5452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655" y="121671"/>
            <a:ext cx="340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เมนูหลักของ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CLM Line OA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104775" y="6216104"/>
            <a:ext cx="3705225" cy="542925"/>
          </a:xfrm>
          <a:prstGeom prst="borderCallout2">
            <a:avLst>
              <a:gd name="adj1" fmla="val -12829"/>
              <a:gd name="adj2" fmla="val 1950"/>
              <a:gd name="adj3" fmla="val -104057"/>
              <a:gd name="adj4" fmla="val 2099"/>
              <a:gd name="adj5" fmla="val -202939"/>
              <a:gd name="adj6" fmla="val 11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เมนูหลัก ตาม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Mind map 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4062672" y="770914"/>
            <a:ext cx="3192658" cy="542925"/>
          </a:xfrm>
          <a:prstGeom prst="borderCallout2">
            <a:avLst>
              <a:gd name="adj1" fmla="val 59101"/>
              <a:gd name="adj2" fmla="val -1392"/>
              <a:gd name="adj3" fmla="val 60855"/>
              <a:gd name="adj4" fmla="val -8698"/>
              <a:gd name="adj5" fmla="val 509341"/>
              <a:gd name="adj6" fmla="val -6998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กดเมนู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Research and Training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58" y="1383372"/>
            <a:ext cx="2639742" cy="52758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Line Callout 2 9"/>
          <p:cNvSpPr/>
          <p:nvPr/>
        </p:nvSpPr>
        <p:spPr>
          <a:xfrm>
            <a:off x="7645688" y="625185"/>
            <a:ext cx="3850778" cy="1062450"/>
          </a:xfrm>
          <a:prstGeom prst="borderCallout2">
            <a:avLst>
              <a:gd name="adj1" fmla="val 82068"/>
              <a:gd name="adj2" fmla="val -2311"/>
              <a:gd name="adj3" fmla="val 82290"/>
              <a:gd name="adj4" fmla="val -11020"/>
              <a:gd name="adj5" fmla="val 217077"/>
              <a:gd name="adj6" fmla="val -453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แสดงการ์ดของเมนูย่อย ทดลองเลือกการ์ดบริการค้นหาและจัดส่งฉบับเต็ม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Full-text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58" y="1825873"/>
            <a:ext cx="2468292" cy="49331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Line Callout 2 14"/>
          <p:cNvSpPr/>
          <p:nvPr/>
        </p:nvSpPr>
        <p:spPr>
          <a:xfrm>
            <a:off x="9991725" y="2719621"/>
            <a:ext cx="2124075" cy="777759"/>
          </a:xfrm>
          <a:prstGeom prst="borderCallout2">
            <a:avLst>
              <a:gd name="adj1" fmla="val 59101"/>
              <a:gd name="adj2" fmla="val -1392"/>
              <a:gd name="adj3" fmla="val 59324"/>
              <a:gd name="adj4" fmla="val -8474"/>
              <a:gd name="adj5" fmla="val 122519"/>
              <a:gd name="adj6" fmla="val -191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เข้าสู่แบบฟอร์มการขอใช้บริการ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1137" y="333375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sym typeface="Wingdings" panose="05000000000000000000" pitchFamily="2" charset="2"/>
              </a:rPr>
              <a:t>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8520" y="2730851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sym typeface="Wingdings" panose="05000000000000000000" pitchFamily="2" charset="2"/>
              </a:rPr>
              <a:t>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29750" y="3430497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sym typeface="Wingdings" panose="05000000000000000000" pitchFamily="2" charset="2"/>
              </a:rPr>
              <a:t>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9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5BF4EF3-4A9C-4035-803D-F2F543B4F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94" y="133053"/>
            <a:ext cx="4445867" cy="267417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D063FA9-EF96-4EF5-A589-822565553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336" y="2955849"/>
            <a:ext cx="2583947" cy="3747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1DA9BE5-98A9-4E4D-B1FC-5ACF6358A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824" y="2977115"/>
            <a:ext cx="2697361" cy="37478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30FF90-81E6-4C65-BACF-47654DC83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738" y="2977115"/>
            <a:ext cx="2697360" cy="3747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6B78A6C-3423-4738-B3F5-891233BB6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94" y="2977115"/>
            <a:ext cx="2488019" cy="3747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ลูกศร: ขวา 10">
            <a:extLst>
              <a:ext uri="{FF2B5EF4-FFF2-40B4-BE49-F238E27FC236}">
                <a16:creationId xmlns:a16="http://schemas.microsoft.com/office/drawing/2014/main" id="{56EB8539-A95E-45FD-AB85-946188597C3C}"/>
              </a:ext>
            </a:extLst>
          </p:cNvPr>
          <p:cNvSpPr/>
          <p:nvPr/>
        </p:nvSpPr>
        <p:spPr>
          <a:xfrm>
            <a:off x="6096000" y="1010093"/>
            <a:ext cx="857693" cy="776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C9F924D6-B226-488E-8354-A92026D3314D}"/>
              </a:ext>
            </a:extLst>
          </p:cNvPr>
          <p:cNvSpPr/>
          <p:nvPr/>
        </p:nvSpPr>
        <p:spPr>
          <a:xfrm>
            <a:off x="6953693" y="398864"/>
            <a:ext cx="44870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CLM’ E-book Application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6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Google Shape;231;p6"/>
          <p:cNvGraphicFramePr/>
          <p:nvPr>
            <p:extLst>
              <p:ext uri="{D42A27DB-BD31-4B8C-83A1-F6EECF244321}">
                <p14:modId xmlns:p14="http://schemas.microsoft.com/office/powerpoint/2010/main" val="2092150559"/>
              </p:ext>
            </p:extLst>
          </p:nvPr>
        </p:nvGraphicFramePr>
        <p:xfrm>
          <a:off x="432000" y="283454"/>
          <a:ext cx="11328025" cy="504446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180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4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031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ประเด็นมอบหมาย/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ภาระงาน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ผลผลิต/ผลลัพธ์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ค่าเป้าหมาย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ปี 2566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ผลงานปี 2564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ผลงานปี 2565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ผลการดำเนินงาน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ปี 2566 (6 เดือน)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ผลสำเร็จ (%)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400" b="0" u="none" strike="noStrike" cap="none">
                          <a:solidFill>
                            <a:schemeClr val="accent6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(เพิ่มขึ้น/ลดลง)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836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ทุกฝ่ายดำเนินการร่วมกัน ( 4 ทีม) ได้แก่ </a:t>
                      </a:r>
                      <a:br>
                        <a:rPr lang="th-TH" sz="14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</a:br>
                      <a:r>
                        <a:rPr lang="th-TH" sz="14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1.ทีม CRM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2.ทีมจัดทำสำเนาข้อสอบ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3.ทีม </a:t>
                      </a:r>
                      <a:r>
                        <a:rPr lang="th-TH" sz="1400" b="1" u="none" strike="noStrike" cap="none" dirty="0" err="1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Training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4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4.ทีม Digital </a:t>
                      </a:r>
                      <a:r>
                        <a:rPr lang="th-TH" sz="1400" b="1" u="none" strike="noStrike" cap="none" dirty="0" err="1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content</a:t>
                      </a:r>
                      <a:r>
                        <a:rPr lang="th-TH" sz="14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&amp; </a:t>
                      </a:r>
                      <a:r>
                        <a:rPr lang="th-TH" sz="1400" b="1" u="none" strike="noStrike" cap="none" dirty="0" err="1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media</a:t>
                      </a:r>
                      <a:r>
                        <a:rPr lang="th-TH" sz="14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3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เพิ่มจำนวนหลักสูตรการอบรมการใช้สารสนเทศและ</a:t>
                      </a:r>
                      <a:br>
                        <a:rPr lang="th-TH" sz="13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</a:br>
                      <a:r>
                        <a:rPr lang="th-TH" sz="13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หลักสูตรสนับสนุนการเรียนการสอน (ตัวชี้วัดที่ 12)</a:t>
                      </a:r>
                      <a:endParaRPr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3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5 หลักสูตร/ปี</a:t>
                      </a:r>
                      <a:endParaRPr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Sarabun"/>
                        </a:rPr>
                        <a:t>10 รายวิชา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Sarabun"/>
                        </a:rPr>
                        <a:t>10 รายวิชา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1. Digital </a:t>
                      </a:r>
                      <a:r>
                        <a:rPr lang="th-TH" sz="1300" b="0" i="0" u="none" strike="noStrike" cap="none" dirty="0" err="1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Content</a:t>
                      </a: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&amp; Media มีแผนปฏิบัติงานจัดทำบทเรียนออนไลน์ร่วมกับสำนักวิชา/หลักสูตร จำนวน 10 รายวิชา </a:t>
                      </a:r>
                      <a:b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</a:b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2. ทีม CRM </a:t>
                      </a:r>
                      <a:r>
                        <a:rPr lang="th-TH" sz="1300" b="0" i="0" u="none" strike="noStrike" cap="none" dirty="0" err="1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training</a:t>
                      </a: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จะดำเนินการเพิ่มหลักสูตรใหม่ในไตรมาสที่ 2/2566 เป็นต้นไป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100%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ได้จำนวน </a:t>
                      </a:r>
                      <a:r>
                        <a:rPr lang="en-US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7 </a:t>
                      </a: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วิชา อยู่ระหว่างประสานงาน </a:t>
                      </a:r>
                      <a:r>
                        <a:rPr lang="en-US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 </a:t>
                      </a: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วิชา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50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3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จำนวนผู้เข้าอบรมเพิ่มขึ้นร้อยละ </a:t>
                      </a:r>
                      <a:r>
                        <a:rPr lang="en-US" sz="13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20</a:t>
                      </a:r>
                      <a:r>
                        <a:rPr lang="th-TH" sz="13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(ตัวชี้วัดที่ 13)</a:t>
                      </a:r>
                      <a:endParaRPr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300" b="0" u="none" strike="noStrike" cap="none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ร้อยละ 20</a:t>
                      </a:r>
                      <a:endParaRPr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Sarabun"/>
                        </a:rPr>
                        <a:t>2,057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Sarabun"/>
                        </a:rPr>
                        <a:t>2,289 คน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Sarabun"/>
                        </a:rPr>
                        <a:t>570 คน/เดือน 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รอประเมินไตรมาส </a:t>
                      </a:r>
                      <a:r>
                        <a:rPr lang="en-US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4 (</a:t>
                      </a: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นักศึกษาใหม่/หลักสูตรร่วมกับสำนักวิชา</a:t>
                      </a:r>
                      <a:r>
                        <a:rPr lang="en-US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 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Arial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คาดว่าบรรลุ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967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300" b="0" u="none" strike="noStrike" cap="none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ร้อยละความพึงพอใจการเข้าใช้้บริการของศูนย์บรรณสารฯ</a:t>
                      </a:r>
                      <a:endParaRPr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300" b="0" u="none" strike="noStrike" cap="none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มากกว่า 4.5</a:t>
                      </a:r>
                      <a:endParaRPr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f-ZA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= </a:t>
                      </a: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4.6</a:t>
                      </a:r>
                      <a:r>
                        <a:rPr lang="en-US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8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Sarabun"/>
                        </a:rPr>
                        <a:t>=4.78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4.69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Arial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คาดว่าบรรลุ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3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ศูนย์บรรณสารฯ สร้างสรรค์บริการสมาร์ท (</a:t>
                      </a:r>
                      <a:r>
                        <a:rPr lang="th-TH" sz="1300" b="0" u="none" strike="noStrike" cap="none" dirty="0" err="1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Smart</a:t>
                      </a:r>
                      <a:r>
                        <a:rPr lang="th-TH" sz="13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Services) เพื่อส่งเสริมให้ผู้ใช้เข้าถึงบริการ ได้ทุกที่และทุกเวลา</a:t>
                      </a:r>
                      <a:endParaRPr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300" b="0" u="none" strike="noStrike" cap="none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อย่างน้อย 1 บริการ</a:t>
                      </a:r>
                      <a:endParaRPr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Sarabun"/>
                        </a:rPr>
                        <a:t>ไม่มี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Sarabun"/>
                        </a:rPr>
                        <a:t>ไม่มี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บริการ </a:t>
                      </a:r>
                      <a:r>
                        <a:rPr lang="th-TH" sz="1300" b="0" i="0" u="none" strike="noStrike" cap="none" dirty="0" err="1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Line</a:t>
                      </a: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OA 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300" b="0" i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th-TH" sz="13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บรรลุ</a:t>
                      </a:r>
                      <a:endParaRPr sz="1300" b="0" i="0" u="none" strike="noStrike" cap="none" dirty="0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2" name="Google Shape;232;p6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7" name="Google Shape;237;p7"/>
          <p:cNvGraphicFramePr/>
          <p:nvPr>
            <p:extLst>
              <p:ext uri="{D42A27DB-BD31-4B8C-83A1-F6EECF244321}">
                <p14:modId xmlns:p14="http://schemas.microsoft.com/office/powerpoint/2010/main" val="3305671466"/>
              </p:ext>
            </p:extLst>
          </p:nvPr>
        </p:nvGraphicFramePr>
        <p:xfrm>
          <a:off x="431999" y="1349828"/>
          <a:ext cx="11328000" cy="332235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37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1" u="none" strike="noStrike" cap="none">
                          <a:solidFill>
                            <a:schemeClr val="lt1"/>
                          </a:solidFill>
                        </a:rPr>
                        <a:t>ประเด็นที่มอบหมาย/ภาระงาน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1" u="none" strike="noStrike" cap="none">
                          <a:solidFill>
                            <a:schemeClr val="lt1"/>
                          </a:solidFill>
                        </a:rPr>
                        <a:t>ปัญหาอุปสรรคที่ส่งผล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1" u="none" strike="noStrike" cap="none">
                          <a:solidFill>
                            <a:schemeClr val="lt1"/>
                          </a:solidFill>
                        </a:rPr>
                        <a:t>ต่อการบรรลุเป้าหมาย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1800" b="1" u="none" strike="noStrike" cap="none">
                          <a:solidFill>
                            <a:schemeClr val="lt1"/>
                          </a:solidFill>
                        </a:rPr>
                        <a:t>แนวทางในการปรับปรุง</a:t>
                      </a: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1800" b="1" u="none" strike="noStrike" cap="none">
                          <a:solidFill>
                            <a:schemeClr val="lt1"/>
                          </a:solidFill>
                        </a:rPr>
                        <a:t>ให้บรรลุผลตามเป้าหมาย</a:t>
                      </a:r>
                      <a:endParaRPr sz="16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ประเมินผลการใช้ห้องเรียนจากผู้มีส่วนได้ส่วนเสียอย่างต่อเนื่อง และมีผู้เข้าร่วมครบทุกสำนักวิชา</a:t>
                      </a:r>
                      <a:endParaRPr lang="th-TH" sz="18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ข้อจำกัดด้านเวลา และ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ความร่วมมือจากผู้มีส่วนได้ส่วนเสีย</a:t>
                      </a:r>
                      <a:endParaRPr sz="18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ปรับวิธีการดำเนินงานโดยใช้ </a:t>
                      </a:r>
                      <a:r>
                        <a:rPr lang="en-US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Line OA </a:t>
                      </a:r>
                      <a:endParaRPr lang="th-TH" sz="18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เพิ่มการอบรมเชิงรุกไปยังสำนักวิชา/อาจารย์ใหม่</a:t>
                      </a:r>
                      <a:endParaRPr sz="18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ปริมาณการยืมทรัพยากรสารสนเทศต่อจำนวนผู้ใช้บริการที่มีสิทธิ์ยืม (ตัวชี้วัดที่ 2)</a:t>
                      </a:r>
                      <a:r>
                        <a:rPr lang="th-TH" sz="28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</a:t>
                      </a:r>
                      <a:r>
                        <a:rPr lang="th-TH" sz="2800" b="1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 รายการ/คน (เคยทำได้ถึง </a:t>
                      </a:r>
                      <a:r>
                        <a:rPr lang="en-US" sz="2800" b="1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6.3 </a:t>
                      </a:r>
                      <a:r>
                        <a:rPr lang="th-TH" sz="2800" b="1" u="none" strike="noStrike" cap="none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เล่ม/คน) 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พฤติกรรมการใช้งานของนักศึกษาปรับเปลี่ยนเป็นออนไลน์มากขึ้น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ปรับพื้นที่ให้เป็นชั้นปิด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(รองรับการซ่อมหลังคา/</a:t>
                      </a:r>
                      <a:r>
                        <a:rPr lang="en-US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renovate </a:t>
                      </a: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ชั้น </a:t>
                      </a:r>
                      <a:r>
                        <a:rPr lang="en-US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2-3 </a:t>
                      </a: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ในปี </a:t>
                      </a:r>
                      <a:r>
                        <a:rPr lang="en-US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2566-67)</a:t>
                      </a:r>
                      <a:endParaRPr sz="18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ส่งเสริมการใช้งาน </a:t>
                      </a:r>
                      <a:r>
                        <a:rPr lang="en-US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Document Delivery </a:t>
                      </a: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ผ่าน </a:t>
                      </a:r>
                      <a:r>
                        <a:rPr lang="en-US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Line OA, </a:t>
                      </a: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จัดทำโครงการ </a:t>
                      </a:r>
                      <a:r>
                        <a:rPr lang="en-US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CLM Privilege Card (</a:t>
                      </a:r>
                      <a:r>
                        <a:rPr lang="th-TH" sz="1800" b="0" i="0" u="none" strike="noStrike" cap="none" dirty="0">
                          <a:solidFill>
                            <a:srgbClr val="002060"/>
                          </a:solidFill>
                          <a:latin typeface="Sarabun"/>
                          <a:cs typeface="Sarabun"/>
                          <a:sym typeface="Arial"/>
                        </a:rPr>
                        <a:t>บัตรใจป้ำ ปรับพฤติกรรมเป็นทุน</a:t>
                      </a:r>
                      <a:endParaRPr lang="en-US" sz="1800" b="0" i="0" u="none" strike="noStrike" cap="none" dirty="0">
                        <a:solidFill>
                          <a:srgbClr val="002060"/>
                        </a:solidFill>
                        <a:latin typeface="Sarabun"/>
                        <a:cs typeface="Sarabu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8" name="Google Shape;238;p7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13</a:t>
            </a:fld>
            <a:endParaRPr/>
          </a:p>
        </p:txBody>
      </p:sp>
      <p:sp>
        <p:nvSpPr>
          <p:cNvPr id="239" name="Google Shape;239;p7"/>
          <p:cNvSpPr txBox="1"/>
          <p:nvPr/>
        </p:nvSpPr>
        <p:spPr>
          <a:xfrm>
            <a:off x="431999" y="322217"/>
            <a:ext cx="1118523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000" b="1" i="0" u="none" strike="noStrike" cap="none">
                <a:solidFill>
                  <a:srgbClr val="38209F"/>
                </a:solidFill>
                <a:latin typeface="Candara"/>
                <a:ea typeface="Candara"/>
                <a:cs typeface="Candara"/>
                <a:sym typeface="Candara"/>
              </a:rPr>
              <a:t>ปัญหาอุปสรรคที่ส่งผลต่อการบรรลุเป้าหมาย/แนวทางในการปรับปรุง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* กรณีที่มีผลการดำเนินงานลดลง/มีแนวโน้มไม่บรรลุผลตามเป้าหมายที่กำหนด</a:t>
            </a:r>
            <a:endParaRPr sz="1800" b="0" i="0" u="none" strike="noStrike" cap="non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5569" b="25568"/>
          <a:stretch/>
        </p:blipFill>
        <p:spPr>
          <a:xfrm>
            <a:off x="1" y="0"/>
            <a:ext cx="9814941" cy="6392926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45" name="Google Shape;245;p8"/>
          <p:cNvSpPr txBox="1">
            <a:spLocks noGrp="1"/>
          </p:cNvSpPr>
          <p:nvPr>
            <p:ph type="ctrTitle"/>
          </p:nvPr>
        </p:nvSpPr>
        <p:spPr>
          <a:xfrm>
            <a:off x="8865326" y="3026934"/>
            <a:ext cx="3326673" cy="112185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orbel"/>
              <a:buNone/>
            </a:pPr>
            <a:r>
              <a:rPr lang="th-TH">
                <a:solidFill>
                  <a:schemeClr val="accent6"/>
                </a:solidFill>
              </a:rPr>
              <a:t>ส่วนที่ 2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46" name="Google Shape;246;p8"/>
          <p:cNvSpPr txBox="1">
            <a:spLocks noGrp="1"/>
          </p:cNvSpPr>
          <p:nvPr>
            <p:ph type="body" idx="1"/>
          </p:nvPr>
        </p:nvSpPr>
        <p:spPr>
          <a:xfrm>
            <a:off x="4606834" y="4148861"/>
            <a:ext cx="7585166" cy="1712008"/>
          </a:xfrm>
          <a:prstGeom prst="rect">
            <a:avLst/>
          </a:prstGeom>
          <a:solidFill>
            <a:srgbClr val="B5B5B5">
              <a:alpha val="80000"/>
            </a:srgbClr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09F"/>
              </a:buClr>
              <a:buSzPts val="3000"/>
              <a:buNone/>
            </a:pPr>
            <a:r>
              <a:rPr lang="th-TH" sz="3000" b="1">
                <a:solidFill>
                  <a:srgbClr val="38209F"/>
                </a:solidFill>
              </a:rPr>
              <a:t>ผลการดำเนินงานตามตัวชี้วัดยุทธศาสตร์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209F"/>
              </a:buClr>
              <a:buSzPts val="3000"/>
              <a:buNone/>
            </a:pPr>
            <a:r>
              <a:rPr lang="th-TH" sz="3000" b="1">
                <a:solidFill>
                  <a:srgbClr val="38209F"/>
                </a:solidFill>
              </a:rPr>
              <a:t>ในความรับผิดชอบของหน่วยงาน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</a:pPr>
            <a:r>
              <a:rPr lang="th-TH" sz="3000" b="1">
                <a:solidFill>
                  <a:schemeClr val="accent6"/>
                </a:solidFill>
              </a:rPr>
              <a:t>(นอกเหนือจากส่วนที่ 1)</a:t>
            </a:r>
            <a:endParaRPr sz="3000" b="1">
              <a:solidFill>
                <a:schemeClr val="accent6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sz="3000" b="1">
              <a:solidFill>
                <a:srgbClr val="38209F"/>
              </a:solidFill>
            </a:endParaRPr>
          </a:p>
        </p:txBody>
      </p:sp>
      <p:sp>
        <p:nvSpPr>
          <p:cNvPr id="247" name="Google Shape;247;p8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Google Shape;252;p9"/>
          <p:cNvGraphicFramePr/>
          <p:nvPr>
            <p:extLst>
              <p:ext uri="{D42A27DB-BD31-4B8C-83A1-F6EECF244321}">
                <p14:modId xmlns:p14="http://schemas.microsoft.com/office/powerpoint/2010/main" val="881757388"/>
              </p:ext>
            </p:extLst>
          </p:nvPr>
        </p:nvGraphicFramePr>
        <p:xfrm>
          <a:off x="212651" y="214890"/>
          <a:ext cx="11759610" cy="621796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2989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3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16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ค่าเป้าหมาย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ปี 2566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ผลงานปี 2564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ผลงานปี 2565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ผลการดำเนินงาน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ปี 2566 (6 เดือน)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ผลสำเร็จ (%)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แนวโน้มผลสำเร็จเปรียบเทียบกับผลงานย้อนหลัง 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WU-U-1-2-4 ร้อยละผลสัมฤทธิ์ของหน่วยงานตามคำรับรองการปฏิบัติงาน (ร้อยละ)</a:t>
                      </a:r>
                      <a:endParaRPr sz="24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</a:t>
                      </a:r>
                      <a:endParaRPr sz="24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af-ZA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93.75%</a:t>
                      </a:r>
                      <a:endParaRPr lang="th-TH"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81.81%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(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ไม่บรรลุ </a:t>
                      </a: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2)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19 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ข้อ/บรรลุ </a:t>
                      </a: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18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90%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คาดว่าจะบรรลุ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WU-D-1-1-3 ร้อยละของบุคลากรสายสนับสนุนที่ได้ปรับเพิ่มตำแหน่งทางวิชาชีพ และ/หรือปรับตำแหน่งที่สูงขึ้น (ร้อยละ)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ร้อยละ 1</a:t>
                      </a:r>
                      <a:endParaRPr sz="24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ไม่มี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3 คน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ได้รับการปรับตำแหน่งแล้ว 1 คน แ</a:t>
                      </a:r>
                      <a:r>
                        <a:rPr lang="th-TH" sz="2400" b="1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ละอยู่ระหว่างการเตรียมผลงาน 4 คน</a:t>
                      </a:r>
                      <a:endParaRPr sz="24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100%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แนวโน้มเพิ่มขึ้น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WU-D-1-2-7 ร้อยละของบุคลากรหน่วยงานที่มีการพัฒนา/ปรับปรุงคู่มือการปฏิบัติงานให้ทันสมัย เป็นปัจจุบันและมีการใช้คู่มือในการปฏิบัติงาน (ร้อยละ)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50</a:t>
                      </a:r>
                      <a:endParaRPr sz="24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100 %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100%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100%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100%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บรรลุ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3" name="Google Shape;253;p9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Google Shape;252;p9"/>
          <p:cNvGraphicFramePr/>
          <p:nvPr>
            <p:extLst>
              <p:ext uri="{D42A27DB-BD31-4B8C-83A1-F6EECF244321}">
                <p14:modId xmlns:p14="http://schemas.microsoft.com/office/powerpoint/2010/main" val="1423223776"/>
              </p:ext>
            </p:extLst>
          </p:nvPr>
        </p:nvGraphicFramePr>
        <p:xfrm>
          <a:off x="374333" y="214890"/>
          <a:ext cx="11328000" cy="515115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287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7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ค่าเป้าหมาย</a:t>
                      </a:r>
                      <a:endParaRPr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ปี 2566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ผลงานปี 2564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ผลงานปี 2565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ผลการดำเนินงาน</a:t>
                      </a:r>
                      <a:endParaRPr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ปี 2566 (6 เดือน)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ผลสำเร็จ (%)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2000" b="1" u="none" strike="noStrike" cap="none" dirty="0">
                          <a:solidFill>
                            <a:schemeClr val="accent6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(เพิ่มขึ้น/ลดลง)</a:t>
                      </a:r>
                      <a:endParaRPr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WU-D-5-1-8 ร้อยละของการดำเนินงานและการใช้จ่ายงบประมาณตามแผนปฏิบัติการประจำปี (ร้อยละ)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≥ ร้อยละ 80</a:t>
                      </a:r>
                      <a:endParaRPr sz="32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96.2</a:t>
                      </a:r>
                      <a:endParaRPr sz="32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32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98.32</a:t>
                      </a:r>
                      <a:endParaRPr sz="32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</a:t>
                      </a:r>
                      <a:r>
                        <a:rPr lang="th-TH" sz="2800" b="1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28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800" b="1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</a:t>
                      </a:r>
                      <a:r>
                        <a:rPr lang="th-TH" sz="28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ของงบประมาณที่ได้รับทั้งหมด </a:t>
                      </a:r>
                      <a:r>
                        <a:rPr lang="th-TH" sz="16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(27,589,300 บาท)</a:t>
                      </a:r>
                      <a:endParaRPr sz="16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32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ร้อยละ 74.91</a:t>
                      </a:r>
                      <a:endParaRPr sz="32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ndara"/>
                        <a:buNone/>
                        <a:tabLst/>
                        <a:defRPr/>
                      </a:pPr>
                      <a:r>
                        <a:rPr lang="th-TH" sz="28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ลดลง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WU-D-3-1-4 จำนวนผู้เข้ารับการถ่ายทอดความรู้และเรียนรู้ผ่านกิจกรรม/ฝึกอบรม/แหล่งเรียนรู้ ตลอดจนการเข้าถึงสื่อในรูปแบบ 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Lifelong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 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learning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มากกว่าหรือเท่ากัน 300,000 คน</a:t>
                      </a:r>
                      <a:endParaRPr sz="28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af-ZA" sz="32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431,954</a:t>
                      </a:r>
                      <a:endParaRPr sz="32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538,610 </a:t>
                      </a:r>
                      <a:endParaRPr sz="32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รวมการเข้าถึงทุกช่องทาง = 1,307,717 ครั้ง</a:t>
                      </a:r>
                      <a:endParaRPr sz="32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100%</a:t>
                      </a:r>
                      <a:endParaRPr sz="32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1" dirty="0" err="1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life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 err="1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long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dirty="0" err="1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learning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= 1,201,169 คน</a:t>
                      </a:r>
                      <a:endParaRPr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WUMOOC = 106,548 คน</a:t>
                      </a:r>
                      <a:endParaRPr sz="20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3" name="Google Shape;253;p9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241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10"/>
          <p:cNvGraphicFramePr/>
          <p:nvPr>
            <p:extLst>
              <p:ext uri="{D42A27DB-BD31-4B8C-83A1-F6EECF244321}">
                <p14:modId xmlns:p14="http://schemas.microsoft.com/office/powerpoint/2010/main" val="230563042"/>
              </p:ext>
            </p:extLst>
          </p:nvPr>
        </p:nvGraphicFramePr>
        <p:xfrm>
          <a:off x="169349" y="54649"/>
          <a:ext cx="11856074" cy="633988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285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58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</a:rPr>
                        <a:t>ตัวชี้วัด</a:t>
                      </a:r>
                      <a:endParaRPr sz="18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ค่าเป้าหมาย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ปี 2566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ผลงานปี 2564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ผลงานปี 2565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ผลการดำเนินงาน</a:t>
                      </a:r>
                      <a:endParaRPr sz="18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ปี 2566 (6 เดือน)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ผลสำเร็จ (%)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2000" b="0" u="none" strike="noStrike" cap="none">
                          <a:solidFill>
                            <a:schemeClr val="accent6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(เพิ่มขึ้น/ลดลง)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CLM-1 จำนวนกิจกรรมสนับสนุนการเรียนรู้ร่วมกับสำนักวิชาให้ครบทุกสำนักวิชา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อย่างน้อย 11 สำนักวิชา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kern="1200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10 รายวิชา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kern="1200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10 รายวิชา</a:t>
                      </a:r>
                      <a:endParaRPr lang="th-TH"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7 สำนักวิชา 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ร้อยละ 63.63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(สำนักวิชาสารสนเทศฯ, สาธารณสุขฯ, นิติศาสตร์, วิทยาลัยนานาชาติ,วิทยาศาสตร์, การจัดการ, พหุภาษา)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CLM-2 จำนวนดิจิทัลคอนเท็นต์เพื่อสนับสนุนการเรียนการสอนและการเรียนรู้ตลอดชีวิตเพิ่มขึ้น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ร้อยละ 10 หรืออย่างน้อย 24 รายการ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46 </a:t>
                      </a:r>
                      <a:r>
                        <a:rPr lang="th-TH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ข่าว/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106 Review/129 </a:t>
                      </a:r>
                      <a:r>
                        <a:rPr lang="th-TH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เล่ม/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263 </a:t>
                      </a:r>
                      <a:r>
                        <a:rPr lang="th-TH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โพสต์/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3 Podcast/10</a:t>
                      </a:r>
                      <a:r>
                        <a:rPr lang="th-TH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 วิชาออนไลน์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i="0" u="none" strike="noStrike" kern="1200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70 เรื่อง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&gt;100%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OER = 20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คอนเท้น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ส์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ฝ่ายสนับสนุน = 27 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ข่าวปชส.=23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CLM-3 จำนวนช่องทางการเผยแพร่ดิจิทัลคอนเท็นต์เพิ่มขึ้น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อย่างน้อย 1 ช่องทาง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13 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ช่องทาง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19 ช่องทาง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เพิ่มขึ้น 1 ช่องทาง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100 %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คลังสารสนเทศท้องถิ่น : นครศรีธรรมราช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9" name="Google Shape;259;p10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10"/>
          <p:cNvGraphicFramePr/>
          <p:nvPr>
            <p:extLst>
              <p:ext uri="{D42A27DB-BD31-4B8C-83A1-F6EECF244321}">
                <p14:modId xmlns:p14="http://schemas.microsoft.com/office/powerpoint/2010/main" val="2996829122"/>
              </p:ext>
            </p:extLst>
          </p:nvPr>
        </p:nvGraphicFramePr>
        <p:xfrm>
          <a:off x="169349" y="54649"/>
          <a:ext cx="11856074" cy="515115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285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58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</a:rPr>
                        <a:t>ตัวชี้วัด</a:t>
                      </a:r>
                      <a:endParaRPr sz="18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ค่าเป้าหมาย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ปี 2566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ผลงานปี 2564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ผลงานปี 2565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ผลการดำเนินงาน</a:t>
                      </a:r>
                      <a:endParaRPr sz="18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ปี 2566 (6 เดือน)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ผลสำเร็จ (%)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2000" b="0" u="none" strike="noStrike" cap="none">
                          <a:solidFill>
                            <a:schemeClr val="accent6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(เพิ่มขึ้น/ลดลง)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52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CLM-4 จำนวนผู้เข้าถึงทางออนไลน์ผ่านช่องทางการเผยแพร่เพิ่มขึ้น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จำนวนครั้งของการเข้าถึงเพิ่มร้อยละ 20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1,147,835 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ครั้ง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1,296,253 ครั้ง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1,201,169 ครั้ง</a:t>
                      </a:r>
                      <a:endParaRPr sz="2400" b="1" i="0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100%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เพิ่มขึ้น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CLM-4 จำนวนหลักสูตรออนไลน์ (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Online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 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Courses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) หลักสูตรการฝึกอบรม (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Re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/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Up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-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Skill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 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Course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) เพื่อสนับสนุนการเรียนรู้ตลอดชีวิตสำหรับนักศึกษา บุคลากร และอาจารย์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เพิ่มอย่างน้อย 10 หลักสูตร/ปี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7</a:t>
                      </a:r>
                      <a:r>
                        <a:rPr lang="th-TH" sz="2400" b="1" i="0" u="none" strike="noStrike" kern="1200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 รายวิชา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kern="1200" cap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10 รายวิชา</a:t>
                      </a:r>
                      <a:endParaRPr lang="th-TH"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 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วิชา (ไม่รวมของ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C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lm</a:t>
                      </a: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-</a:t>
                      </a:r>
                      <a:r>
                        <a:rPr lang="th-TH" sz="2400" b="1" i="0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training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)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70%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ปี 65 เปิดเรียน 23 วิชา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ปี 66 เปิด 24 วิชา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ปี </a:t>
                      </a: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67 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เปิดเพิ่ม </a:t>
                      </a: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 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รวมเป็น </a:t>
                      </a: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34 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รายวิชา</a:t>
                      </a: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9" name="Google Shape;259;p10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57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D8207F-09B8-416E-BC9E-99F7321E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1BDF7E3-064C-4407-B01E-09B093F1D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FA9240D-BA7E-4B50-9885-3EBE09353F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19</a:t>
            </a:fld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F42B499-950B-4E9F-B7D5-12F1C575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8" y="138019"/>
            <a:ext cx="11975235" cy="471042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5BEC81D-355D-4C39-A096-94A84CE50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668" y="3978075"/>
            <a:ext cx="43910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2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9E36572-BC0F-4CB4-883D-0E56D984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69972" cy="6953693"/>
          </a:xfrm>
          <a:prstGeom prst="rect">
            <a:avLst/>
          </a:prstGeom>
        </p:spPr>
      </p:pic>
      <p:sp>
        <p:nvSpPr>
          <p:cNvPr id="205" name="Google Shape;205;p2"/>
          <p:cNvSpPr txBox="1">
            <a:spLocks noGrp="1"/>
          </p:cNvSpPr>
          <p:nvPr>
            <p:ph type="ctrTitle"/>
          </p:nvPr>
        </p:nvSpPr>
        <p:spPr>
          <a:xfrm>
            <a:off x="9239794" y="592341"/>
            <a:ext cx="2952206" cy="112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orbel"/>
              <a:buNone/>
            </a:pPr>
            <a:r>
              <a:rPr lang="th-TH" sz="5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 1</a:t>
            </a:r>
            <a:endParaRPr sz="5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6" name="Google Shape;206;p2"/>
          <p:cNvSpPr txBox="1">
            <a:spLocks noGrp="1"/>
          </p:cNvSpPr>
          <p:nvPr>
            <p:ph type="body" idx="1"/>
          </p:nvPr>
        </p:nvSpPr>
        <p:spPr>
          <a:xfrm>
            <a:off x="734948" y="5770705"/>
            <a:ext cx="11025052" cy="103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09F"/>
              </a:buClr>
              <a:buSzPts val="3000"/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ผลการดำเนินงานตามนโยบายเร่งด่วนของอธิการบดีที่มอบหมาย/</a:t>
            </a: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09F"/>
              </a:buClr>
              <a:buSzPts val="3000"/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ผลการดำเนินงานตามภารกิจหลัก</a:t>
            </a:r>
            <a:endParaRPr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7" name="Google Shape;207;p2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" name="Google Shape;264;p11"/>
          <p:cNvGraphicFramePr/>
          <p:nvPr>
            <p:extLst>
              <p:ext uri="{D42A27DB-BD31-4B8C-83A1-F6EECF244321}">
                <p14:modId xmlns:p14="http://schemas.microsoft.com/office/powerpoint/2010/main" val="4168730259"/>
              </p:ext>
            </p:extLst>
          </p:nvPr>
        </p:nvGraphicFramePr>
        <p:xfrm>
          <a:off x="431999" y="1349828"/>
          <a:ext cx="11328000" cy="384050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37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ปัญหาอุปสรรคที่ส่งผล</a:t>
                      </a:r>
                      <a:endParaRPr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ต่อการบรรลุเป้าหมาย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แนวทางในการปรับปรุง</a:t>
                      </a:r>
                      <a:endParaRPr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ให้บรรลุผลตามเป้าหมาย</a:t>
                      </a:r>
                      <a:endParaRPr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CLM-4 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จำนวนหลักสูตรออนไลน์ (</a:t>
                      </a: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Online Courses) 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หลักสูตรการฝึกอบรม (</a:t>
                      </a:r>
                      <a:r>
                        <a:rPr lang="en-US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Re/Up-Skill Course) </a:t>
                      </a: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เพื่อสนับสนุนการเรียนรู้ตลอดชีวิตสำหรับนักศึกษา บุคลากร และอาจารย์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กระบวนการผลิตค่อนข้างซับซ้อนและใช้เวลา (เป็นทั้งทีมถ่ายทำ ตัดต่อ และเผยแพร่ในระบบ) ทำให้เผยแพร่ไม่ทันตามกำหนด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ปริมาณงานการให้บริการในภาพรวมตามบทบาท “รวมบริการประสานภารกิจ” แก่หน่วยงานภายใน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sz="24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มีหลักสูตรที่ร่วมมือกับผู้มีส่วนได้ส่วนเสียอย่างต่อเนื่อง (ทำแผนร่วมกัน)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ขอความร่วมมือหน่วยงานที่จะใช้บริการทำแผนและกำหนดเป้าหมายร่วมกัน (รายไตรมาส)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th-TH" sz="24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เพิ่มหลักสูตรให้ทันสมัยและตรงกับความต้องการของทุกกลุ่มเป้าหมาย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5" name="Google Shape;265;p11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20</a:t>
            </a:fld>
            <a:endParaRPr/>
          </a:p>
        </p:txBody>
      </p:sp>
      <p:sp>
        <p:nvSpPr>
          <p:cNvPr id="266" name="Google Shape;266;p11"/>
          <p:cNvSpPr txBox="1"/>
          <p:nvPr/>
        </p:nvSpPr>
        <p:spPr>
          <a:xfrm>
            <a:off x="431999" y="322217"/>
            <a:ext cx="1118523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000" b="1" i="0" u="none" strike="noStrike" cap="none">
                <a:solidFill>
                  <a:srgbClr val="38209F"/>
                </a:solidFill>
                <a:latin typeface="Candara"/>
                <a:ea typeface="Candara"/>
                <a:cs typeface="Candara"/>
                <a:sym typeface="Candara"/>
              </a:rPr>
              <a:t>ปัญหาอุปสรรคที่ส่งผลต่อการบรรลุเป้าหมาย/แนวทางในการปรับปรุง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b="0" i="0" u="none" strike="noStrike" cap="non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* กรณีที่มีผลการดำเนินงานลดลง/มีแนวโน้มไม่บรรลุผลตามเป้าหมายที่กำหนด</a:t>
            </a:r>
            <a:endParaRPr sz="1800" b="0" i="0" u="none" strike="noStrike" cap="non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>
            <a:extLst>
              <a:ext uri="{FF2B5EF4-FFF2-40B4-BE49-F238E27FC236}">
                <a16:creationId xmlns:a16="http://schemas.microsoft.com/office/drawing/2014/main" id="{885DEB77-FC73-44B5-94B4-F6D10FF1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Thai MOOC-2566-2567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ตัวแทนข้อความ 5">
            <a:extLst>
              <a:ext uri="{FF2B5EF4-FFF2-40B4-BE49-F238E27FC236}">
                <a16:creationId xmlns:a16="http://schemas.microsoft.com/office/drawing/2014/main" id="{9BF2FC69-A77A-404C-BB6F-BD3CE693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4140000" cy="5183250"/>
          </a:xfrm>
        </p:spPr>
        <p:txBody>
          <a:bodyPr/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ภาษาและวัฒนธรรมถิ่นใต้ (ศูนย์ส่งเสริมวัฒนธรรมและการกีฬา และสำนัก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ศิลปศ่า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สต</a:t>
            </a:r>
            <a:r>
              <a:rPr lang="th-T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ร์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OCC62-349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ฝึกปฏิบัติสุขศาสตร์อุตสาหกรรม (สำนักสาธารณสุขศาสตร์)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CPH64-207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การปฐมพยาบาลและการบำบัดโรคเบื้องต้น (สำนักสาธารณสุขศาสตร์)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ENH64-221 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การสุขาภิบาลอาหารและความปลอดภัย (สำนักสาธารณสุขศาสตร์)</a:t>
            </a:r>
          </a:p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ภาษาจีนเบื้องต้น (สำนักวิชาศิลปะศาสตร์)</a:t>
            </a:r>
          </a:p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รายวิชาหลักการตลาด 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Principles of Marketing) 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สำนักวิชาการจัดการ)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MAT61-001 (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สำนักวิชาวิทยาศาสตร์)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พื้นฐานภาษาอังกฤษ (สำนักวิชาศิลปศาสตร์ (ครุศาสตร์)</a:t>
            </a:r>
          </a:p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การอนุรักษ์สิ่งแวดล้อมและสภาวะโลกร้อน (สำนักวิชาพหุภาษาและการศึกษาทั่วไป)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018DEE5-12A1-44FA-B0F3-154B1729ED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21</a:t>
            </a:fld>
            <a:endParaRPr lang="th-TH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273A32B-81E9-4B25-B463-BB49F87ED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32" y="1329574"/>
            <a:ext cx="6994484" cy="45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2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119555-C9E8-4775-AEAE-A08A1469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1B8A197-F58B-4DD0-825C-4DA9B74AC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70764D7-5A1C-4877-A8D1-AB66D8BA89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22</a:t>
            </a:fld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B3F7B45-0373-4AF9-9E8C-D4FCA8FD4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7970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BEA9129-A2F6-4224-9B05-8A69663A4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58" y="2877489"/>
            <a:ext cx="5211726" cy="287654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75446DE-E670-48EA-9867-0D5688F59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586" y="2649657"/>
            <a:ext cx="6173414" cy="31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2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181" b="16180"/>
          <a:stretch/>
        </p:blipFill>
        <p:spPr>
          <a:xfrm>
            <a:off x="2411412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72" name="Google Shape;272;p12"/>
          <p:cNvSpPr txBox="1">
            <a:spLocks noGrp="1"/>
          </p:cNvSpPr>
          <p:nvPr>
            <p:ph type="title"/>
          </p:nvPr>
        </p:nvSpPr>
        <p:spPr>
          <a:xfrm>
            <a:off x="-1699" y="3074126"/>
            <a:ext cx="2919070" cy="103663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252000" tIns="180000" rIns="180000" bIns="1800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orbel"/>
              <a:buNone/>
            </a:pPr>
            <a:r>
              <a:rPr lang="th-TH" sz="4800" dirty="0">
                <a:solidFill>
                  <a:schemeClr val="accent6"/>
                </a:solidFill>
              </a:rPr>
              <a:t>ส่วนที่ 3</a:t>
            </a:r>
            <a:endParaRPr sz="4800" dirty="0">
              <a:solidFill>
                <a:schemeClr val="accent6"/>
              </a:solidFill>
            </a:endParaRPr>
          </a:p>
        </p:txBody>
      </p:sp>
      <p:sp>
        <p:nvSpPr>
          <p:cNvPr id="273" name="Google Shape;273;p12"/>
          <p:cNvSpPr txBox="1">
            <a:spLocks noGrp="1"/>
          </p:cNvSpPr>
          <p:nvPr>
            <p:ph type="body" idx="1"/>
          </p:nvPr>
        </p:nvSpPr>
        <p:spPr>
          <a:xfrm>
            <a:off x="1" y="4110760"/>
            <a:ext cx="6226628" cy="1100565"/>
          </a:xfrm>
          <a:prstGeom prst="rect">
            <a:avLst/>
          </a:prstGeom>
          <a:solidFill>
            <a:srgbClr val="B2B2B2">
              <a:alpha val="80000"/>
            </a:srgbClr>
          </a:solidFill>
          <a:ln>
            <a:noFill/>
          </a:ln>
        </p:spPr>
        <p:txBody>
          <a:bodyPr spcFirstLastPara="1" wrap="square" lIns="252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4DDC"/>
              </a:buClr>
              <a:buSzPts val="3000"/>
              <a:buNone/>
            </a:pPr>
            <a:r>
              <a:rPr lang="th-TH" sz="2800" b="1" dirty="0">
                <a:solidFill>
                  <a:srgbClr val="664DDC"/>
                </a:solidFill>
              </a:rPr>
              <a:t>ผลการดำเนินงาน</a:t>
            </a: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4DDC"/>
              </a:buClr>
              <a:buSzPts val="3000"/>
              <a:buNone/>
            </a:pPr>
            <a:r>
              <a:rPr lang="th-TH" sz="2800" b="1" dirty="0">
                <a:solidFill>
                  <a:srgbClr val="664DDC"/>
                </a:solidFill>
              </a:rPr>
              <a:t>ตามเกณฑ์การประเมินหน่วยงาน</a:t>
            </a:r>
            <a:endParaRPr sz="2800" b="1" dirty="0">
              <a:solidFill>
                <a:srgbClr val="664DDC"/>
              </a:solidFill>
            </a:endParaRPr>
          </a:p>
        </p:txBody>
      </p:sp>
      <p:sp>
        <p:nvSpPr>
          <p:cNvPr id="274" name="Google Shape;274;p12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24</a:t>
            </a:fld>
            <a:endParaRPr/>
          </a:p>
        </p:txBody>
      </p:sp>
      <p:graphicFrame>
        <p:nvGraphicFramePr>
          <p:cNvPr id="280" name="Google Shape;280;p15"/>
          <p:cNvGraphicFramePr/>
          <p:nvPr>
            <p:extLst>
              <p:ext uri="{D42A27DB-BD31-4B8C-83A1-F6EECF244321}">
                <p14:modId xmlns:p14="http://schemas.microsoft.com/office/powerpoint/2010/main" val="3345240439"/>
              </p:ext>
            </p:extLst>
          </p:nvPr>
        </p:nvGraphicFramePr>
        <p:xfrm>
          <a:off x="265814" y="515000"/>
          <a:ext cx="11494186" cy="6431170"/>
        </p:xfrm>
        <a:graphic>
          <a:graphicData uri="http://schemas.openxmlformats.org/drawingml/2006/table">
            <a:tbl>
              <a:tblPr>
                <a:noFill/>
                <a:tableStyleId>{967B0603-BBC3-4F1C-B9A4-D1B09C720FD8}</a:tableStyleId>
              </a:tblPr>
              <a:tblGrid>
                <a:gridCol w="39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9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829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b="1">
                          <a:solidFill>
                            <a:srgbClr val="FFFF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หัวข้อประเมิน</a:t>
                      </a:r>
                      <a:endParaRPr sz="2800" b="1">
                        <a:solidFill>
                          <a:srgbClr val="FFFF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3200" b="1" i="0" u="none" strike="noStrike" cap="non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ผลงานปี 2564</a:t>
                      </a:r>
                      <a:endParaRPr sz="3200" b="1" i="0" u="none" strike="noStrike" cap="non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th-TH" sz="3200" b="1" i="0" u="none" strike="noStrike" cap="non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ผลงานปี 2565</a:t>
                      </a:r>
                      <a:endParaRPr sz="3200" b="1" i="0" u="none" strike="noStrike" cap="non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3200" b="1" i="0" u="none" strike="noStrike" cap="non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ผลการดำเนินงาน</a:t>
                      </a:r>
                      <a:endParaRPr sz="3200" b="1" i="0" u="none" strike="noStrike" cap="non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th-TH" sz="3200" b="1" i="0" u="none" strike="noStrike" cap="none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bel"/>
                          <a:cs typeface="TH SarabunPSK" panose="020B0500040200020003" pitchFamily="34" charset="-34"/>
                          <a:sym typeface="Corbel"/>
                        </a:rPr>
                        <a:t>ปี 2566 (6 เดือน)</a:t>
                      </a:r>
                      <a:endParaRPr sz="3200" b="1" i="0" u="none" strike="noStrike" cap="none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Corbel"/>
                        <a:cs typeface="TH SarabunPSK" panose="020B0500040200020003" pitchFamily="34" charset="-34"/>
                        <a:sym typeface="Corbe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คะแนนประเมินภาพรวม</a:t>
                      </a:r>
                      <a:endParaRPr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ของหน่วยงาน</a:t>
                      </a:r>
                      <a:endParaRPr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37.35 (93.38%)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36.4 (91.01%)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solidFill>
                          <a:srgbClr val="404040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&gt;36.00 (90%)</a:t>
                      </a:r>
                      <a:endParaRPr sz="2800" b="1" dirty="0">
                        <a:solidFill>
                          <a:srgbClr val="404040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คะแนนประเมิน</a:t>
                      </a:r>
                      <a:endParaRPr sz="3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หัวหน้าหน่วยงาน</a:t>
                      </a:r>
                      <a:endParaRPr sz="3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90.85</a:t>
                      </a:r>
                      <a:endParaRPr sz="2800" b="1" dirty="0">
                        <a:solidFill>
                          <a:srgbClr val="404040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91.69</a:t>
                      </a:r>
                      <a:endParaRPr sz="2800" b="1" dirty="0">
                        <a:solidFill>
                          <a:srgbClr val="404040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&gt;85</a:t>
                      </a:r>
                      <a:endParaRPr sz="2800" b="1" dirty="0">
                        <a:solidFill>
                          <a:srgbClr val="404040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ค่าเฉลี่ยคะแนนประเมินผู้ใต้บังคับบัญชา</a:t>
                      </a:r>
                      <a:endParaRPr sz="3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84.79</a:t>
                      </a:r>
                      <a:endParaRPr sz="2800" b="1" dirty="0">
                        <a:solidFill>
                          <a:srgbClr val="404040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84.88</a:t>
                      </a:r>
                      <a:endParaRPr sz="2800" b="1" dirty="0">
                        <a:solidFill>
                          <a:srgbClr val="404040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&gt;84%</a:t>
                      </a:r>
                      <a:endParaRPr sz="2800" b="1" dirty="0">
                        <a:solidFill>
                          <a:srgbClr val="404040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ผลการใช้จ่ายงบประมาณ</a:t>
                      </a:r>
                      <a:endParaRPr sz="3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32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ของหน่วยงาน</a:t>
                      </a:r>
                      <a:endParaRPr sz="3200" b="1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800" b="1" i="0" u="none" strike="noStrike" cap="none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96.2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98.32</a:t>
                      </a:r>
                      <a:endParaRPr sz="2800" b="1" dirty="0">
                        <a:solidFill>
                          <a:srgbClr val="404040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b="1" dirty="0">
                          <a:solidFill>
                            <a:srgbClr val="404040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74.91</a:t>
                      </a:r>
                      <a:endParaRPr sz="2800" b="1" dirty="0">
                        <a:solidFill>
                          <a:srgbClr val="404040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09F"/>
              </a:buClr>
              <a:buSzPts val="3200"/>
              <a:buFont typeface="Corbel"/>
              <a:buNone/>
            </a:pPr>
            <a:r>
              <a:rPr lang="th-TH">
                <a:solidFill>
                  <a:srgbClr val="38209F"/>
                </a:solidFill>
              </a:rPr>
              <a:t>สรุปผลการดำเนินงานในภาพรวม </a:t>
            </a:r>
            <a:r>
              <a:rPr lang="th-TH" sz="2400">
                <a:solidFill>
                  <a:srgbClr val="38209F"/>
                </a:solidFill>
              </a:rPr>
              <a:t>(ไม่ต้องนำเสนอ)</a:t>
            </a:r>
            <a:endParaRPr sz="2400"/>
          </a:p>
        </p:txBody>
      </p:sp>
      <p:sp>
        <p:nvSpPr>
          <p:cNvPr id="286" name="Google Shape;286;p17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25</a:t>
            </a:fld>
            <a:endParaRPr/>
          </a:p>
        </p:txBody>
      </p:sp>
      <p:pic>
        <p:nvPicPr>
          <p:cNvPr id="287" name="Google Shape;287;p17"/>
          <p:cNvPicPr preferRelativeResize="0"/>
          <p:nvPr/>
        </p:nvPicPr>
        <p:blipFill rotWithShape="1">
          <a:blip r:embed="rId3">
            <a:alphaModFix/>
          </a:blip>
          <a:srcRect l="27264" t="13425" r="7897" b="2243"/>
          <a:stretch/>
        </p:blipFill>
        <p:spPr>
          <a:xfrm>
            <a:off x="606150" y="1970925"/>
            <a:ext cx="4684674" cy="36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7"/>
          <p:cNvPicPr preferRelativeResize="0"/>
          <p:nvPr/>
        </p:nvPicPr>
        <p:blipFill rotWithShape="1">
          <a:blip r:embed="rId4">
            <a:alphaModFix/>
          </a:blip>
          <a:srcRect l="18014" t="16109" r="8184" b="1990"/>
          <a:stretch/>
        </p:blipFill>
        <p:spPr>
          <a:xfrm>
            <a:off x="5889700" y="2145850"/>
            <a:ext cx="5138676" cy="32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1842500" y="1401525"/>
            <a:ext cx="1265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latin typeface="TH SarabunPSK"/>
                <a:ea typeface="TH SarabunPSK"/>
                <a:cs typeface="TH SarabunPSK"/>
                <a:sym typeface="TH SarabunPSK"/>
              </a:rPr>
              <a:t>งบลงทุน</a:t>
            </a:r>
            <a:endParaRPr sz="2500" b="1"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6925375" y="1401525"/>
            <a:ext cx="2295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b="1">
                <a:solidFill>
                  <a:schemeClr val="dk1"/>
                </a:solidFill>
                <a:highlight>
                  <a:srgbClr val="FFFFFF"/>
                </a:highlight>
                <a:latin typeface="TH SarabunPSK"/>
                <a:ea typeface="TH SarabunPSK"/>
                <a:cs typeface="TH SarabunPSK"/>
                <a:sym typeface="TH SarabunPSK"/>
              </a:rPr>
              <a:t>ค่าตอบแทนใช้สอยวัสดุ</a:t>
            </a:r>
            <a:endParaRPr sz="2500" b="1"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19CC0AE-CB7A-4FD7-A6A8-511F6BC0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6" name="Google Shape;296;p18"/>
          <p:cNvSpPr txBox="1">
            <a:spLocks noGrp="1"/>
          </p:cNvSpPr>
          <p:nvPr>
            <p:ph type="ctrTitle"/>
          </p:nvPr>
        </p:nvSpPr>
        <p:spPr>
          <a:xfrm>
            <a:off x="8116389" y="2798354"/>
            <a:ext cx="4075611" cy="10136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252000" bIns="1800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orbel"/>
              <a:buNone/>
            </a:pPr>
            <a:r>
              <a:rPr lang="th-TH">
                <a:solidFill>
                  <a:schemeClr val="accent6"/>
                </a:solidFill>
              </a:rPr>
              <a:t>Thank You</a:t>
            </a:r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body" idx="1"/>
          </p:nvPr>
        </p:nvSpPr>
        <p:spPr>
          <a:xfrm>
            <a:off x="8116389" y="3957705"/>
            <a:ext cx="3252153" cy="316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09F"/>
              </a:buClr>
              <a:buSzPts val="1800"/>
              <a:buNone/>
            </a:pPr>
            <a:r>
              <a:rPr lang="th-TH" dirty="0">
                <a:solidFill>
                  <a:srgbClr val="38209F"/>
                </a:solidFill>
              </a:rPr>
              <a:t>ชื่อ ศิวนาถ </a:t>
            </a:r>
            <a:r>
              <a:rPr lang="th-TH" dirty="0" err="1">
                <a:solidFill>
                  <a:srgbClr val="38209F"/>
                </a:solidFill>
              </a:rPr>
              <a:t>นั</a:t>
            </a:r>
            <a:r>
              <a:rPr lang="th-TH" dirty="0">
                <a:solidFill>
                  <a:srgbClr val="38209F"/>
                </a:solidFill>
              </a:rPr>
              <a:t>นทพิชัย</a:t>
            </a:r>
            <a:endParaRPr dirty="0">
              <a:solidFill>
                <a:srgbClr val="38209F"/>
              </a:solidFill>
            </a:endParaRPr>
          </a:p>
        </p:txBody>
      </p:sp>
      <p:pic>
        <p:nvPicPr>
          <p:cNvPr id="298" name="Google Shape;298;p18" descr="User" title="Icon - Presenter Na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67522" y="4014988"/>
            <a:ext cx="218900" cy="2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8"/>
          <p:cNvSpPr txBox="1">
            <a:spLocks noGrp="1"/>
          </p:cNvSpPr>
          <p:nvPr>
            <p:ph type="body" idx="3"/>
          </p:nvPr>
        </p:nvSpPr>
        <p:spPr>
          <a:xfrm>
            <a:off x="8116389" y="4306722"/>
            <a:ext cx="3252153" cy="316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09F"/>
              </a:buClr>
              <a:buSzPts val="1800"/>
              <a:buNone/>
            </a:pPr>
            <a:r>
              <a:rPr lang="th-TH" dirty="0">
                <a:solidFill>
                  <a:srgbClr val="38209F"/>
                </a:solidFill>
              </a:rPr>
              <a:t>ศูนย์บรรณสารและสื่อการศึกษา</a:t>
            </a:r>
            <a:endParaRPr dirty="0">
              <a:solidFill>
                <a:srgbClr val="38209F"/>
              </a:solidFill>
            </a:endParaRPr>
          </a:p>
        </p:txBody>
      </p:sp>
      <p:pic>
        <p:nvPicPr>
          <p:cNvPr id="300" name="Google Shape;300;p18" descr="Smart Phone" title="Icon - Presenter Phone Numb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72552" y="5053706"/>
            <a:ext cx="218900" cy="2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8"/>
          <p:cNvSpPr txBox="1">
            <a:spLocks noGrp="1"/>
          </p:cNvSpPr>
          <p:nvPr>
            <p:ph type="body" idx="4"/>
          </p:nvPr>
        </p:nvSpPr>
        <p:spPr>
          <a:xfrm>
            <a:off x="8116389" y="4655739"/>
            <a:ext cx="3252153" cy="316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09F"/>
              </a:buClr>
              <a:buSzPts val="1800"/>
              <a:buNone/>
            </a:pPr>
            <a:r>
              <a:rPr lang="en-US" dirty="0">
                <a:solidFill>
                  <a:srgbClr val="38209F"/>
                </a:solidFill>
              </a:rPr>
              <a:t>ndecha@wu.ac.th</a:t>
            </a:r>
            <a:endParaRPr dirty="0"/>
          </a:p>
        </p:txBody>
      </p:sp>
      <p:pic>
        <p:nvPicPr>
          <p:cNvPr id="302" name="Google Shape;302;p18" descr="Envelope" title="Icon Presenter Ema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85495" y="4703551"/>
            <a:ext cx="218900" cy="2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>
            <a:spLocks noGrp="1"/>
          </p:cNvSpPr>
          <p:nvPr>
            <p:ph type="body" idx="5"/>
          </p:nvPr>
        </p:nvSpPr>
        <p:spPr>
          <a:xfrm>
            <a:off x="8116389" y="5004756"/>
            <a:ext cx="3252153" cy="316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0" tIns="0" rIns="72000" bIns="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209F"/>
              </a:buClr>
              <a:buSzPts val="1800"/>
              <a:buNone/>
            </a:pPr>
            <a:r>
              <a:rPr lang="en-US" dirty="0">
                <a:solidFill>
                  <a:srgbClr val="38209F"/>
                </a:solidFill>
              </a:rPr>
              <a:t>0897771759</a:t>
            </a:r>
            <a:endParaRPr dirty="0"/>
          </a:p>
        </p:txBody>
      </p:sp>
      <p:pic>
        <p:nvPicPr>
          <p:cNvPr id="304" name="Google Shape;304;p18" descr="Lin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46268" y="4344684"/>
            <a:ext cx="244786" cy="24478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8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26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3"/>
          <p:cNvGraphicFramePr/>
          <p:nvPr>
            <p:extLst>
              <p:ext uri="{D42A27DB-BD31-4B8C-83A1-F6EECF244321}">
                <p14:modId xmlns:p14="http://schemas.microsoft.com/office/powerpoint/2010/main" val="2032148287"/>
              </p:ext>
            </p:extLst>
          </p:nvPr>
        </p:nvGraphicFramePr>
        <p:xfrm>
          <a:off x="432000" y="283454"/>
          <a:ext cx="11328000" cy="559093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144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45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99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</a:rPr>
                        <a:t>ประเด็นมอบหมาย/</a:t>
                      </a:r>
                      <a:endParaRPr sz="18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</a:rPr>
                        <a:t>ภาระงาน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ผลผลิต/ผลลัพธ์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ค่าเป้าหมาย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ปี 2566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ผลงานปี 2564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ผลงานปี 2565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ผลการดำเนินงาน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ปี 2566 (6 เดือน)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ผลสำเร็จ (%)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2000" b="0" u="none" strike="noStrike" cap="none">
                          <a:solidFill>
                            <a:schemeClr val="accent6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(เพิ่มขึ้น/ลดลง)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5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8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ฝ่ายพัฒนาทรัพยากรสารสนเทศ</a:t>
                      </a:r>
                      <a:endParaRPr sz="28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จำนวนหนังสือต่อนักศึกษา (ตัวชี้วัดที่ 1)</a:t>
                      </a:r>
                      <a:endParaRPr sz="24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&gt;23 เล่ม/1 คน</a:t>
                      </a:r>
                      <a:endParaRPr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88900" algn="ctr" defTabSz="82293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39 </a:t>
                      </a:r>
                      <a:r>
                        <a:rPr lang="th-TH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เล่ม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/</a:t>
                      </a:r>
                      <a:r>
                        <a:rPr lang="th-TH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คน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Sarabun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23 เล่ม/1 คน</a:t>
                      </a: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17 เล่ม</a:t>
                      </a:r>
                      <a:endParaRPr sz="2400" b="1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74%</a:t>
                      </a:r>
                      <a:endParaRPr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เท่าเดิม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1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ปริมาณการยืมทรัพยากรสารสนเทศต่อจำนวนผู้ใช้บริการที่มีสิทธิ์ยืม (ตัวชี้วัดที่ 2)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 รายการ/คน</a:t>
                      </a:r>
                      <a:endParaRPr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88900" algn="ctr" defTabSz="82293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84,898</a:t>
                      </a:r>
                      <a:r>
                        <a:rPr lang="th-TH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(9.25/</a:t>
                      </a:r>
                      <a:r>
                        <a:rPr lang="th-TH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คน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, 66%)</a:t>
                      </a:r>
                      <a:endParaRPr lang="en-GB" sz="2400" b="1" i="0" u="none" strike="noStrike" kern="1200" cap="none" dirty="0">
                        <a:solidFill>
                          <a:schemeClr val="tx1"/>
                        </a:solidFill>
                        <a:latin typeface="TH SarabunPSK" pitchFamily="34" charset="-34"/>
                        <a:ea typeface="Candara"/>
                        <a:cs typeface="TH SarabunPSK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Sarabun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67,589/นักศึกษา 10,402 คน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Sarabun"/>
                        <a:buNone/>
                        <a:tabLst/>
                        <a:defRPr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(6.3 </a:t>
                      </a:r>
                      <a:r>
                        <a:rPr lang="th-TH" sz="2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เล่ม/คน)</a:t>
                      </a:r>
                      <a:endParaRPr lang="en-GB" sz="2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ประเมินไตรมาส </a:t>
                      </a:r>
                      <a:r>
                        <a:rPr lang="en-US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3 </a:t>
                      </a:r>
                      <a:endParaRPr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N/A</a:t>
                      </a:r>
                      <a:endParaRPr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คาดว่าจะเพิ่มขึ้น</a:t>
                      </a: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02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จำนวนฐานข้อมูลออนไลน์ (ตัวชี้วัดที่ 3)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21 รายการ</a:t>
                      </a:r>
                      <a:endParaRPr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88900" algn="ctr" defTabSz="82293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22 </a:t>
                      </a:r>
                      <a:r>
                        <a:rPr lang="th-TH" sz="24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ฐานข้อมูล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21 รายการ</a:t>
                      </a: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19</a:t>
                      </a:r>
                      <a:endParaRPr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90%</a:t>
                      </a:r>
                      <a:endParaRPr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4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เพิ่มขึ้น </a:t>
                      </a:r>
                      <a:r>
                        <a:rPr lang="en-US" sz="24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2 </a:t>
                      </a:r>
                      <a:r>
                        <a:rPr lang="th-TH" sz="24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ฐาน</a:t>
                      </a: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3" name="Google Shape;213;p3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3"/>
          <p:cNvGraphicFramePr/>
          <p:nvPr>
            <p:extLst>
              <p:ext uri="{D42A27DB-BD31-4B8C-83A1-F6EECF244321}">
                <p14:modId xmlns:p14="http://schemas.microsoft.com/office/powerpoint/2010/main" val="2127822118"/>
              </p:ext>
            </p:extLst>
          </p:nvPr>
        </p:nvGraphicFramePr>
        <p:xfrm>
          <a:off x="432000" y="138153"/>
          <a:ext cx="11328000" cy="658370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144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45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99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</a:rPr>
                        <a:t>ประเด็นมอบหมาย/</a:t>
                      </a:r>
                      <a:endParaRPr sz="20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</a:rPr>
                        <a:t>ภาระงาน</a:t>
                      </a:r>
                      <a:endParaRPr sz="20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ผลผลิต/ผลลัพธ์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ค่าเป้าหมาย</a:t>
                      </a:r>
                      <a:endParaRPr sz="2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ปี 2566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ผลงานปี 2564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ผลงานปี 2565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ผลการดำเนินงาน</a:t>
                      </a:r>
                      <a:endParaRPr sz="2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ปี 2566 (6 เดือน)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ผลสำเร็จ (%)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2000" b="0" u="none" strike="noStrike" cap="none">
                          <a:solidFill>
                            <a:schemeClr val="accent6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(เพิ่มขึ้น/ลดลง)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7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0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ฝ่ายพัฒนาทรัพยากรสารสนเทศ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เวลาเฉลี่ยในการดำเนินงานตั้งแต่รับทรัพยากรสารสนเทศและนำให้บริการ (ตัวชี้วัดที่ 4)</a:t>
                      </a:r>
                      <a:endParaRPr sz="2000" b="1" u="none" strike="noStrike" cap="none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3 วัน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ctr" defTabSz="914400" rtl="0" eaLnBrk="1" fontAlgn="t" latinLnBrk="0" hangingPunct="1"/>
                      <a:r>
                        <a:rPr lang="th-TH" sz="20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1.</a:t>
                      </a:r>
                      <a:r>
                        <a:rPr lang="en-US" sz="20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20</a:t>
                      </a:r>
                      <a:r>
                        <a:rPr lang="th-TH" sz="20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 วัน</a:t>
                      </a:r>
                    </a:p>
                    <a:p>
                      <a:pPr marL="0" indent="88900" algn="ctr" defTabSz="914400" rtl="0" eaLnBrk="1" fontAlgn="t" latinLnBrk="0" hangingPunct="1"/>
                      <a:r>
                        <a:rPr lang="th-TH" sz="20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)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&gt;100&amp;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1</a:t>
                      </a:r>
                      <a:r>
                        <a:rPr lang="th-TH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.</a:t>
                      </a:r>
                      <a:r>
                        <a:rPr lang="en-US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6</a:t>
                      </a:r>
                      <a:r>
                        <a:rPr lang="th-TH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 วัน</a:t>
                      </a:r>
                      <a:endParaRPr lang="en-GB" sz="20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1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33%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เท่าเดิม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82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ร้อยละของทรัพยากรสารสนเทและสื่อการเรียนรู้สอดคล้องกับหลักสูตรการเรียนการสอนตามที่ระบุไว้ใน มคอ.3 (ตัวชี้วัดที่ 5)</a:t>
                      </a:r>
                      <a:endParaRPr sz="2000" b="1" u="none" strike="noStrike" cap="none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ร้อยละ 85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ctr" defTabSz="822939" rtl="0" eaLnBrk="1" fontAlgn="t" latinLnBrk="0" hangingPunct="1"/>
                      <a:r>
                        <a:rPr lang="en-US" sz="2000" b="1" i="0" u="none" strike="noStrike" kern="1200" cap="none" dirty="0">
                          <a:solidFill>
                            <a:schemeClr val="tx1"/>
                          </a:solidFill>
                          <a:latin typeface="TH SarabunPSK" pitchFamily="34" charset="-34"/>
                          <a:ea typeface="Candara"/>
                          <a:cs typeface="TH SarabunPSK" pitchFamily="34" charset="-34"/>
                          <a:sym typeface="Arial"/>
                        </a:rPr>
                        <a:t>85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ร้อยละ </a:t>
                      </a:r>
                      <a:r>
                        <a:rPr lang="en-US" sz="20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99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98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115%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ndara"/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Candara"/>
                        </a:rPr>
                        <a:t>เท่าเดิม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Candara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082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พัฒนาดิจิทัลคอนเท</a:t>
                      </a:r>
                      <a:r>
                        <a:rPr lang="th-TH" sz="2000" b="1" u="none" strike="noStrike" cap="none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็นต์</a:t>
                      </a:r>
                      <a:r>
                        <a:rPr lang="th-TH" sz="2000" b="1" u="none" strike="noStrike" cap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เพื่อสนับสนุนการเรียนการสอน และการเรียนรู้ตลอดชีวิตเพิ่มขึ้น</a:t>
                      </a:r>
                      <a:endParaRPr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เพิ่มขึ้นร้อยละ 10 หรือ</a:t>
                      </a:r>
                      <a:br>
                        <a:rPr lang="th-TH" sz="2000" b="1" u="none" strike="noStrike" cap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</a:br>
                      <a:r>
                        <a:rPr lang="th-TH" sz="2000" b="1" u="none" strike="noStrike" cap="none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อย่างน้อย 24 รายการ</a:t>
                      </a:r>
                      <a:endParaRPr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ไม่มี</a:t>
                      </a:r>
                      <a:endParaRPr sz="2000" b="1" i="0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kern="1200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อย่างน้อย 50 รายการ </a:t>
                      </a:r>
                      <a:endParaRPr lang="en-GB" sz="2000" b="1" i="0" u="none" strike="noStrike" kern="1200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(OER) = 323 (</a:t>
                      </a:r>
                      <a:r>
                        <a:rPr lang="th-TH" sz="2000" b="1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facebook</a:t>
                      </a:r>
                      <a:r>
                        <a:rPr lang="th-TH" sz="20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ชวนอ่าน = 115) (</a:t>
                      </a:r>
                      <a:r>
                        <a:rPr lang="th-TH" sz="2000" b="1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facebook</a:t>
                      </a:r>
                      <a:r>
                        <a:rPr lang="th-TH" sz="20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จดหมายเหตุ = 10) (</a:t>
                      </a:r>
                      <a:r>
                        <a:rPr lang="th-TH" sz="2000" b="1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website</a:t>
                      </a:r>
                      <a:r>
                        <a:rPr lang="th-TH" sz="20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ชวนอ่าน = 7 (</a:t>
                      </a:r>
                      <a:r>
                        <a:rPr lang="th-TH" sz="2000" b="1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workshop</a:t>
                      </a:r>
                      <a:r>
                        <a:rPr lang="th-TH" sz="20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&amp;</a:t>
                      </a:r>
                      <a:r>
                        <a:rPr lang="th-TH" sz="2000" b="1" u="none" strike="noStrike" cap="none" dirty="0" err="1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traing</a:t>
                      </a:r>
                      <a:r>
                        <a:rPr lang="th-TH" sz="20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= 3) รวม 458 รายการ</a:t>
                      </a:r>
                      <a:endParaRPr sz="20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80%</a:t>
                      </a:r>
                      <a:endParaRPr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เพิ่มขึ้นร้อยละ </a:t>
                      </a:r>
                      <a:r>
                        <a:rPr lang="en-US" sz="2000" b="1" u="none" strike="noStrike" cap="none" dirty="0">
                          <a:solidFill>
                            <a:srgbClr val="3F3F3F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10</a:t>
                      </a:r>
                      <a:endParaRPr sz="20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37840"/>
                  </a:ext>
                </a:extLst>
              </a:tr>
            </a:tbl>
          </a:graphicData>
        </a:graphic>
      </p:graphicFrame>
      <p:sp>
        <p:nvSpPr>
          <p:cNvPr id="213" name="Google Shape;213;p3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94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4"/>
          <p:cNvGraphicFramePr/>
          <p:nvPr>
            <p:extLst>
              <p:ext uri="{D42A27DB-BD31-4B8C-83A1-F6EECF244321}">
                <p14:modId xmlns:p14="http://schemas.microsoft.com/office/powerpoint/2010/main" val="1055913011"/>
              </p:ext>
            </p:extLst>
          </p:nvPr>
        </p:nvGraphicFramePr>
        <p:xfrm>
          <a:off x="191387" y="106237"/>
          <a:ext cx="11748975" cy="670564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1217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8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8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ประเด็นมอบหมาย/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ภาระงาน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th-TH"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ผลผลิต/ผลลัพธ์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ค่าเป้าหมาย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ปี 2566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ผลงานปี 2564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ผลงานปี 2565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ผลการดำเนินงาน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ปี 2566 (6 เดือน)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ผลสำเร็จ (%)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u="none" strike="noStrike" cap="none" dirty="0">
                          <a:solidFill>
                            <a:schemeClr val="lt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2400" b="1" u="none" strike="noStrike" cap="none" dirty="0">
                          <a:solidFill>
                            <a:schemeClr val="accent6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(เพิ่มขึ้น/ลดลง)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200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ฝ่ายส่งเสริมการเรียนรู้และให้บริการการศึกษา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จำนวนผู้เข้าใช้บริการห้องสมุด (ตัวชี้วัดที่ 6)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&gt;37,500 คน/3 เดือน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88900" algn="ctr" defTabSz="82293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f-ZA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1,378,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074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ครั้ง/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10</a:t>
                      </a:r>
                      <a:r>
                        <a:rPr lang="af-ZA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เดือน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137,807)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12,287*3=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-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36,861</a:t>
                      </a:r>
                      <a:endParaRPr lang="en-GB"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80,977 ครั้ง</a:t>
                      </a:r>
                      <a:b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</a:b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216%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(</a:t>
                      </a:r>
                      <a:r>
                        <a:rPr lang="th-TH" sz="2000" b="1" i="0" u="none" strike="noStrike" cap="none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Walk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</a:t>
                      </a:r>
                      <a:r>
                        <a:rPr lang="th-TH" sz="2000" b="1" i="0" u="none" strike="noStrike" cap="none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in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= 28,714 ครั้ง)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(</a:t>
                      </a:r>
                      <a:r>
                        <a:rPr lang="th-TH" sz="2000" b="1" i="0" u="none" strike="noStrike" cap="none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Online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ผ่าน </a:t>
                      </a:r>
                      <a:r>
                        <a:rPr lang="th-TH" sz="2000" b="1" i="0" u="none" strike="noStrike" cap="none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Web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</a:t>
                      </a:r>
                      <a:r>
                        <a:rPr lang="th-TH" sz="2000" b="1" i="0" u="none" strike="noStrike" cap="none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Library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 =52,263 ครั้ง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82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ความพึงพอใจของผู้ใช้บริการที่เข้าร่วมกิจกรรมส่งเสริมการเรียนรู้สารสนเทศและการเรียนรู้ตลอดชีวิต 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* (ตัวชี้วัดที่ 7)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&gt;ร้อยละ 90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88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9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8</a:t>
                      </a:r>
                    </a:p>
                    <a:p>
                      <a:pPr marL="0" marR="0" lvl="0" indent="88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88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ค่าเฉลี่ย 4.69</a:t>
                      </a:r>
                    </a:p>
                    <a:p>
                      <a:pPr marL="0" marR="0" lvl="0" indent="88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 (93.8%)</a:t>
                      </a:r>
                      <a:endParaRPr lang="th-TH"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ร้อยละ 94 </a:t>
                      </a:r>
                      <a:b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</a:b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(จำนวน 4 กิจกรรม)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104%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  <a:tabLst/>
                        <a:defRPr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เพิ่มขึ้น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97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ค่าใช้จ่ายต่อครั้งในการเข้าใช้บริการของห้องสมุด (รายปี) งบทรัพยากรทั้งหมด/จำนวนการเข้าใช้ (ตัวชี้วัดที่ 8)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น้อยกว่าหรือเท่ากับ 48.5 บาท/ครั้ง</a:t>
                      </a:r>
                      <a:endParaRPr sz="2000" b="1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88900" algn="ctr" defTabSz="822939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51.52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เข้าใช้ 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122,870 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ครั้ง 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= 34.47/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ครั้ง</a:t>
                      </a:r>
                      <a:endParaRPr lang="en-GB"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Candara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ประเมินปลายปี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(งบประเมินด้านทรัพยากร 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4.5 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ล้าน/จำนวนการเข้าใช้ 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80,977 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ครั้ง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/</a:t>
                      </a:r>
                      <a:endParaRPr lang="th-TH"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………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  <a:tabLst/>
                        <a:defRPr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ลดลง (คุ้มค่ามากขึ้น)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600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 dirty="0">
                        <a:solidFill>
                          <a:srgbClr val="3F3F3F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ร้อยละของการใช้ฐานข้อมูลที่เพิ่มขึ้น (รายปี) (ตัวชี้วัดที่ 9)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Sarabun"/>
                        </a:rPr>
                        <a:t>ร้อยละ 10</a:t>
                      </a:r>
                      <a:endParaRPr sz="2000" b="1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487,446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Arial"/>
                        </a:rPr>
                        <a:t> </a:t>
                      </a:r>
                      <a:endParaRPr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Sarabun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605,959 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ครั้ง เพิ่มขึ้นจากเดิม 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ndara"/>
                          <a:cs typeface="TH SarabunPSK" panose="020B0500040200020003" pitchFamily="34" charset="-34"/>
                          <a:sym typeface="Arial"/>
                        </a:rPr>
                        <a:t>19.6%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  <a:tabLst/>
                        <a:defRPr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(ประเมินปลายปี)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  <a:tabLst/>
                        <a:defRPr/>
                      </a:pP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294,928 (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ยังขาดสถิติประมาณ 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6 </a:t>
                      </a: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ฐานข้อมูล)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1" i="0" u="none" strike="noStrike" cap="none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………</a:t>
                      </a:r>
                      <a:endParaRPr sz="2000" b="1" i="0" u="none" strike="noStrike" cap="none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  <a:tabLst/>
                        <a:defRPr/>
                      </a:pPr>
                      <a:r>
                        <a:rPr lang="th-TH" sz="2000" b="1" i="0" u="none" strike="noStrike" cap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Sarabun"/>
                          <a:cs typeface="TH SarabunPSK" panose="020B0500040200020003" pitchFamily="34" charset="-34"/>
                          <a:sym typeface="Sarabun"/>
                        </a:rPr>
                        <a:t>เพิ่มขึ้น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Sarabun"/>
                        <a:cs typeface="TH SarabunPSK" panose="020B0500040200020003" pitchFamily="34" charset="-34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9" name="Google Shape;219;p4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B14610-838C-4149-8EAC-564FB778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D6F5393-E0D3-407C-92C7-3CEED7344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E4AD9F2-7ED4-4821-9F4B-92CE2CF761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mtClean="0"/>
              <a:t>6</a:t>
            </a:fld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BAE16B2-A7AB-48D0-8362-39F376BD2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432000"/>
            <a:ext cx="110775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6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5929" y="283113"/>
            <a:ext cx="10009247" cy="510099"/>
          </a:xfrm>
        </p:spPr>
        <p:txBody>
          <a:bodyPr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จำนวนการสืบค้น</a:t>
            </a:r>
            <a:r>
              <a:rPr lang="th-TH" sz="3200" b="1" dirty="0" err="1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ฐา</a:t>
            </a:r>
            <a:r>
              <a:rPr lang="th-TH" sz="3200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นข้อม</a:t>
            </a:r>
            <a:r>
              <a:rPr lang="th-TH" sz="3200" b="1" dirty="0" err="1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ุล</a:t>
            </a:r>
            <a:r>
              <a:rPr lang="th-TH" sz="3200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ออนไลน์</a:t>
            </a:r>
            <a:r>
              <a:rPr lang="en-US" sz="3200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(294,928 </a:t>
            </a:r>
            <a:r>
              <a:rPr lang="th-TH" sz="3200" b="1" dirty="0"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ครั้ง)</a:t>
            </a:r>
          </a:p>
        </p:txBody>
      </p:sp>
      <p:graphicFrame>
        <p:nvGraphicFramePr>
          <p:cNvPr id="6" name="แผนภูมิ 5">
            <a:extLst>
              <a:ext uri="{FF2B5EF4-FFF2-40B4-BE49-F238E27FC236}">
                <a16:creationId xmlns:a16="http://schemas.microsoft.com/office/drawing/2014/main" id="{91913F96-857A-4617-9175-4451BA93C4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717130"/>
              </p:ext>
            </p:extLst>
          </p:nvPr>
        </p:nvGraphicFramePr>
        <p:xfrm>
          <a:off x="901996" y="793212"/>
          <a:ext cx="10666706" cy="538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4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5"/>
          <p:cNvGraphicFramePr/>
          <p:nvPr>
            <p:extLst>
              <p:ext uri="{D42A27DB-BD31-4B8C-83A1-F6EECF244321}">
                <p14:modId xmlns:p14="http://schemas.microsoft.com/office/powerpoint/2010/main" val="3128371983"/>
              </p:ext>
            </p:extLst>
          </p:nvPr>
        </p:nvGraphicFramePr>
        <p:xfrm>
          <a:off x="432000" y="283454"/>
          <a:ext cx="11328025" cy="594362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1492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3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0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3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8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18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ประเด็นมอบหมาย/</a:t>
                      </a:r>
                      <a:endParaRPr sz="1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18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ภาระงาน</a:t>
                      </a:r>
                      <a:endParaRPr sz="18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ผลผลิต/ผลลัพธ์</a:t>
                      </a:r>
                      <a:endParaRPr sz="1800" b="0" u="none" strike="noStrike" cap="none" dirty="0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ค่าเป้าหมาย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ปี 2566</a:t>
                      </a:r>
                      <a:endParaRPr sz="18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ผลงานปี 2564</a:t>
                      </a:r>
                      <a:endParaRPr sz="18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18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ผลงานปี 2565</a:t>
                      </a:r>
                      <a:endParaRPr sz="18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ผลการดำเนินงาน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ปี 2566 (6 เดือน)</a:t>
                      </a:r>
                      <a:endParaRPr sz="18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ผลสำเร็จ (%)</a:t>
                      </a:r>
                      <a:endParaRPr sz="18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แนวโน้มผลสำเร็จเปรียบเทียบกับผลงานย้อนหลัง </a:t>
                      </a:r>
                      <a:r>
                        <a:rPr lang="th-TH" sz="1800" b="0" u="none" strike="noStrike" cap="none" dirty="0">
                          <a:solidFill>
                            <a:schemeClr val="accent6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(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18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การดำเนินงานของฝ่ายสนับสนุนการเรียนรู้และสื่อการศึกษา</a:t>
                      </a:r>
                      <a:endParaRPr sz="18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ปริมาณการขอใช้บริการผลิตและพัฒนาสื่อฯ และขอใช้บริการโสตฯ (ตัวชี้วัดที่ 0)</a:t>
                      </a:r>
                      <a:endParaRPr sz="1600"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อย่างน้อย 5,622 ครั้ง</a:t>
                      </a:r>
                      <a:endParaRPr sz="1600"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1600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5,622 ครั้ง</a:t>
                      </a:r>
                      <a:endParaRPr sz="1600" i="0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160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8,354 ครั้ง</a:t>
                      </a:r>
                      <a:endParaRPr sz="1600" i="0" u="none" strike="noStrike" cap="none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>
                          <a:solidFill>
                            <a:srgbClr val="FF000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3,981 ครั้ง</a:t>
                      </a:r>
                      <a:endParaRPr sz="160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70.81%</a:t>
                      </a:r>
                      <a:endParaRPr sz="160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เพิ่ม</a:t>
                      </a:r>
                      <a:endParaRPr sz="18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819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จัดอบรมเพื่อสนับสนุนการใช้งานเทคโนโลยีในห้อง Smart Classroom</a:t>
                      </a:r>
                      <a:endParaRPr sz="160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อย่างน้อย 6 ครั้ง</a:t>
                      </a:r>
                      <a:endParaRPr sz="160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1600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14 ครั้งมีผู้เข้าร่วม 97 คน</a:t>
                      </a:r>
                      <a:endParaRPr sz="1600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endParaRPr sz="1600" b="1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1600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23 ครั้งมีผู้เข้าร่วม 126 คน</a:t>
                      </a:r>
                      <a:endParaRPr sz="1600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endParaRPr sz="1600" b="1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5 ครั้ง ผู้เข้าร่วม 9 คน ค่าเฉลี่ยความพึงพอใจ 5.00</a:t>
                      </a:r>
                      <a:endParaRPr sz="1600"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83.33%</a:t>
                      </a:r>
                      <a:endParaRPr sz="160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  <a:tabLst/>
                        <a:defRPr/>
                      </a:pPr>
                      <a:r>
                        <a:rPr lang="th-TH" sz="18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เพิ่ม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endParaRPr sz="1800" b="1" i="0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90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 dirty="0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ประเมินผลการใช้ห้องเรียนจากผู้มีส่วนได้ส่วนเสียอย่างต่อเนื่อง และมีผู้เข้าร่วมครบทุกสำนักวิชา</a:t>
                      </a:r>
                      <a:endParaRPr sz="1600"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อย่างน้อย 6 ครั้ง</a:t>
                      </a:r>
                      <a:endParaRPr sz="160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1600">
                          <a:solidFill>
                            <a:schemeClr val="dk2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 ครั้งค่าเฉลี่ยผลการประเมิน 3.64 %</a:t>
                      </a:r>
                      <a:endParaRPr sz="1600" b="1" i="0" u="none" strike="noStrike" cap="none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160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9 ครั้งค่าเฉลี่ยผลการประเมิน 4.04 %</a:t>
                      </a:r>
                      <a:endParaRPr sz="1600" i="0" u="none" strike="noStrike" cap="none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 ครั้ง ค่าเฉลี่ย</a:t>
                      </a:r>
                      <a:r>
                        <a:rPr lang="th-TH" sz="1600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ผลการประเมิน</a:t>
                      </a:r>
                      <a:r>
                        <a:rPr lang="th-TH" sz="1600" b="0" u="none" strike="noStrike" cap="none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ความพึงพอใจ 4.</a:t>
                      </a:r>
                      <a:r>
                        <a:rPr lang="th-TH" sz="1600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04</a:t>
                      </a:r>
                      <a:endParaRPr sz="1600"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33.33%</a:t>
                      </a:r>
                      <a:endParaRPr sz="1600"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  <a:tabLst/>
                        <a:defRPr/>
                      </a:pPr>
                      <a:r>
                        <a:rPr lang="th-TH" sz="18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เพิ่ม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endParaRPr sz="1800" b="1" i="0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225"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ร้างคอนเท็นต์เพื่อส่งเสริมการใช้ห้องเรียนอัจฉริยะและการใช้สื่อโสตทัศนูปกรณ์เพื่อเผยแพร่ให้แก่ผู้ใช้</a:t>
                      </a:r>
                      <a:endParaRPr sz="160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>
                          <a:solidFill>
                            <a:srgbClr val="002060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เพิ่มขึ้นร้อยละ 10 หรืออย่างน้อย 24 รายการ</a:t>
                      </a:r>
                      <a:endParaRPr sz="160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160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16 รายการ</a:t>
                      </a:r>
                      <a:endParaRPr sz="1600" i="0" u="none" strike="noStrike" cap="none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160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55 รายการ</a:t>
                      </a:r>
                      <a:endParaRPr sz="1600" i="0" u="none" strike="noStrike" cap="none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27 </a:t>
                      </a:r>
                      <a:r>
                        <a:rPr lang="th-TH" sz="1600" b="0" u="none" strike="noStrike" cap="none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รายการ</a:t>
                      </a:r>
                      <a:endParaRPr sz="160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600" b="0" u="none" strike="noStrike" cap="none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ร้อยละ 20</a:t>
                      </a:r>
                      <a:endParaRPr sz="1600" dirty="0"/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1800" b="1" i="0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เพิ่ม</a:t>
                      </a:r>
                      <a:endParaRPr sz="1800" b="1" i="0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8</a:t>
            </a:fld>
            <a:endParaRPr/>
          </a:p>
        </p:txBody>
      </p:sp>
      <p:sp>
        <p:nvSpPr>
          <p:cNvPr id="226" name="Google Shape;226;p5"/>
          <p:cNvSpPr txBox="1"/>
          <p:nvPr/>
        </p:nvSpPr>
        <p:spPr>
          <a:xfrm>
            <a:off x="5559600" y="1986600"/>
            <a:ext cx="144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5"/>
          <p:cNvGraphicFramePr/>
          <p:nvPr>
            <p:extLst>
              <p:ext uri="{D42A27DB-BD31-4B8C-83A1-F6EECF244321}">
                <p14:modId xmlns:p14="http://schemas.microsoft.com/office/powerpoint/2010/main" val="700225176"/>
              </p:ext>
            </p:extLst>
          </p:nvPr>
        </p:nvGraphicFramePr>
        <p:xfrm>
          <a:off x="432000" y="283454"/>
          <a:ext cx="11582792" cy="3627140"/>
        </p:xfrm>
        <a:graphic>
          <a:graphicData uri="http://schemas.openxmlformats.org/drawingml/2006/table">
            <a:tbl>
              <a:tblPr firstRow="1" firstCol="1">
                <a:noFill/>
                <a:tableStyleId>{0AFCBF3B-1E0C-4676-BE90-C4E25E8AE79F}</a:tableStyleId>
              </a:tblPr>
              <a:tblGrid>
                <a:gridCol w="1526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63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8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ประเด็นมอบหมาย/</a:t>
                      </a:r>
                      <a:endParaRPr sz="20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ภาระงาน</a:t>
                      </a:r>
                      <a:endParaRPr sz="20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u="none" strike="noStrike" cap="none" dirty="0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ผลผลิต/ผลลัพธ์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ค่าเป้าหมาย</a:t>
                      </a:r>
                      <a:endParaRPr sz="20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ปี 2566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ผลงานปี 2564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ผลงานปี 2565</a:t>
                      </a:r>
                      <a:endParaRPr sz="2000" b="0" u="none" strike="noStrike" cap="none" dirty="0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ผลการดำเนินงาน</a:t>
                      </a:r>
                      <a:endParaRPr sz="20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ปี 2566 (6 เดือน)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ผลสำเร็จ (%)</a:t>
                      </a:r>
                      <a:endParaRPr sz="2000" b="0" u="none" strike="noStrike" cap="none">
                        <a:solidFill>
                          <a:schemeClr val="lt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000" b="0" u="none" strike="noStrike" cap="none" dirty="0">
                          <a:solidFill>
                            <a:schemeClr val="lt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แนวโน้มผลสำเร็จเปรียบเทียบกับผลงานย้อนหลัง 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2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Sarabun"/>
                        <a:buNone/>
                      </a:pPr>
                      <a:r>
                        <a:rPr lang="th-TH" sz="18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ฝ่ายบริหารทั่วไปและธุรการ</a:t>
                      </a:r>
                      <a:endParaRPr sz="18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u="none" strike="noStrike" cap="none" dirty="0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ปรับปรุงงานบริการแบบ One </a:t>
                      </a:r>
                      <a:r>
                        <a:rPr lang="th-TH" sz="1800" b="0" i="0" u="none" strike="noStrike" cap="none" dirty="0" err="1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Stop</a:t>
                      </a:r>
                      <a:r>
                        <a:rPr lang="th-TH" sz="1800" b="0" i="0" u="none" strike="noStrike" cap="none" dirty="0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Service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s</a:t>
                      </a:r>
                      <a:r>
                        <a:rPr lang="th-TH" sz="1800" b="0" i="0" u="none" strike="noStrike" cap="none" dirty="0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ลดเวลา ลดค่าใช้จ่าย</a:t>
                      </a:r>
                      <a:endParaRPr sz="1800" b="0" u="none" strike="noStrike" cap="none" dirty="0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0" i="0" u="none" strike="noStrike" cap="none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อย่างน้อย 4 กระบวนการ</a:t>
                      </a:r>
                      <a:endParaRPr sz="1800" b="0" u="none" strike="noStrike" cap="none">
                        <a:solidFill>
                          <a:srgbClr val="002060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286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arabun"/>
                        <a:buAutoNum type="arabicPeriod"/>
                      </a:pPr>
                      <a:r>
                        <a:rPr lang="th-TH" sz="1800" b="0" u="none" strike="noStrike" cap="none" dirty="0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โครงการ “บริหารจัดการชั้นหนังสือเพื่อเพิ่มพื้นที่ใช้สอยภายในห้องสมุด (</a:t>
                      </a:r>
                      <a:r>
                        <a:rPr lang="th-TH" sz="1800" b="0" u="none" strike="noStrike" cap="none" dirty="0" err="1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Shelf</a:t>
                      </a:r>
                      <a:r>
                        <a:rPr lang="th-TH" sz="1800" b="0" u="none" strike="noStrike" cap="none" dirty="0">
                          <a:solidFill>
                            <a:schemeClr val="dk1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Management)” (เพิ่มประสิทธิภาพ ลดเวลาการค้นหาหนังสือ, เพิ่มความพึงพอใจ)</a:t>
                      </a:r>
                      <a:endParaRPr sz="1800" b="0" u="none" strike="noStrike" cap="none" dirty="0">
                        <a:solidFill>
                          <a:schemeClr val="dk1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marL="2286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arabun"/>
                        <a:buAutoNum type="arabicPeriod"/>
                      </a:pPr>
                      <a:r>
                        <a:rPr lang="th-TH" sz="1800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พัฒนา แอพพลิเคชั่น ARSA </a:t>
                      </a:r>
                      <a:r>
                        <a:rPr lang="th-TH" sz="1800" dirty="0" err="1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Framwork</a:t>
                      </a:r>
                      <a:r>
                        <a:rPr lang="th-TH" sz="1800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</a:t>
                      </a:r>
                      <a:endParaRPr sz="1800" dirty="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marL="2286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arabun"/>
                        <a:buAutoNum type="arabicPeriod"/>
                      </a:pPr>
                      <a:r>
                        <a:rPr lang="en-US" sz="1800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Line OA </a:t>
                      </a:r>
                      <a:r>
                        <a:rPr lang="th-TH" sz="1800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สำหรับการให้บริการสื่อโสตฯ </a:t>
                      </a:r>
                      <a:endParaRPr lang="en-US" sz="1800" dirty="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  <a:p>
                      <a:pPr marL="2286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arabun"/>
                        <a:buAutoNum type="arabicPeriod"/>
                      </a:pPr>
                      <a:r>
                        <a:rPr lang="th-TH" sz="1800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CLM </a:t>
                      </a:r>
                      <a:r>
                        <a:rPr lang="th-TH" sz="1800" dirty="0" err="1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Training</a:t>
                      </a:r>
                      <a:r>
                        <a:rPr lang="th-TH" sz="1800" dirty="0"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 </a:t>
                      </a:r>
                      <a:endParaRPr sz="1800" dirty="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endParaRPr sz="1400" b="1" i="0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Sarabun"/>
                        <a:buAutoNum type="arabicPeriod"/>
                      </a:pPr>
                      <a:endParaRPr sz="1400" dirty="0"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b="1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ร้อยละ 80</a:t>
                      </a:r>
                      <a:endParaRPr sz="1800" b="1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ndara"/>
                        <a:buNone/>
                      </a:pPr>
                      <a:r>
                        <a:rPr lang="th-TH" sz="1800" b="1" i="0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เริ่มดำเนินการปี </a:t>
                      </a:r>
                      <a:r>
                        <a:rPr lang="en-US" sz="1800" b="1" i="0" u="none" strike="noStrike" cap="none" dirty="0">
                          <a:solidFill>
                            <a:srgbClr val="3F3F3F"/>
                          </a:solidFill>
                          <a:latin typeface="Sarabun"/>
                          <a:ea typeface="Sarabun"/>
                          <a:cs typeface="Sarabun"/>
                          <a:sym typeface="Sarabun"/>
                        </a:rPr>
                        <a:t>2566</a:t>
                      </a:r>
                      <a:endParaRPr sz="1800" b="1" i="0" u="none" strike="noStrike" cap="none" dirty="0">
                        <a:solidFill>
                          <a:srgbClr val="3F3F3F"/>
                        </a:solidFill>
                        <a:latin typeface="Sarabun"/>
                        <a:ea typeface="Sarabun"/>
                        <a:cs typeface="Sarabun"/>
                        <a:sym typeface="Sarabun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9</a:t>
            </a:fld>
            <a:endParaRPr/>
          </a:p>
        </p:txBody>
      </p:sp>
      <p:sp>
        <p:nvSpPr>
          <p:cNvPr id="226" name="Google Shape;226;p5"/>
          <p:cNvSpPr txBox="1"/>
          <p:nvPr/>
        </p:nvSpPr>
        <p:spPr>
          <a:xfrm>
            <a:off x="5559600" y="1986600"/>
            <a:ext cx="144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52659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2406</Words>
  <Application>Microsoft Office PowerPoint</Application>
  <PresentationFormat>แบบจอกว้าง</PresentationFormat>
  <Paragraphs>444</Paragraphs>
  <Slides>26</Slides>
  <Notes>20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5" baseType="lpstr">
      <vt:lpstr>Arial</vt:lpstr>
      <vt:lpstr>TH SarabunPSK</vt:lpstr>
      <vt:lpstr>Corbel</vt:lpstr>
      <vt:lpstr>Calibri</vt:lpstr>
      <vt:lpstr>Sarabun</vt:lpstr>
      <vt:lpstr>Calibri Light</vt:lpstr>
      <vt:lpstr>Candara</vt:lpstr>
      <vt:lpstr>Office Theme</vt:lpstr>
      <vt:lpstr>1_Office Theme</vt:lpstr>
      <vt:lpstr>การติดตามผลการดำเนินงานประจำปีงบประมาณ 2566 ครั้งที่ 1 (ตุลาคม 2565 – มีนาคม 2566)</vt:lpstr>
      <vt:lpstr>ส่วนที่  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จำนวนการสืบค้นฐานข้อมุลออนไลน์(294,928 ครั้ง)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ส่วนที่ 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รายวิชา Thai MOOC-2566-2567</vt:lpstr>
      <vt:lpstr>งานนำเสนอ PowerPoint</vt:lpstr>
      <vt:lpstr>ส่วนที่ 3</vt:lpstr>
      <vt:lpstr>งานนำเสนอ PowerPoint</vt:lpstr>
      <vt:lpstr>สรุปผลการดำเนินงานในภาพรวม (ไม่ต้องนำเสนอ)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การติดตามผลการดำเนินงานประจำปีงบประมาณ 2566 ครั้งที่ 1 (ตุลาคม 2565 – มีนาคม 2566)</dc:title>
  <cp:lastModifiedBy>Siwanath  Nuntapichai</cp:lastModifiedBy>
  <cp:revision>38</cp:revision>
  <dcterms:created xsi:type="dcterms:W3CDTF">2023-02-27T08:29:12Z</dcterms:created>
  <dcterms:modified xsi:type="dcterms:W3CDTF">2023-04-04T03:12:24Z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