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83" r:id="rId6"/>
    <p:sldId id="284" r:id="rId7"/>
    <p:sldId id="288" r:id="rId8"/>
    <p:sldId id="273" r:id="rId9"/>
    <p:sldId id="275" r:id="rId10"/>
    <p:sldId id="276" r:id="rId11"/>
    <p:sldId id="277" r:id="rId12"/>
    <p:sldId id="278" r:id="rId13"/>
    <p:sldId id="279" r:id="rId14"/>
    <p:sldId id="294" r:id="rId15"/>
    <p:sldId id="280" r:id="rId16"/>
    <p:sldId id="295" r:id="rId17"/>
    <p:sldId id="289" r:id="rId18"/>
    <p:sldId id="281" r:id="rId19"/>
    <p:sldId id="291" r:id="rId20"/>
    <p:sldId id="282" r:id="rId21"/>
    <p:sldId id="293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CC3300"/>
    <a:srgbClr val="FF99FF"/>
    <a:srgbClr val="FF6699"/>
    <a:srgbClr val="FF00FF"/>
    <a:srgbClr val="DA26B8"/>
    <a:srgbClr val="FFFF99"/>
    <a:srgbClr val="25F373"/>
    <a:srgbClr val="4BE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Sheet1!$A$2:$C$2</c:f>
              <c:strCache>
                <c:ptCount val="3"/>
                <c:pt idx="0">
                  <c:v>ปี 2564</c:v>
                </c:pt>
                <c:pt idx="1">
                  <c:v>ปี 2565</c:v>
                </c:pt>
                <c:pt idx="2">
                  <c:v>ปี 2566</c:v>
                </c:pt>
              </c:strCache>
            </c:strRef>
          </c:cat>
          <c:val>
            <c:numRef>
              <c:f>Sheet1!$A$3:$C$3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4-4AEA-B0FC-41620EA430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5020992"/>
        <c:axId val="475018496"/>
      </c:lineChart>
      <c:catAx>
        <c:axId val="4750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018496"/>
        <c:crosses val="autoZero"/>
        <c:auto val="1"/>
        <c:lblAlgn val="ctr"/>
        <c:lblOffset val="100"/>
        <c:noMultiLvlLbl val="0"/>
      </c:catAx>
      <c:valAx>
        <c:axId val="475018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7502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99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การอำนวยความสะดวกในการปฏิบัติงานผู้บริหาร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>
                <a:glow rad="25400">
                  <a:schemeClr val="lt1"/>
                </a:glow>
              </a:effectLst>
            </c:spPr>
          </c:errBars>
          <c:cat>
            <c:strRef>
              <c:f>Sheet1!$A$2:$C$2</c:f>
              <c:strCache>
                <c:ptCount val="3"/>
                <c:pt idx="0">
                  <c:v>ปี 2564</c:v>
                </c:pt>
                <c:pt idx="1">
                  <c:v>ปี 2565</c:v>
                </c:pt>
                <c:pt idx="2">
                  <c:v>ปี 2566</c:v>
                </c:pt>
              </c:strCache>
            </c:strRef>
          </c:cat>
          <c:val>
            <c:numRef>
              <c:f>Sheet1!$A$3:$C$3</c:f>
              <c:numCache>
                <c:formatCode>General</c:formatCode>
                <c:ptCount val="3"/>
                <c:pt idx="0">
                  <c:v>9898</c:v>
                </c:pt>
                <c:pt idx="1">
                  <c:v>7641</c:v>
                </c:pt>
                <c:pt idx="2">
                  <c:v>3302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A1-4F35-8C58-991617DCC6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5020992"/>
        <c:axId val="475018496"/>
      </c:lineChart>
      <c:catAx>
        <c:axId val="4750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018496"/>
        <c:crosses val="autoZero"/>
        <c:auto val="1"/>
        <c:lblAlgn val="ctr"/>
        <c:lblOffset val="100"/>
        <c:noMultiLvlLbl val="0"/>
      </c:catAx>
      <c:valAx>
        <c:axId val="47501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502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99FF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การบริหารจัดการด้านเอกสารต่างๆ ในการนำเสนอผู้บริหาร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>
                <a:glow rad="25400">
                  <a:schemeClr val="lt1"/>
                </a:glow>
              </a:effectLst>
            </c:spPr>
          </c:errBars>
          <c:cat>
            <c:strRef>
              <c:f>Sheet1!$A$2:$C$2</c:f>
              <c:strCache>
                <c:ptCount val="3"/>
                <c:pt idx="0">
                  <c:v>ปี 2564</c:v>
                </c:pt>
                <c:pt idx="1">
                  <c:v>ปี 2565</c:v>
                </c:pt>
                <c:pt idx="2">
                  <c:v>ปี 2566</c:v>
                </c:pt>
              </c:strCache>
            </c:strRef>
          </c:cat>
          <c:val>
            <c:numRef>
              <c:f>Sheet1!$A$3:$C$3</c:f>
              <c:numCache>
                <c:formatCode>General</c:formatCode>
                <c:ptCount val="3"/>
                <c:pt idx="0">
                  <c:v>44554</c:v>
                </c:pt>
                <c:pt idx="1">
                  <c:v>67641</c:v>
                </c:pt>
                <c:pt idx="2">
                  <c:v>29884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57-469B-9D96-BD90A1A826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75020992"/>
        <c:axId val="475018496"/>
      </c:lineChart>
      <c:catAx>
        <c:axId val="4750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018496"/>
        <c:crosses val="autoZero"/>
        <c:auto val="1"/>
        <c:lblAlgn val="ctr"/>
        <c:lblOffset val="100"/>
        <c:noMultiLvlLbl val="0"/>
      </c:catAx>
      <c:valAx>
        <c:axId val="47501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502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6600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i="0" u="none" strike="noStrike" baseline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งานทะเบียนหนังสือรับเข้า หนังสือส่งออกภายนอก หนังสือสั่งการ และกฎระเบียบ ผ่านระบบ </a:t>
            </a:r>
            <a:r>
              <a:rPr lang="en-US" sz="2400" b="1" i="0" u="none" strike="noStrike" baseline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DOMS</a:t>
            </a:r>
            <a:r>
              <a:rPr lang="th-TH" sz="2400" b="1" i="0" u="none" strike="noStrike" baseline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ปี 2564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หนังสือส่ง</c:v>
                </c:pt>
                <c:pt idx="1">
                  <c:v>หนังสือรับ</c:v>
                </c:pt>
                <c:pt idx="2">
                  <c:v>คำสั่ง มวล.</c:v>
                </c:pt>
                <c:pt idx="3">
                  <c:v>ประกาศ มวล.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14074</c:v>
                </c:pt>
                <c:pt idx="1">
                  <c:v>5404</c:v>
                </c:pt>
                <c:pt idx="2">
                  <c:v>1863</c:v>
                </c:pt>
                <c:pt idx="3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E-43E6-84F8-E7CFD85F16C1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ปี 2565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หนังสือส่ง</c:v>
                </c:pt>
                <c:pt idx="1">
                  <c:v>หนังสือรับ</c:v>
                </c:pt>
                <c:pt idx="2">
                  <c:v>คำสั่ง มวล.</c:v>
                </c:pt>
                <c:pt idx="3">
                  <c:v>ประกาศ มวล.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14484</c:v>
                </c:pt>
                <c:pt idx="1">
                  <c:v>4832</c:v>
                </c:pt>
                <c:pt idx="2">
                  <c:v>2054</c:v>
                </c:pt>
                <c:pt idx="3">
                  <c:v>1484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E-43E6-84F8-E7CFD85F16C1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ปี 2566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หนังสือส่ง</c:v>
                </c:pt>
                <c:pt idx="1">
                  <c:v>หนังสือรับ</c:v>
                </c:pt>
                <c:pt idx="2">
                  <c:v>คำสั่ง มวล.</c:v>
                </c:pt>
                <c:pt idx="3">
                  <c:v>ประกาศ มวล.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7670</c:v>
                </c:pt>
                <c:pt idx="1">
                  <c:v>2442</c:v>
                </c:pt>
                <c:pt idx="2">
                  <c:v>1070</c:v>
                </c:pt>
                <c:pt idx="3">
                  <c:v>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5E-43E6-84F8-E7CFD85F1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40416976"/>
        <c:axId val="540415728"/>
      </c:barChart>
      <c:catAx>
        <c:axId val="54041697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415728"/>
        <c:crosses val="autoZero"/>
        <c:auto val="1"/>
        <c:lblAlgn val="ctr"/>
        <c:lblOffset val="100"/>
        <c:noMultiLvlLbl val="0"/>
      </c:catAx>
      <c:valAx>
        <c:axId val="54041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41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</a:t>
            </a:r>
            <a:endParaRPr lang="en-US" sz="240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80805542198254"/>
          <c:w val="1"/>
          <c:h val="0.861919445780174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504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486-4BC2-B7B3-A723EED63E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486-4BC2-B7B3-A723EED63E51}"/>
              </c:ext>
            </c:extLst>
          </c:dPt>
          <c:dPt>
            <c:idx val="2"/>
            <c:bubble3D val="0"/>
            <c:spPr>
              <a:solidFill>
                <a:srgbClr val="276A8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486-4BC2-B7B3-A723EED63E5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C7EBFC2-B0A4-4C4B-9D8E-9A9844773F58}" type="CATEGORYNAME">
                      <a:rPr lang="th-TH"/>
                      <a:pPr/>
                      <a:t>[CATEGORY NAME]</a:t>
                    </a:fld>
                    <a:r>
                      <a:rPr lang="th-TH" baseline="0"/>
                      <a:t>, </a:t>
                    </a:r>
                    <a:fld id="{32C855AB-4EE1-4389-84DD-897BF7BA6F09}" type="VALUE">
                      <a:rPr lang="th-TH" baseline="0"/>
                      <a:pPr/>
                      <a:t>[VALUE]</a:t>
                    </a:fld>
                    <a:r>
                      <a:rPr lang="th-TH" baseline="0"/>
                      <a:t>, 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86-4BC2-B7B3-A723EED63E51}"/>
                </c:ext>
              </c:extLst>
            </c:dLbl>
            <c:dLbl>
              <c:idx val="1"/>
              <c:layout>
                <c:manualLayout>
                  <c:x val="0.17796923142759322"/>
                  <c:y val="-0.266497587840538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defRPr>
                    </a:pPr>
                    <a:fld id="{9ECC04FC-575A-4C49-A537-ED2CCBD9D7E6}" type="CATEGORYNAME">
                      <a:rPr lang="th-TH"/>
                      <a:pPr>
                        <a:defRPr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[CATEGORY NAME]</a:t>
                    </a:fld>
                    <a:r>
                      <a:rPr lang="th-TH" baseline="0"/>
                      <a:t>, </a:t>
                    </a:r>
                    <a:fld id="{876A7FC4-1790-461F-88DA-34EA6EC0F044}" type="VALUE">
                      <a:rPr lang="th-TH" baseline="0"/>
                      <a:pPr>
                        <a:defRPr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[VALUE]</a:t>
                    </a:fld>
                    <a:r>
                      <a:rPr lang="th-TH" baseline="0"/>
                      <a:t>, 27.77%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71448663853723"/>
                      <c:h val="0.132851736762177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86-4BC2-B7B3-A723EED63E51}"/>
                </c:ext>
              </c:extLst>
            </c:dLbl>
            <c:dLbl>
              <c:idx val="2"/>
              <c:layout>
                <c:manualLayout>
                  <c:x val="0.23125684697021565"/>
                  <c:y val="0.167014469264925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defRPr>
                    </a:pPr>
                    <a:fld id="{FC5604E9-B652-4BEE-8886-ACF0F1D5DF66}" type="CATEGORYNAME">
                      <a: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>
                        <a:defRPr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[CATEGORY NAME]</a:t>
                    </a:fld>
                    <a:r>
                      <a:rPr lang="th-TH" sz="1600" baseline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, </a:t>
                    </a:r>
                    <a:fld id="{FB8CFBF0-4798-4168-8CAC-4838E18E81DA}" type="VALUE">
                      <a:rPr lang="th-TH" sz="1600" baseline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>
                        <a:defRPr sz="1600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[VALUE]</a:t>
                    </a:fld>
                    <a:r>
                      <a:rPr lang="th-TH" sz="1600" baseline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, 72.23%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34505391467421"/>
                      <c:h val="0.159939766459947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86-4BC2-B7B3-A723EED63E51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[Book1.xlsx]Sheet1!$F$8:$H$8</c:f>
              <c:strCache>
                <c:ptCount val="3"/>
                <c:pt idx="0">
                  <c:v>งบประมาณที่ได้รับ  </c:v>
                </c:pt>
                <c:pt idx="1">
                  <c:v>งบประมาณที่ใช้ไป  </c:v>
                </c:pt>
                <c:pt idx="2">
                  <c:v>งบประมาณคงเหลือ </c:v>
                </c:pt>
              </c:strCache>
            </c:strRef>
          </c:cat>
          <c:val>
            <c:numRef>
              <c:f>[Book1.xlsx]Sheet1!$F$9:$H$9</c:f>
              <c:numCache>
                <c:formatCode>#,##0.00</c:formatCode>
                <c:ptCount val="3"/>
                <c:pt idx="0" formatCode="#,##0">
                  <c:v>12346400</c:v>
                </c:pt>
                <c:pt idx="1">
                  <c:v>3428023.94</c:v>
                </c:pt>
                <c:pt idx="2">
                  <c:v>8918376.0600000005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86-4BC2-B7B3-A723EED63E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1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2826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699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296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143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98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6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4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3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8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9C10-E11D-441D-BC2F-6D25C67C0FA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0F36-4FA2-46C4-B268-9C0CF4FF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5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svg"/><Relationship Id="rId5" Type="http://schemas.openxmlformats.org/officeDocument/2006/relationships/image" Target="../media/image1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069" y="82638"/>
            <a:ext cx="9780588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85" y="4078149"/>
            <a:ext cx="6846915" cy="175684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sz="3800" dirty="0">
                <a:solidFill>
                  <a:srgbClr val="002060"/>
                </a:solidFill>
                <a:latin typeface="+mn-lt"/>
              </a:rPr>
              <a:t>การติดตามผลการดำเนินงานประจำปีงบประมาณ 2566 </a:t>
            </a:r>
            <a:r>
              <a:rPr lang="th-TH" sz="3800" dirty="0" smtClean="0">
                <a:solidFill>
                  <a:srgbClr val="002060"/>
                </a:solidFill>
                <a:latin typeface="+mn-lt"/>
              </a:rPr>
              <a:t>ครั้ง</a:t>
            </a:r>
            <a:r>
              <a:rPr lang="th-TH" sz="3800" dirty="0">
                <a:solidFill>
                  <a:srgbClr val="002060"/>
                </a:solidFill>
                <a:latin typeface="+mn-lt"/>
              </a:rPr>
              <a:t>ที่ </a:t>
            </a:r>
            <a:r>
              <a:rPr lang="th-TH" sz="3800" dirty="0" smtClean="0">
                <a:solidFill>
                  <a:srgbClr val="002060"/>
                </a:solidFill>
                <a:latin typeface="+mn-lt"/>
              </a:rPr>
              <a:t>1</a:t>
            </a:r>
            <a:br>
              <a:rPr lang="th-TH" sz="3800" dirty="0" smtClean="0">
                <a:solidFill>
                  <a:srgbClr val="002060"/>
                </a:solidFill>
                <a:latin typeface="+mn-lt"/>
              </a:rPr>
            </a:br>
            <a:r>
              <a:rPr lang="th-TH" sz="3800" dirty="0" smtClean="0">
                <a:solidFill>
                  <a:srgbClr val="002060"/>
                </a:solidFill>
                <a:latin typeface="+mn-lt"/>
              </a:rPr>
              <a:t>(ตุลาคม 2565 – มีนาคม 256</a:t>
            </a:r>
            <a:r>
              <a:rPr lang="th-TH" sz="3800" dirty="0" smtClean="0">
                <a:solidFill>
                  <a:srgbClr val="002060"/>
                </a:solidFill>
                <a:latin typeface="+mn-lt"/>
                <a:cs typeface="+mn-cs"/>
              </a:rPr>
              <a:t>6)</a:t>
            </a:r>
            <a:endParaRPr lang="en-US" sz="3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84" y="5834991"/>
            <a:ext cx="6846916" cy="580921"/>
          </a:xfrm>
          <a:solidFill>
            <a:schemeClr val="bg2">
              <a:lumMod val="90000"/>
              <a:alpha val="80000"/>
            </a:schemeClr>
          </a:solidFill>
        </p:spPr>
        <p:txBody>
          <a:bodyPr/>
          <a:lstStyle/>
          <a:p>
            <a:r>
              <a:rPr lang="th-TH" sz="30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หน่วยงานส่วนอำนวยการและสารบรรณ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5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625" y="110399"/>
            <a:ext cx="5948930" cy="64287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ผลการดำเนินงานตามตัวชี้วัดยุทธศาสตร์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7" t="25054" r="44832" b="60589"/>
          <a:stretch/>
        </p:blipFill>
        <p:spPr bwMode="auto">
          <a:xfrm>
            <a:off x="157480" y="838183"/>
            <a:ext cx="6360886" cy="1291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27102"/>
              </p:ext>
            </p:extLst>
          </p:nvPr>
        </p:nvGraphicFramePr>
        <p:xfrm>
          <a:off x="6518366" y="838182"/>
          <a:ext cx="5673636" cy="195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09">
                  <a:extLst>
                    <a:ext uri="{9D8B030D-6E8A-4147-A177-3AD203B41FA5}">
                      <a16:colId xmlns:a16="http://schemas.microsoft.com/office/drawing/2014/main" val="2962661387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977200466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3585462645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738264881"/>
                    </a:ext>
                  </a:extLst>
                </a:gridCol>
              </a:tblGrid>
              <a:tr h="1315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2566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เดือน)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32376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50</a:t>
                      </a:r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50</a:t>
                      </a:r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50</a:t>
                      </a:r>
                      <a:endParaRPr lang="en-US" dirty="0" smtClean="0">
                        <a:cs typeface="+mj-cs"/>
                      </a:endParaRPr>
                    </a:p>
                    <a:p>
                      <a:pPr algn="ctr"/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50</a:t>
                      </a:r>
                      <a:endParaRPr lang="en-US" dirty="0" smtClean="0">
                        <a:cs typeface="+mj-cs"/>
                      </a:endParaRPr>
                    </a:p>
                    <a:p>
                      <a:pPr algn="ctr"/>
                      <a:endParaRPr lang="en-US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58435"/>
                  </a:ext>
                </a:extLst>
              </a:tr>
            </a:tbl>
          </a:graphicData>
        </a:graphic>
      </p:graphicFrame>
      <p:pic>
        <p:nvPicPr>
          <p:cNvPr id="4100" name="Picture 4" descr="Maintenance KPI's - ดัชนีชี้วัดคุณภาพ ในงานซ่อม และการบำรุงรักษา - IE  Business Solu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45" y="3082327"/>
            <a:ext cx="6076299" cy="31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2"/>
          <a:srcRect l="-500" t="67157" r="44832" b="25435"/>
          <a:stretch/>
        </p:blipFill>
        <p:spPr bwMode="auto">
          <a:xfrm>
            <a:off x="26126" y="2128548"/>
            <a:ext cx="6492240" cy="666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35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625" y="110399"/>
            <a:ext cx="5948930" cy="64287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ผลการดำเนินงานตามตัวชี้วัดยุทธศาสตร์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7" t="25054" r="44832" b="60589"/>
          <a:stretch/>
        </p:blipFill>
        <p:spPr bwMode="auto">
          <a:xfrm>
            <a:off x="157480" y="838183"/>
            <a:ext cx="6360886" cy="1291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64455"/>
              </p:ext>
            </p:extLst>
          </p:nvPr>
        </p:nvGraphicFramePr>
        <p:xfrm>
          <a:off x="6518366" y="838182"/>
          <a:ext cx="5673636" cy="223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09">
                  <a:extLst>
                    <a:ext uri="{9D8B030D-6E8A-4147-A177-3AD203B41FA5}">
                      <a16:colId xmlns:a16="http://schemas.microsoft.com/office/drawing/2014/main" val="2962661387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977200466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3585462645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738264881"/>
                    </a:ext>
                  </a:extLst>
                </a:gridCol>
              </a:tblGrid>
              <a:tr h="1315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2566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เดือน)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32376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90</a:t>
                      </a:r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91.03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92.46</a:t>
                      </a:r>
                      <a:endParaRPr lang="th-TH" baseline="0" dirty="0" smtClean="0">
                        <a:cs typeface="+mj-cs"/>
                      </a:endParaRPr>
                    </a:p>
                    <a:p>
                      <a:pPr algn="ctr"/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en-US" dirty="0" smtClean="0">
                          <a:cs typeface="+mj-cs"/>
                        </a:rPr>
                        <a:t> 98.29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aseline="0" dirty="0" smtClean="0">
                          <a:cs typeface="+mj-cs"/>
                        </a:rPr>
                        <a:t>(หน่วยงาน)</a:t>
                      </a:r>
                      <a:endParaRPr lang="en-US" dirty="0" smtClean="0">
                        <a:cs typeface="+mj-cs"/>
                      </a:endParaRPr>
                    </a:p>
                    <a:p>
                      <a:pPr algn="ctr"/>
                      <a:endParaRPr lang="en-US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5843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1983" y="3873245"/>
            <a:ext cx="8231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แนวโน้มผลสำเร็จเปรียบเทียบกับผลงานย้อนหลัง (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เพิ่มขึ้น)</a:t>
            </a:r>
          </a:p>
          <a:p>
            <a:pPr marL="457200" indent="-457200">
              <a:buAutoNum type="arabicPeriod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ทำความเข้าใจกับบุคลากรในหน่วยงานให้เข้าใจถึงข้อคำถาม</a:t>
            </a:r>
          </a:p>
          <a:p>
            <a:pPr marL="457200" indent="-457200">
              <a:buAutoNum type="arabicPeriod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กำกับติดตามให้บุคลากรในหน่วยงานดำเนินการทุกครั้งและทุกคน</a:t>
            </a:r>
          </a:p>
          <a:p>
            <a:pPr marL="457200" indent="-457200">
              <a:buAutoNum type="arabicPeriod"/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-687" t="74342" r="44832" b="18248"/>
          <a:stretch/>
        </p:blipFill>
        <p:spPr bwMode="auto">
          <a:xfrm>
            <a:off x="4241" y="2128548"/>
            <a:ext cx="6514125" cy="900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AutoShape 14" descr="มหาวิทยาลัยวลัยลักษณ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มหาวิทยาลัยวลัยลักษณ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21" y="3605350"/>
            <a:ext cx="5719125" cy="24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625" y="110399"/>
            <a:ext cx="5948930" cy="64287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ผลการดำเนินงานตามตัวชี้วัดยุทธศาสตร์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7" t="25054" r="44832" b="60589"/>
          <a:stretch/>
        </p:blipFill>
        <p:spPr bwMode="auto">
          <a:xfrm>
            <a:off x="157480" y="838183"/>
            <a:ext cx="6360886" cy="1291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972270"/>
              </p:ext>
            </p:extLst>
          </p:nvPr>
        </p:nvGraphicFramePr>
        <p:xfrm>
          <a:off x="6518366" y="838182"/>
          <a:ext cx="5673636" cy="195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09">
                  <a:extLst>
                    <a:ext uri="{9D8B030D-6E8A-4147-A177-3AD203B41FA5}">
                      <a16:colId xmlns:a16="http://schemas.microsoft.com/office/drawing/2014/main" val="2962661387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977200466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3585462645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738264881"/>
                    </a:ext>
                  </a:extLst>
                </a:gridCol>
              </a:tblGrid>
              <a:tr h="1315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2566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เดือน)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32376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ร้อยละ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ร้อยละ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60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ร้อยละ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83.17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ร้อยละ</a:t>
                      </a:r>
                      <a:r>
                        <a:rPr lang="en-US" dirty="0" smtClean="0"/>
                        <a:t> 27.77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58435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2"/>
          <a:srcRect l="-388" t="81973" r="44833" b="10909"/>
          <a:stretch/>
        </p:blipFill>
        <p:spPr bwMode="auto">
          <a:xfrm>
            <a:off x="0" y="2166341"/>
            <a:ext cx="6479177" cy="64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7480" y="3207040"/>
            <a:ext cx="82312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แนวโน้มผลสำเร็จเปรียบเทียบกับผลงานย้อนหลัง (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เพิ่มขึ้น)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มีการติดตามตรวจสอบการใช้งบประมาณแบบทันทีทันใด โดยใส่ข้อมูลผ่าน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Google sheet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60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1" b="1618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9" y="3074126"/>
            <a:ext cx="2919070" cy="103663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accent6">
                    <a:lumMod val="50000"/>
                  </a:schemeClr>
                </a:solidFill>
              </a:rPr>
              <a:t>ส่วนที่ 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4110760"/>
            <a:ext cx="6226628" cy="1100565"/>
          </a:xfrm>
          <a:solidFill>
            <a:schemeClr val="tx2">
              <a:lumMod val="40000"/>
              <a:lumOff val="60000"/>
              <a:alpha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th-TH" sz="3000" b="1" dirty="0">
                <a:solidFill>
                  <a:srgbClr val="002060"/>
                </a:solidFill>
              </a:rPr>
              <a:t>ผลการดำเนินงาน</a:t>
            </a:r>
          </a:p>
          <a:p>
            <a:r>
              <a:rPr lang="th-TH" sz="3000" b="1" dirty="0">
                <a:solidFill>
                  <a:srgbClr val="002060"/>
                </a:solidFill>
              </a:rPr>
              <a:t>ตามเกณฑ์การประเมินหน่วยงาน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1998" y="470263"/>
          <a:ext cx="11328001" cy="36121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14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42826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98566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698279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11218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2326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bg1"/>
                          </a:solidFill>
                        </a:rPr>
                        <a:t>หัวข้อประเมิน</a:t>
                      </a:r>
                      <a:endParaRPr lang="en-ZA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</a:t>
                      </a:r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ผลงานการพัฒนากระบวนการทำงานที่เป็นสิ่งใหม่ของหน่วยงาน หรือ นวัตกรรมเชิงประจักษ์ หรือนวัตกรรมเชิงกระบวนการอย่างน้อย 1 ระบบงาน/กระบวนการ/ชิ้นงานเพื่อแก้ปัญหาจากการดำเนินงานที่ผ่านมา และ/หรือ เพื่อเพิ่มประสิทธิภาพการทำงาน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อย่างน้อย 1 ระบบงาน/กระบวนการ/ชิ้นงาน</a:t>
                      </a:r>
                      <a:endParaRPr lang="en-ZA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ระบบรับส่งหนังสืออิเล็กทรอนิกส์ระหว่างมหาวิทยาลัยวลัยลักษณ์กับหน่วยงานภายนอก โดยใช้ไปรษณีย์อิเล็กทรอนิกส์ ผ่านระบบบริหารจัดการสำนักงานดิจิทัลและการลงลายมือชื่อทางอิเล็กทรอนิกส์ มหาวิทยาลัยวลัยลักษณ์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DOMS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)”</a:t>
                      </a:r>
                      <a:endParaRPr lang="en-ZA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FF0000"/>
                          </a:solidFill>
                        </a:rPr>
                        <a:t>เพิ่มขึ้น</a:t>
                      </a:r>
                      <a:endParaRPr lang="en-ZA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7437" y="4438722"/>
            <a:ext cx="992553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ระบบรับส่งหนังสืออิเล็กทรอนิกส์ระหว่างมหาวิทยาลัยวลัยลักษณ์กับหน่วยงานภายนอก โดยใช้ไปรษณีย์อิเล็กทรอนิกส์ ผ่าน</a:t>
            </a:r>
            <a:r>
              <a:rPr lang="th-TH" sz="24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en-US" sz="24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DOMS”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เพื่อเพิ่มประสิทธิภาพการบริหารจัดการงานสำนักงานของมหาวิทยาลัย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ซึ่งดำเนินการ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นโยบายของรัฐบาลที่มีนโยบายให้หน่วยงานของรัฐปฏิบัติราชการด้วยระบบอิเล็กทรอนิกส์หรือรัฐบาลดิจิทัล  ระยะเวลาดำเนินการโครงการตั้งแต่เดือนตุลาคม 2565 – เมษายน 2566   และ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เริ่มใช้งานระบบ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</a:p>
          <a:p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0770055" y="3713926"/>
            <a:ext cx="728750" cy="70650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943207" y="5181331"/>
            <a:ext cx="670313" cy="6632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1250525" y="4279027"/>
            <a:ext cx="670313" cy="7460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0490232" y="6039715"/>
            <a:ext cx="670313" cy="6632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307915" y="3231325"/>
            <a:ext cx="369738" cy="4840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25590" y="974358"/>
            <a:ext cx="543414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ประสิทธิภาพการบริหารจัดการงานของมหาวิทยาลัยได้อย่างมาก มีความทันสมัย  ลดขั้นตอนการทำงาน ประหยัด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624" y="974358"/>
            <a:ext cx="4677529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DOMS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ใช้ติดต่องานได้เฉพาะภายในมหาวิทยาลัย   เมื่อหน่วยงานของมหาวิทยาลัยจะติดต่อกับ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ภายนอกมักพิมพ์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เป็นกระดาษและส่งไปยังผู้รับทาง ปณท.   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209" y="2824932"/>
            <a:ext cx="4677529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สอส.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วิเคราะห์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สังเคราะห์ปัญหาที่มีอยู่และกำหนดแนวทางแก้ไขปัญหา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โดยการเพิ่ม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ความสามารถของ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ระบบงานและมีกฎหมายรองรับ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38466" y="65604"/>
            <a:ext cx="86533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ระบบรับส่งหนังสืออิเล็กทรอนิกส์ระหว่างมหาวิทยาลัยวลัยลักษณ์กับหน่วยงานภายนอก </a:t>
            </a:r>
            <a:endParaRPr lang="en-US" sz="2800" b="1" u="sng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ใช้ไปรษณีย์อิเล็กทรอนิกส์ ผ่านระบบ</a:t>
            </a:r>
            <a:r>
              <a:rPr lang="en-US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DOMS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8209" y="4293494"/>
            <a:ext cx="4677529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“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เป็นการนำไปรษณีย์อิเล็กทรอนิกส์ (อีเมล) ของมหาวิทยาลัยที่มีอยู่เดิมแล้วมาใช้ปฏิบัติงานให้เกิดประโยชน์ต่อมหาวิทยาลัยอย่างจริงจัง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พัฒนาต่อ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ยอดการใช้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ไฟล์หนังสือภายนอกอิเล็กทรอนิกส์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ที่มีอยู่แล้วใน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DOMS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ส่งไปยังผู้รับทันทีโดยไม่ต้องพิมพ์เป็นกระดาษและไม่ต้องส่ง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ทางไปรษณีย์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8065" y="5017691"/>
            <a:ext cx="5509197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สอส. ร่วมกับ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ศทท. ได้ดำเนินการรวบรวมข้อมูลอีเมลของหน่วยงานที่มหาวิทยาลัยติดต่อในปัจจุบัน และหน่วยงานของรัฐทุกกระทรวงมาไว้ในระบบ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DOMS </a:t>
            </a:r>
            <a:endParaRPr lang="en-US" sz="2400" dirty="0"/>
          </a:p>
          <a:p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0541" y="2060086"/>
            <a:ext cx="5509197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พนักงานของมหาวิทยาลัยที่รับผิดชอบการส่งหนังสือสามารถส่งหนังสือภายนอกที่จัดทำในไว้ในระบบ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DOMS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ไปยังหน่วยงานภายนอก (ผู้รับ) ทางอีเมลได้ทันที โดยไม่ต้องส่งทางไปรษณีย์อีกต่อไป 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เว้นแต่เอกสารลับและเอกสารทางศาล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และให้ระบบสามารถเก็บข้อมูลการส่งอีเมลไว้อ้างอิงได้  ส่งไปหน่วยงานใด  วันเวลาใด   ผู้ใดส่ง  สามารถประมวลผลได้ว่ามหาวิทยาลัยสามารถประหยัดกระดาษและค่าส่งไปรษณีย์ได้จำนวนเท่าไร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157864" y="2544018"/>
            <a:ext cx="663713" cy="280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175116" y="4038630"/>
            <a:ext cx="663713" cy="280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881153" y="5363079"/>
            <a:ext cx="569388" cy="683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7865504" y="4762669"/>
            <a:ext cx="679269" cy="27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7865503" y="1805355"/>
            <a:ext cx="679269" cy="27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4584" y="1134609"/>
            <a:ext cx="6113417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การพัฒนาระบบรับส่งหนังสืออิเล็กทรอนิกส์ฯ และการพัฒนาระบบบริหารจัดการสำนักงานดิจิทัลที่มหาวิทยาลัยวลัยลักษณ์กำลังดำเนินการสามารถบูรณาการทั้งการจัดการภายในองค์กร การติดต่องานกับหน่วยงานภายนอก เป็นการดำเนินการโดยอ้างอิงตามหลักกฎหมายที่เกี่ยวข้อง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ระบียบมหาวิทยาลัยวลัยลักษณ์ว่าด้วยงานสารบรรณ พ.ศ. 2562  ระเบียบสำนักนายกรัฐมตรีว่าด้วยงานสารบรรณ พ.ศ.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พระราชบัญญัติการปฏิบัติราชการทางอิเล็กทรอนิกส์ พ.ศ. 2565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และระเบียบอื่น ๆ ที่เกี่ยวข้อง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ช้เทคโนโลยีที่ทันสมัยมาพัฒนาระบบงานให้มีความสะดวกในการปฏิบัติงานทั้งของฝ่ายมหาวิทยาลัยและหน่วยงานภายนอกที่มหาวิทยาลัยติดต่อด้วย  ลดขั้นตอน  ลด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1385768" y="0"/>
            <a:ext cx="86533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ระบบรับส่งหนังสืออิเล็กทรอนิกส์ระหว่างมหาวิทยาลัยวลัยลักษณ์กับหน่วยงานภายนอก </a:t>
            </a:r>
            <a:endParaRPr lang="en-US" sz="2800" b="1" u="sng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ใช้ไปรษณีย์อิเล็กทรอนิกส์ ผ่านระบบ</a:t>
            </a:r>
            <a:r>
              <a:rPr lang="en-US" sz="28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DOMS</a:t>
            </a:r>
            <a:endParaRPr lang="en-US" sz="2800" b="1" dirty="0"/>
          </a:p>
        </p:txBody>
      </p:sp>
      <p:sp>
        <p:nvSpPr>
          <p:cNvPr id="11" name="Pentagon 10"/>
          <p:cNvSpPr/>
          <p:nvPr/>
        </p:nvSpPr>
        <p:spPr>
          <a:xfrm>
            <a:off x="7161716" y="1134609"/>
            <a:ext cx="2392350" cy="59748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Smart University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7161715" y="1878819"/>
            <a:ext cx="2877383" cy="59748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เพิ่มความรวดเร็ว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7161715" y="2623029"/>
            <a:ext cx="3366947" cy="595353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ประหยัดงบประมาณค่าจัดส่งทางไปรษณีย์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7161715" y="3364022"/>
            <a:ext cx="3850273" cy="5802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ประหยัดงบประมาณค่ากระดาษและค่าพิมพ์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7161716" y="4109320"/>
            <a:ext cx="4294410" cy="58024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ลด </a:t>
            </a:r>
            <a:r>
              <a:rPr lang="en-US" dirty="0" smtClean="0"/>
              <a:t>Carbon </a:t>
            </a:r>
            <a:r>
              <a:rPr lang="en-US" dirty="0"/>
              <a:t>Footprint For Organization: CFO</a:t>
            </a:r>
          </a:p>
        </p:txBody>
      </p:sp>
      <p:sp>
        <p:nvSpPr>
          <p:cNvPr id="16" name="Pentagon 15"/>
          <p:cNvSpPr/>
          <p:nvPr/>
        </p:nvSpPr>
        <p:spPr>
          <a:xfrm>
            <a:off x="7161716" y="4853898"/>
            <a:ext cx="4598284" cy="72525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ส่งเสริมภาพลักษณ์องค์กรด้านการบริหารจัดการสำนักงาน</a:t>
            </a:r>
            <a:endParaRPr lang="en-US" dirty="0" smtClean="0"/>
          </a:p>
        </p:txBody>
      </p:sp>
      <p:sp>
        <p:nvSpPr>
          <p:cNvPr id="4" name="Flowchart: Alternate Process 3"/>
          <p:cNvSpPr/>
          <p:nvPr/>
        </p:nvSpPr>
        <p:spPr>
          <a:xfrm>
            <a:off x="7279283" y="5743485"/>
            <a:ext cx="3850272" cy="95358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มหาวิทยาลัยวลัยลักษณ์เป็นที่แรกที่ได้ดำเนินการในรูปแบบดังกล่าวได้สำเร็จ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806" y="598347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จากการศึกษาข้อมูลของหน่วยงานภาครัฐหลาย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91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5365"/>
              </p:ext>
            </p:extLst>
          </p:nvPr>
        </p:nvGraphicFramePr>
        <p:xfrm>
          <a:off x="431998" y="470263"/>
          <a:ext cx="11328001" cy="33242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14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42826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98566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698279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11218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2326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bg1"/>
                          </a:solidFill>
                        </a:rPr>
                        <a:t>หัวข้อประเมิน</a:t>
                      </a:r>
                      <a:endParaRPr lang="en-ZA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</a:t>
                      </a:r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ผลการรับรู้ผู้มีส่วนได้ส่วนเสียภายใน (</a:t>
                      </a:r>
                      <a:r>
                        <a:rPr lang="en-ZA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IIT) 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ด้านคุณธรรมและความโปร่งใสของหน่วยงาน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 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ผลการดำเนินงานตอบแบบสำรวจความโปร่งใสของส่วน ตอบครบ 100 % และค่าคะแนนคุณธรรมและความโปร่งใส  คิดเป็น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98.29%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FF0000"/>
                          </a:solidFill>
                        </a:rPr>
                        <a:t>เพิ่มขึ้น</a:t>
                      </a:r>
                      <a:endParaRPr lang="en-ZA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การมาทำงานตรงเวลาของพนักงาน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พนักงานมาทำงานตรง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เวลา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ตามกฏระเบียบของมหาวิทยาลัยวลัยลักษณ์</a:t>
                      </a:r>
                    </a:p>
                    <a:p>
                      <a:pPr algn="l" fontAlgn="t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67580"/>
              </p:ext>
            </p:extLst>
          </p:nvPr>
        </p:nvGraphicFramePr>
        <p:xfrm>
          <a:off x="431998" y="3794499"/>
          <a:ext cx="11328001" cy="13106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1443">
                  <a:extLst>
                    <a:ext uri="{9D8B030D-6E8A-4147-A177-3AD203B41FA5}">
                      <a16:colId xmlns:a16="http://schemas.microsoft.com/office/drawing/2014/main" val="3698870396"/>
                    </a:ext>
                  </a:extLst>
                </a:gridCol>
                <a:gridCol w="1428262">
                  <a:extLst>
                    <a:ext uri="{9D8B030D-6E8A-4147-A177-3AD203B41FA5}">
                      <a16:colId xmlns:a16="http://schemas.microsoft.com/office/drawing/2014/main" val="2532796574"/>
                    </a:ext>
                  </a:extLst>
                </a:gridCol>
                <a:gridCol w="898566">
                  <a:extLst>
                    <a:ext uri="{9D8B030D-6E8A-4147-A177-3AD203B41FA5}">
                      <a16:colId xmlns:a16="http://schemas.microsoft.com/office/drawing/2014/main" val="3695295926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4026564531"/>
                    </a:ext>
                  </a:extLst>
                </a:gridCol>
                <a:gridCol w="2698279">
                  <a:extLst>
                    <a:ext uri="{9D8B030D-6E8A-4147-A177-3AD203B41FA5}">
                      <a16:colId xmlns:a16="http://schemas.microsoft.com/office/drawing/2014/main" val="3003238565"/>
                    </a:ext>
                  </a:extLst>
                </a:gridCol>
                <a:gridCol w="1112181">
                  <a:extLst>
                    <a:ext uri="{9D8B030D-6E8A-4147-A177-3AD203B41FA5}">
                      <a16:colId xmlns:a16="http://schemas.microsoft.com/office/drawing/2014/main" val="47345526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449938836"/>
                    </a:ext>
                  </a:extLst>
                </a:gridCol>
              </a:tblGrid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 (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website) 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หน่วยงานทั้งภาษาไทย และภาษาอังกฤษ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คะแนน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(ได้คะแนนเต็ม)</a:t>
                      </a:r>
                      <a:endParaRPr kumimoji="0" lang="en-Z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(ได้คะแนนเต็ม)</a:t>
                      </a:r>
                      <a:endParaRPr kumimoji="0" lang="en-ZA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Website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ของหน่วยงานมีทั้งภาษาไทย และภาษาอังกฤษ และมีการปรับปรุงข้อมูลต่างๆทันทีเมื่อมีกิจกรรมใหม่ๆเกิดขึ้น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428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642" b="5179"/>
          <a:stretch/>
        </p:blipFill>
        <p:spPr>
          <a:xfrm>
            <a:off x="8491605" y="4820739"/>
            <a:ext cx="3591538" cy="18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898575"/>
              </p:ext>
            </p:extLst>
          </p:nvPr>
        </p:nvGraphicFramePr>
        <p:xfrm>
          <a:off x="431998" y="470263"/>
          <a:ext cx="11328001" cy="51350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14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42826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98566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698279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11218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2326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bg1"/>
                          </a:solidFill>
                        </a:rPr>
                        <a:t>หัวข้อประเมิน</a:t>
                      </a:r>
                      <a:endParaRPr lang="en-ZA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</a:t>
                      </a:r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การที่พนักงานในหน่วยงานได้รับตำแหน่งปฏิบัติการวิชาชีพ หรือ ปรับเพิ่มตำแหน่ง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อยู่ระหว่างการจัดทำข้อมูลเพื่อขอปรับตำแหน่งจากพนักงานธุรการเป็น</a:t>
                      </a:r>
                      <a:r>
                        <a:rPr lang="th-TH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เจ้าหน้าที่ จำนวน 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  <a:endParaRPr lang="en-ZA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78522"/>
                  </a:ext>
                </a:extLst>
              </a:tr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ร้อยละผลสำเร็จการใช้งานระบบ 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DOMS 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ผลสำเร็จการใช้งานระบบ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Doms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100 %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85177"/>
                  </a:ext>
                </a:extLst>
              </a:tr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 5 ส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จัดกิจกรรม</a:t>
                      </a:r>
                      <a:r>
                        <a:rPr lang="th-TH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big cleaning day </a:t>
                      </a:r>
                      <a:r>
                        <a:rPr lang="th-TH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และตรวจประเมินแบบ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Self audit 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พนักงานในหน่วยงานที่มีสิทธิขึ้นเงินเดือนต้องมีผลการประเมินส่วนบุคคล (50 คะแนน)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88.33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88.40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การจัดทำ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Job Agreement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ที่มีตัวชี้วัดที่ชัดเจน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14845"/>
              </p:ext>
            </p:extLst>
          </p:nvPr>
        </p:nvGraphicFramePr>
        <p:xfrm>
          <a:off x="431998" y="470263"/>
          <a:ext cx="11328001" cy="23929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14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42826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98566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698279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11218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2326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bg1"/>
                          </a:solidFill>
                        </a:rPr>
                        <a:t>หัวข้อประเมิน</a:t>
                      </a:r>
                      <a:endParaRPr lang="en-ZA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ZA" sz="1600" b="0" dirty="0" err="1" smtClean="0">
                          <a:solidFill>
                            <a:schemeClr val="bg1"/>
                          </a:solidFill>
                        </a:rPr>
                        <a:t>yd</a:t>
                      </a:r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</a:t>
                      </a:r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พนักงานเข้าร่วมกิจกรรมตามที่มหาวิทยาลัยกำหนด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95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พนักงานส่วนอำนวยการเข้าร่วมกิจกรรมต่างๆ</a:t>
                      </a:r>
                      <a:r>
                        <a:rPr lang="th-TH" sz="2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ของมหาวิทยาลัยทุกกิจกรรม คิดเป็น 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100 %</a:t>
                      </a:r>
                      <a:endParaRPr lang="th-TH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/>
                      <a:endParaRPr lang="en-ZA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30" y="3046191"/>
            <a:ext cx="3907168" cy="2929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098" y="3046192"/>
            <a:ext cx="4391773" cy="2929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6191"/>
            <a:ext cx="3907169" cy="29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9" b="25569"/>
          <a:stretch>
            <a:fillRect/>
          </a:stretch>
        </p:blipFill>
        <p:spPr>
          <a:xfrm>
            <a:off x="0" y="-36576"/>
            <a:ext cx="9814941" cy="639292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5326" y="3026934"/>
            <a:ext cx="3326673" cy="112185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ส่วนที่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6834" y="4148861"/>
            <a:ext cx="7585166" cy="1712008"/>
          </a:xfrm>
          <a:solidFill>
            <a:schemeClr val="bg2">
              <a:lumMod val="75000"/>
              <a:alpha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th-TH" sz="3000" b="1" dirty="0">
                <a:solidFill>
                  <a:srgbClr val="002060"/>
                </a:solidFill>
              </a:rPr>
              <a:t>ผลการ</a:t>
            </a:r>
            <a:r>
              <a:rPr lang="th-TH" sz="3000" b="1" dirty="0" smtClean="0">
                <a:solidFill>
                  <a:srgbClr val="002060"/>
                </a:solidFill>
              </a:rPr>
              <a:t>ดำเนินงานตาม</a:t>
            </a:r>
            <a:r>
              <a:rPr lang="th-TH" sz="3000" b="1" dirty="0">
                <a:solidFill>
                  <a:srgbClr val="002060"/>
                </a:solidFill>
              </a:rPr>
              <a:t>ตัวชี้วัด</a:t>
            </a:r>
            <a:r>
              <a:rPr lang="th-TH" sz="3000" b="1" dirty="0" smtClean="0">
                <a:solidFill>
                  <a:srgbClr val="002060"/>
                </a:solidFill>
              </a:rPr>
              <a:t>ยุทธศาสตร์</a:t>
            </a:r>
          </a:p>
          <a:p>
            <a:r>
              <a:rPr lang="th-TH" sz="3000" b="1" dirty="0" smtClean="0">
                <a:solidFill>
                  <a:srgbClr val="002060"/>
                </a:solidFill>
              </a:rPr>
              <a:t>ในความรับผิดชอบของหน่วยงาน</a:t>
            </a:r>
          </a:p>
          <a:p>
            <a:r>
              <a:rPr lang="th-TH" sz="3000" b="1" dirty="0" smtClean="0">
                <a:solidFill>
                  <a:schemeClr val="accent6">
                    <a:lumMod val="50000"/>
                  </a:schemeClr>
                </a:solidFill>
              </a:rPr>
              <a:t>(นอกเหนือจากส่วนที่ 1)</a:t>
            </a:r>
            <a:endParaRPr lang="en-US" sz="3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3000" b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41872"/>
              </p:ext>
            </p:extLst>
          </p:nvPr>
        </p:nvGraphicFramePr>
        <p:xfrm>
          <a:off x="431999" y="308899"/>
          <a:ext cx="11328001" cy="310869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14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42826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98566">
                  <a:extLst>
                    <a:ext uri="{9D8B030D-6E8A-4147-A177-3AD203B41FA5}">
                      <a16:colId xmlns:a16="http://schemas.microsoft.com/office/drawing/2014/main" val="3031205927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1867864984"/>
                    </a:ext>
                  </a:extLst>
                </a:gridCol>
                <a:gridCol w="2698279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112181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698840332"/>
                    </a:ext>
                  </a:extLst>
                </a:gridCol>
              </a:tblGrid>
              <a:tr h="1082326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bg1"/>
                          </a:solidFill>
                        </a:rPr>
                        <a:t>หัวข้อประเมิน</a:t>
                      </a:r>
                      <a:endParaRPr lang="en-ZA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ZA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ค่า</a:t>
                      </a:r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เป้าหมาย</a:t>
                      </a:r>
                    </a:p>
                    <a:p>
                      <a:pPr algn="ctr"/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th-TH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2566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ผลงานปี 2564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ผลงานปี 2565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ปี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2566 (6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 เดือน)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ผลสำเร็จ (%)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600" b="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(เพิ่มขึ้น/ลดลง)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ความสามารถในการใช้จ่ายงบประมาณ</a:t>
                      </a:r>
                      <a:endParaRPr lang="en-ZA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83.17</a:t>
                      </a:r>
                      <a:endParaRPr kumimoji="0" lang="en-Z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การใช้จ่ายงบประมาณคิดเป็น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27.77%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32.67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78522"/>
                  </a:ext>
                </a:extLst>
              </a:tr>
              <a:tr h="1013185">
                <a:tc>
                  <a:txBody>
                    <a:bodyPr/>
                    <a:lstStyle/>
                    <a:p>
                      <a:pPr algn="thaiDi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</a:t>
                      </a:r>
                      <a:r>
                        <a:rPr lang="th-TH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ร้อยละการบันทึกงานประจำวันของพนักงาน</a:t>
                      </a:r>
                    </a:p>
                    <a:p>
                      <a:pPr algn="thaiDist"/>
                      <a:endParaRPr lang="th-TH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บุคลากรบันทึกงานประจำวันคิดเป็น 84.06 %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475495"/>
              </p:ext>
            </p:extLst>
          </p:nvPr>
        </p:nvGraphicFramePr>
        <p:xfrm>
          <a:off x="2630423" y="3027069"/>
          <a:ext cx="6931152" cy="377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12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53817"/>
              </p:ext>
            </p:extLst>
          </p:nvPr>
        </p:nvGraphicFramePr>
        <p:xfrm>
          <a:off x="483322" y="365126"/>
          <a:ext cx="11560631" cy="627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509">
                  <a:extLst>
                    <a:ext uri="{9D8B030D-6E8A-4147-A177-3AD203B41FA5}">
                      <a16:colId xmlns:a16="http://schemas.microsoft.com/office/drawing/2014/main" val="2850482777"/>
                    </a:ext>
                  </a:extLst>
                </a:gridCol>
                <a:gridCol w="2408465">
                  <a:extLst>
                    <a:ext uri="{9D8B030D-6E8A-4147-A177-3AD203B41FA5}">
                      <a16:colId xmlns:a16="http://schemas.microsoft.com/office/drawing/2014/main" val="1656245196"/>
                    </a:ext>
                  </a:extLst>
                </a:gridCol>
                <a:gridCol w="2711244">
                  <a:extLst>
                    <a:ext uri="{9D8B030D-6E8A-4147-A177-3AD203B41FA5}">
                      <a16:colId xmlns:a16="http://schemas.microsoft.com/office/drawing/2014/main" val="141989087"/>
                    </a:ext>
                  </a:extLst>
                </a:gridCol>
                <a:gridCol w="2353413">
                  <a:extLst>
                    <a:ext uri="{9D8B030D-6E8A-4147-A177-3AD203B41FA5}">
                      <a16:colId xmlns:a16="http://schemas.microsoft.com/office/drawing/2014/main" val="3596510894"/>
                    </a:ext>
                  </a:extLst>
                </a:gridCol>
              </a:tblGrid>
              <a:tr h="149259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หัวข้อประเมิน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ผลปี </a:t>
                      </a:r>
                      <a:r>
                        <a:rPr lang="en-US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 (%)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ผลปี </a:t>
                      </a:r>
                      <a:r>
                        <a:rPr lang="en-US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 (%)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คาดการณ์ผลปี</a:t>
                      </a:r>
                      <a:r>
                        <a:rPr lang="th-TH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  </a:t>
                      </a:r>
                      <a:r>
                        <a:rPr lang="th-TH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( 6 </a:t>
                      </a:r>
                      <a:r>
                        <a:rPr lang="th-TH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เดือน) (</a:t>
                      </a:r>
                      <a:r>
                        <a:rPr lang="en-US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%)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83400"/>
                  </a:ext>
                </a:extLst>
              </a:tr>
              <a:tr h="1492590">
                <a:tc>
                  <a:txBody>
                    <a:bodyPr/>
                    <a:lstStyle/>
                    <a:p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คะแนนประเมินภาพรวมของหน่วยงาน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36.63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(91.57%)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39.59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(98.98%)</a:t>
                      </a:r>
                    </a:p>
                    <a:p>
                      <a:pPr algn="ctr"/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90</a:t>
                      </a:r>
                    </a:p>
                    <a:p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55081"/>
                  </a:ext>
                </a:extLst>
              </a:tr>
              <a:tr h="1492590">
                <a:tc>
                  <a:txBody>
                    <a:bodyPr/>
                    <a:lstStyle/>
                    <a:p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คะแนนประเมินหัวหน้าหน่วยงาน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92.43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90.32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88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252290"/>
                  </a:ext>
                </a:extLst>
              </a:tr>
              <a:tr h="1492590">
                <a:tc>
                  <a:txBody>
                    <a:bodyPr/>
                    <a:lstStyle/>
                    <a:p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ค่าเฉลี่ยคะแนนประเมินผู้ใต้บังคับบัญชา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88.33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89.40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85</a:t>
                      </a:r>
                    </a:p>
                    <a:p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17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2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0888" y="2810687"/>
            <a:ext cx="4531112" cy="1013684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0889" y="3812038"/>
            <a:ext cx="3707654" cy="381234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 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โสภิดา พัฒน์ทอง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67522" y="4014988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60888" y="4193272"/>
            <a:ext cx="3707655" cy="430250"/>
          </a:xfrm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  </a:t>
            </a:r>
            <a:r>
              <a:rPr lang="th-TH" sz="38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  ส่วนอำนวยการและสารบรรณ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72552" y="5053706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0889" y="4589470"/>
            <a:ext cx="3707654" cy="383069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Email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psophida@wu.ac.th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60889" y="4973444"/>
            <a:ext cx="3707654" cy="348112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Tel 084 991 5433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446268" y="4344684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625" y="110399"/>
            <a:ext cx="5948930" cy="64287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ผลการดำเนินงานตามตัวชี้วัดยุทธศาสตร์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7" t="25054" r="44832" b="53616"/>
          <a:stretch/>
        </p:blipFill>
        <p:spPr bwMode="auto">
          <a:xfrm>
            <a:off x="157480" y="838184"/>
            <a:ext cx="6360886" cy="1918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38002"/>
              </p:ext>
            </p:extLst>
          </p:nvPr>
        </p:nvGraphicFramePr>
        <p:xfrm>
          <a:off x="6518366" y="838182"/>
          <a:ext cx="5673636" cy="194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09">
                  <a:extLst>
                    <a:ext uri="{9D8B030D-6E8A-4147-A177-3AD203B41FA5}">
                      <a16:colId xmlns:a16="http://schemas.microsoft.com/office/drawing/2014/main" val="2962661387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977200466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3585462645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738264881"/>
                    </a:ext>
                  </a:extLst>
                </a:gridCol>
              </a:tblGrid>
              <a:tr h="1315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2566 (6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เดือน)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32376"/>
                  </a:ext>
                </a:extLst>
              </a:tr>
              <a:tr h="62841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ร้อยละ </a:t>
                      </a:r>
                      <a:r>
                        <a:rPr lang="en-US" dirty="0" smtClean="0">
                          <a:cs typeface="+mj-cs"/>
                        </a:rPr>
                        <a:t>1</a:t>
                      </a:r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+mj-cs"/>
                        </a:rPr>
                        <a:t>1 </a:t>
                      </a:r>
                      <a:r>
                        <a:rPr lang="th-TH" dirty="0" smtClean="0">
                          <a:cs typeface="+mj-cs"/>
                        </a:rPr>
                        <a:t>คน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+mj-cs"/>
                        </a:rPr>
                        <a:t>1 </a:t>
                      </a:r>
                      <a:r>
                        <a:rPr lang="th-TH" dirty="0" smtClean="0">
                          <a:cs typeface="+mj-cs"/>
                        </a:rPr>
                        <a:t>คน</a:t>
                      </a:r>
                      <a:endParaRPr lang="en-US" dirty="0" smtClean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+mj-cs"/>
                        </a:rPr>
                        <a:t>1 </a:t>
                      </a:r>
                      <a:r>
                        <a:rPr lang="th-TH" dirty="0" smtClean="0">
                          <a:cs typeface="+mj-cs"/>
                        </a:rPr>
                        <a:t>คน</a:t>
                      </a:r>
                      <a:endParaRPr lang="en-US" dirty="0" smtClean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78322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57480" y="2756264"/>
            <a:ext cx="6360886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รูปการเลื่อนตำแหน่ง PNG, ภาพการเลื่อนตำแหน่งPSD, ดาวน์โหลด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3455256"/>
            <a:ext cx="2438174" cy="24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30535" y="3150849"/>
            <a:ext cx="6583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ปรับตำแหน่งสูงขึ้น</a:t>
            </a: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2564 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ปรับตำแหน่งจาก พนักงานธุรการ เป็น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เจ้าหน้าที่บริหารงานทั่วไป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(จำนวน พนง.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ปรับตำแหน่งจาก พนักงานธุรการ เป็น  เจ้าหน้าที่บริหารงานทั่วไป (จำนวน พนง.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ปรับตำแหน่งจาก พนักงานธุรการ เป็น  เจ้าหน้าที่บริหารงานทั่วไป (จำนวน พนง.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542" y="6261313"/>
            <a:ext cx="756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  </a:t>
            </a:r>
            <a:r>
              <a:rPr lang="th-TH" sz="2400" dirty="0" smtClean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ข้อมูลจำนวนพนักงาน ไม่รวมลูกจ้างชั่วคราวรายเดือนและลูกจ้างชั่วคราววรายวัน</a:t>
            </a: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1303" y="3444505"/>
            <a:ext cx="254290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แนวโน้มผลสำเร็จ</a:t>
            </a:r>
          </a:p>
          <a:p>
            <a:endParaRPr lang="th-TH" sz="2400" b="1" u="sng" dirty="0" smtClean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การพัฒนาศักยภาพบุคลากรอย่างต่อเนื่อง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มอบหมายงานเพิ่มขึ้น เพื่อรองรับงานที่พัฒนาขึ้น</a:t>
            </a:r>
          </a:p>
          <a:p>
            <a:pPr marL="457200" indent="-457200">
              <a:buAutoNum type="arabicPeriod"/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48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625" y="110399"/>
            <a:ext cx="5948930" cy="64287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ผลการดำเนินงานตามตัวชี้วัดยุทธศาสตร์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7" t="25054" r="44832" b="60589"/>
          <a:stretch/>
        </p:blipFill>
        <p:spPr bwMode="auto">
          <a:xfrm>
            <a:off x="157480" y="838183"/>
            <a:ext cx="6360886" cy="1291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87914"/>
              </p:ext>
            </p:extLst>
          </p:nvPr>
        </p:nvGraphicFramePr>
        <p:xfrm>
          <a:off x="6518366" y="838182"/>
          <a:ext cx="5673636" cy="195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09">
                  <a:extLst>
                    <a:ext uri="{9D8B030D-6E8A-4147-A177-3AD203B41FA5}">
                      <a16:colId xmlns:a16="http://schemas.microsoft.com/office/drawing/2014/main" val="2962661387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977200466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3585462645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738264881"/>
                    </a:ext>
                  </a:extLst>
                </a:gridCol>
              </a:tblGrid>
              <a:tr h="1315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2566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เดือน)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32376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90</a:t>
                      </a:r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en-US" dirty="0" smtClean="0">
                          <a:cs typeface="+mj-cs"/>
                        </a:rPr>
                        <a:t> 95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 98</a:t>
                      </a:r>
                      <a:endParaRPr lang="en-US" dirty="0" smtClean="0">
                        <a:cs typeface="+mj-cs"/>
                      </a:endParaRPr>
                    </a:p>
                    <a:p>
                      <a:pPr algn="ctr"/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 50</a:t>
                      </a:r>
                      <a:endParaRPr lang="en-US" dirty="0" smtClean="0">
                        <a:cs typeface="+mj-cs"/>
                      </a:endParaRPr>
                    </a:p>
                    <a:p>
                      <a:pPr algn="ctr"/>
                      <a:endParaRPr lang="en-US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58435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2"/>
          <a:srcRect l="627" t="46965" r="44832" b="46789"/>
          <a:stretch/>
        </p:blipFill>
        <p:spPr bwMode="auto">
          <a:xfrm>
            <a:off x="157480" y="2143770"/>
            <a:ext cx="6360886" cy="650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ภาพความร่วมมือ PNG, รูป, เวกเตอร์และไฟล์ PSD | ดาวน์โหลดฟรีบน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56" y="5081745"/>
            <a:ext cx="987410" cy="9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71608" y="4154729"/>
            <a:ext cx="5130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แนวโน้มผลสำเร็จเปรียบเทียบกับผลงานย้อนหลัง (</a:t>
            </a:r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เพิ่มขึ้น)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มีการกำกับติดตามงานทุกเดือน (ประชุมติดตามงานของหน่วยงาน /ประชุมติดตามงานหน่วยงานในกำกับรองอธิการบดี (ผศ.ดร.ผดุงศักดิ์ สุขสอาด)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การใช้กระบวนการทบทวนการทำงานทันที่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(AAR)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งานรับรอง หรืองานพิธีการ เพื่อปรับปรุงกระบวนการทำงาน ขั้นตอน ให้ดียิ่งชึ้น</a:t>
            </a:r>
            <a:endParaRPr lang="en-US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มีการทบทวนกระบวนงานแต่ละงานเป็นระยะ เพื่อให้สอดคล้องกับสถานการณ์ปัจจุบน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431" y="4138377"/>
            <a:ext cx="5198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ปัจจัยที่ไม่ได้ </a:t>
            </a:r>
            <a:r>
              <a:rPr lang="en-US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100 %</a:t>
            </a:r>
          </a:p>
          <a:p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	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ผลประเมินความพึงพอใจ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90%   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83.70% )</a:t>
            </a: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ไม่มีงานพิธีพระราชทานปริญญา</a:t>
            </a:r>
          </a:p>
          <a:p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	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20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ผลประเมินความพึงพอใจ (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90%    88.92% )</a:t>
            </a: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พัฒนาระบบบริการรับฝากและ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จัดส่งเอกสาร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ๆ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external postal express)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ผลประเมินความพึงพอใจ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90%   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90.40%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778217" y="5186674"/>
            <a:ext cx="154379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3782742" y="4559879"/>
            <a:ext cx="154379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3778216" y="6087080"/>
            <a:ext cx="154379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0928" y="2748856"/>
            <a:ext cx="114815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ตามภารกิจแยกเป็น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endPara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บริหารทั่วไปและ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ธุรการ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2.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งานอำนวยการและการ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3.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งานสำนักงานเลขานุการ</a:t>
            </a:r>
          </a:p>
          <a:p>
            <a:pPr fontAlgn="base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งานบริหารจัดการสำนักงานดิจิทัล และ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 	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งานประสานงานมหาวิทยาลัยวลัยลักษณ์ กรุงเทพฯ</a:t>
            </a:r>
          </a:p>
          <a:p>
            <a:pPr fontAlgn="base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31800" y="4138377"/>
            <a:ext cx="11339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449580" y="514477"/>
            <a:ext cx="2185850" cy="10580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6" y="613954"/>
            <a:ext cx="1617617" cy="7315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ภารกิจหลัก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4936" y="514477"/>
            <a:ext cx="7715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1.การอำนวยความสะดวกการเข้าร่วมกิจกรรมรัฐพิธี/กิจกรรมท้องถิ่น ที่ดำเนินการโดยหน่วยงานต่างๆ ภายในจังหวัดนครศรีธรรมราช และอำเภอท่าศาลา</a:t>
            </a:r>
            <a:endParaRPr lang="en-ZA" sz="24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550513"/>
              </p:ext>
            </p:extLst>
          </p:nvPr>
        </p:nvGraphicFramePr>
        <p:xfrm>
          <a:off x="2320833" y="1672046"/>
          <a:ext cx="7515498" cy="473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22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449580" y="514477"/>
            <a:ext cx="2185850" cy="10580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6" y="613954"/>
            <a:ext cx="1617617" cy="7315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ภารกิจหลัก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6718" y="718104"/>
            <a:ext cx="3065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งานสำนักงานเลขานุการ</a:t>
            </a:r>
            <a:endParaRPr lang="en-ZA" sz="28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738700"/>
              </p:ext>
            </p:extLst>
          </p:nvPr>
        </p:nvGraphicFramePr>
        <p:xfrm>
          <a:off x="733696" y="2155372"/>
          <a:ext cx="4849588" cy="39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992981"/>
              </p:ext>
            </p:extLst>
          </p:nvPr>
        </p:nvGraphicFramePr>
        <p:xfrm>
          <a:off x="5769427" y="2155372"/>
          <a:ext cx="5190309" cy="39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รูปงานเลขานุการ PNG , คลิปอาร์ต, ยืดผู้หญิงเลขานุการ, ยืด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79" y="79066"/>
            <a:ext cx="1928914" cy="1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449580" y="514477"/>
            <a:ext cx="2185850" cy="10580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6" y="613954"/>
            <a:ext cx="1617617" cy="7315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ภารกิจหลัก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8773" y="502660"/>
            <a:ext cx="7334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.งานบริหารจัดการสำนักงานดิจิทัล และไปรษณีย์</a:t>
            </a:r>
            <a:endParaRPr lang="en-ZA" sz="28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ZA" sz="28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020089"/>
              </p:ext>
            </p:extLst>
          </p:nvPr>
        </p:nvGraphicFramePr>
        <p:xfrm>
          <a:off x="910045" y="1572569"/>
          <a:ext cx="9919064" cy="478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448594" y="1043523"/>
            <a:ext cx="46634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8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625" y="110399"/>
            <a:ext cx="5948930" cy="64287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ผลการดำเนินงานตามตัวชี้วัดยุทธศาสตร์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7" t="25054" r="44832" b="60589"/>
          <a:stretch/>
        </p:blipFill>
        <p:spPr bwMode="auto">
          <a:xfrm>
            <a:off x="157480" y="838183"/>
            <a:ext cx="6360886" cy="1291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20321"/>
              </p:ext>
            </p:extLst>
          </p:nvPr>
        </p:nvGraphicFramePr>
        <p:xfrm>
          <a:off x="6518366" y="838182"/>
          <a:ext cx="5673636" cy="195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09">
                  <a:extLst>
                    <a:ext uri="{9D8B030D-6E8A-4147-A177-3AD203B41FA5}">
                      <a16:colId xmlns:a16="http://schemas.microsoft.com/office/drawing/2014/main" val="2962661387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977200466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3585462645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738264881"/>
                    </a:ext>
                  </a:extLst>
                </a:gridCol>
              </a:tblGrid>
              <a:tr h="1315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2566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เดือน)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32376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85</a:t>
                      </a:r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ร้อยละ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95</a:t>
                      </a: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100</a:t>
                      </a:r>
                      <a:endParaRPr lang="en-US" dirty="0" smtClean="0">
                        <a:cs typeface="+mj-cs"/>
                      </a:endParaRPr>
                    </a:p>
                    <a:p>
                      <a:pPr algn="ctr"/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50</a:t>
                      </a:r>
                      <a:endParaRPr lang="en-US" dirty="0" smtClean="0">
                        <a:cs typeface="+mj-cs"/>
                      </a:endParaRPr>
                    </a:p>
                    <a:p>
                      <a:pPr algn="ctr"/>
                      <a:endParaRPr lang="en-US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58435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2"/>
          <a:srcRect l="-276" t="53502" r="44832" b="40107"/>
          <a:stretch/>
        </p:blipFill>
        <p:spPr bwMode="auto">
          <a:xfrm>
            <a:off x="52251" y="2181498"/>
            <a:ext cx="6466115" cy="574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ภาพแผนงาน PNG, รูป, เวกเตอร์และไฟล์ PSD | ดาวน์โหลดฟรีบน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91395"/>
            <a:ext cx="3429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91143" y="3572241"/>
            <a:ext cx="6901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ปัจจัยที่ไม่ได้ </a:t>
            </a:r>
            <a:r>
              <a:rPr 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100 %</a:t>
            </a:r>
          </a:p>
          <a:p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ไม่มีงานพิธีพระราชทานปริญญาบัตร (เนื่องจากสถานการณ์โควิด)</a:t>
            </a:r>
          </a:p>
          <a:p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27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625" y="110399"/>
            <a:ext cx="5948930" cy="64287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ผลการดำเนินงานตามตัวชี้วัดยุทธศาสตร์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7" t="25054" r="44832" b="60589"/>
          <a:stretch/>
        </p:blipFill>
        <p:spPr bwMode="auto">
          <a:xfrm>
            <a:off x="157480" y="838183"/>
            <a:ext cx="6360886" cy="1291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93790"/>
              </p:ext>
            </p:extLst>
          </p:nvPr>
        </p:nvGraphicFramePr>
        <p:xfrm>
          <a:off x="6518366" y="838182"/>
          <a:ext cx="5673636" cy="195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09">
                  <a:extLst>
                    <a:ext uri="{9D8B030D-6E8A-4147-A177-3AD203B41FA5}">
                      <a16:colId xmlns:a16="http://schemas.microsoft.com/office/drawing/2014/main" val="2962661387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977200466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3585462645"/>
                    </a:ext>
                  </a:extLst>
                </a:gridCol>
                <a:gridCol w="1418409">
                  <a:extLst>
                    <a:ext uri="{9D8B030D-6E8A-4147-A177-3AD203B41FA5}">
                      <a16:colId xmlns:a16="http://schemas.microsoft.com/office/drawing/2014/main" val="2738264881"/>
                    </a:ext>
                  </a:extLst>
                </a:gridCol>
              </a:tblGrid>
              <a:tr h="1315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  <a:p>
                      <a:endParaRPr lang="en-US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2566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เดือน)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32376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80</a:t>
                      </a:r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88.33</a:t>
                      </a:r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cs typeface="+mj-cs"/>
                        </a:rPr>
                        <a:t>ร้อยละ</a:t>
                      </a:r>
                      <a:r>
                        <a:rPr lang="th-TH" baseline="0" dirty="0" smtClean="0">
                          <a:cs typeface="+mj-cs"/>
                        </a:rPr>
                        <a:t> </a:t>
                      </a:r>
                      <a:r>
                        <a:rPr lang="en-US" baseline="0" dirty="0" smtClean="0">
                          <a:cs typeface="+mj-cs"/>
                        </a:rPr>
                        <a:t>89.40</a:t>
                      </a:r>
                      <a:endParaRPr lang="en-US" dirty="0" smtClean="0">
                        <a:cs typeface="+mj-cs"/>
                      </a:endParaRPr>
                    </a:p>
                    <a:p>
                      <a:pPr algn="ctr"/>
                      <a:endParaRPr lang="en-US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≮</a:t>
                      </a:r>
                      <a:r>
                        <a:rPr lang="en-US" dirty="0" smtClean="0">
                          <a:cs typeface="+mj-cs"/>
                        </a:rPr>
                        <a:t>90</a:t>
                      </a:r>
                    </a:p>
                    <a:p>
                      <a:pPr algn="ctr"/>
                      <a:endParaRPr lang="en-US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58435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2"/>
          <a:srcRect l="-51" t="59893" r="44831" b="32989"/>
          <a:stretch/>
        </p:blipFill>
        <p:spPr bwMode="auto">
          <a:xfrm>
            <a:off x="117929" y="2129246"/>
            <a:ext cx="6439989" cy="64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920" y="3029187"/>
            <a:ext cx="4793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แนวโน้มผลสำเร็จเปรียบเทียบกับผลงานย้อนหลัง (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เพิ่มขึ้น)</a:t>
            </a:r>
          </a:p>
          <a:p>
            <a:pPr marL="457200" indent="-457200">
              <a:buAutoNum type="arabicPeriod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ใช้การติดตามงานและหารือร่วมกับหัวหน้างานอย่างน้อยสัปดาห์ละ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pPr marL="457200" indent="-457200">
              <a:buAutoNum type="arabicPeriod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ติดตามงานจากบันทึกการปฏิบัติงานประจำวัน</a:t>
            </a:r>
          </a:p>
          <a:p>
            <a:pPr marL="457200" indent="-457200">
              <a:buAutoNum type="arabicPeriod"/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00" name="Picture 4" descr="Maintenance KPI's - ดัชนีชี้วัดคุณภาพ ในงานซ่อม และการบำรุงรักษา - IE  Business Solu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55" y="3210754"/>
            <a:ext cx="3528813" cy="18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1722</Words>
  <Application>Microsoft Office PowerPoint</Application>
  <PresentationFormat>Widescreen</PresentationFormat>
  <Paragraphs>339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Angsana New</vt:lpstr>
      <vt:lpstr>Arial</vt:lpstr>
      <vt:lpstr>Calibri</vt:lpstr>
      <vt:lpstr>Calibri Light</vt:lpstr>
      <vt:lpstr>Candara</vt:lpstr>
      <vt:lpstr>Cordia New</vt:lpstr>
      <vt:lpstr>TH SarabunIT๙</vt:lpstr>
      <vt:lpstr>TH SarabunPSK</vt:lpstr>
      <vt:lpstr>Times New Roman</vt:lpstr>
      <vt:lpstr>Office Theme</vt:lpstr>
      <vt:lpstr>การติดตามผลการดำเนินงานประจำปีงบประมาณ 2566 ครั้งที่ 1 (ตุลาคม 2565 – มีนาคม 2566)</vt:lpstr>
      <vt:lpstr>ส่วนที่ 2</vt:lpstr>
      <vt:lpstr>ผลการดำเนินงานตามตัวชี้วัดยุทธศาสตร์</vt:lpstr>
      <vt:lpstr>ผลการดำเนินงานตามตัวชี้วัดยุทธศาสตร์</vt:lpstr>
      <vt:lpstr>ภารกิจหลัก</vt:lpstr>
      <vt:lpstr>ภารกิจหลัก</vt:lpstr>
      <vt:lpstr>ภารกิจหลัก</vt:lpstr>
      <vt:lpstr>ผลการดำเนินงานตามตัวชี้วัดยุทธศาสตร์</vt:lpstr>
      <vt:lpstr>ผลการดำเนินงานตามตัวชี้วัดยุทธศาสตร์</vt:lpstr>
      <vt:lpstr>ผลการดำเนินงานตามตัวชี้วัดยุทธศาสตร์</vt:lpstr>
      <vt:lpstr>ผลการดำเนินงานตามตัวชี้วัดยุทธศาสตร์</vt:lpstr>
      <vt:lpstr>ผลการดำเนินงานตามตัวชี้วัดยุทธศาสตร์</vt:lpstr>
      <vt:lpstr>ส่วนที่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การติดตามผลการดำเนินงานประจำปีงบประมาณ 2566 ครั้งที่ 1 (ตุลาคม 2565 – มีนาคม 2566)</dc:title>
  <dc:creator>Admin</dc:creator>
  <cp:lastModifiedBy>Admin</cp:lastModifiedBy>
  <cp:revision>87</cp:revision>
  <dcterms:created xsi:type="dcterms:W3CDTF">2023-04-03T02:19:01Z</dcterms:created>
  <dcterms:modified xsi:type="dcterms:W3CDTF">2023-04-05T00:48:28Z</dcterms:modified>
</cp:coreProperties>
</file>