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1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8"/>
  </p:notesMasterIdLst>
  <p:sldIdLst>
    <p:sldId id="259" r:id="rId2"/>
    <p:sldId id="276" r:id="rId3"/>
    <p:sldId id="500" r:id="rId4"/>
    <p:sldId id="501" r:id="rId5"/>
    <p:sldId id="502" r:id="rId6"/>
    <p:sldId id="503" r:id="rId7"/>
    <p:sldId id="504" r:id="rId8"/>
    <p:sldId id="505" r:id="rId9"/>
    <p:sldId id="506" r:id="rId10"/>
    <p:sldId id="507" r:id="rId11"/>
    <p:sldId id="508" r:id="rId12"/>
    <p:sldId id="509" r:id="rId13"/>
    <p:sldId id="510" r:id="rId14"/>
    <p:sldId id="511" r:id="rId15"/>
    <p:sldId id="512" r:id="rId16"/>
    <p:sldId id="513" r:id="rId17"/>
    <p:sldId id="279" r:id="rId18"/>
    <p:sldId id="471" r:id="rId19"/>
    <p:sldId id="282" r:id="rId20"/>
    <p:sldId id="481" r:id="rId21"/>
    <p:sldId id="482" r:id="rId22"/>
    <p:sldId id="483" r:id="rId23"/>
    <p:sldId id="278" r:id="rId24"/>
    <p:sldId id="484" r:id="rId25"/>
    <p:sldId id="486" r:id="rId26"/>
    <p:sldId id="487" r:id="rId27"/>
    <p:sldId id="488" r:id="rId28"/>
    <p:sldId id="489" r:id="rId29"/>
    <p:sldId id="262" r:id="rId30"/>
    <p:sldId id="490" r:id="rId31"/>
    <p:sldId id="491" r:id="rId32"/>
    <p:sldId id="492" r:id="rId33"/>
    <p:sldId id="266" r:id="rId34"/>
    <p:sldId id="467" r:id="rId35"/>
    <p:sldId id="493" r:id="rId36"/>
    <p:sldId id="494" r:id="rId37"/>
    <p:sldId id="495" r:id="rId38"/>
    <p:sldId id="477" r:id="rId39"/>
    <p:sldId id="496" r:id="rId40"/>
    <p:sldId id="514" r:id="rId41"/>
    <p:sldId id="497" r:id="rId42"/>
    <p:sldId id="499" r:id="rId43"/>
    <p:sldId id="515" r:id="rId44"/>
    <p:sldId id="498" r:id="rId45"/>
    <p:sldId id="516" r:id="rId46"/>
    <p:sldId id="474" r:id="rId47"/>
  </p:sldIdLst>
  <p:sldSz cx="12192000" cy="6858000"/>
  <p:notesSz cx="6858000" cy="9144000"/>
  <p:embeddedFontLst>
    <p:embeddedFont>
      <p:font typeface="Tahoma" panose="020B0604030504040204" pitchFamily="34" charset="0"/>
      <p:regular r:id="rId49"/>
      <p:bold r:id="rId50"/>
    </p:embeddedFont>
    <p:embeddedFont>
      <p:font typeface="TH NiramitIT๙ " panose="02000506000000020004" pitchFamily="2" charset="-34"/>
      <p:boldItalic r:id="rId51"/>
    </p:embeddedFont>
    <p:embeddedFont>
      <p:font typeface="Angsana New" panose="020B0604020202020204" charset="-34"/>
      <p:regular r:id="rId52"/>
      <p:bold r:id="rId53"/>
      <p:italic r:id="rId54"/>
      <p:boldItalic r:id="rId55"/>
    </p:embeddedFont>
    <p:embeddedFont>
      <p:font typeface="JasmineUPC" panose="020B0604020202020204" charset="-34"/>
      <p:regular r:id="rId56"/>
      <p:bold r:id="rId57"/>
      <p:italic r:id="rId58"/>
      <p:boldItalic r:id="rId59"/>
    </p:embeddedFont>
    <p:embeddedFont>
      <p:font typeface="TH Baijam" panose="02000506000000020004" pitchFamily="2" charset="-34"/>
      <p:regular r:id="rId60"/>
      <p:bold r:id="rId61"/>
      <p:italic r:id="rId62"/>
      <p:boldItalic r:id="rId63"/>
    </p:embeddedFont>
    <p:embeddedFont>
      <p:font typeface="TH Charmonman" panose="03000500040000020004" pitchFamily="66" charset="-34"/>
      <p:regular r:id="rId64"/>
      <p:bold r:id="rId65"/>
    </p:embeddedFont>
    <p:embeddedFont>
      <p:font typeface="Calibri Light" panose="020F0302020204030204" pitchFamily="34" charset="0"/>
      <p:regular r:id="rId66"/>
      <p:italic r:id="rId67"/>
    </p:embeddedFont>
    <p:embeddedFont>
      <p:font typeface="Bahnschrift Condensed" panose="020B0502040204020203" pitchFamily="34" charset="0"/>
      <p:regular r:id="rId68"/>
      <p:bold r:id="rId69"/>
    </p:embeddedFont>
    <p:embeddedFont>
      <p:font typeface="Calibri" panose="020F0502020204030204" pitchFamily="34" charset="0"/>
      <p:regular r:id="rId70"/>
      <p:bold r:id="rId71"/>
      <p:italic r:id="rId72"/>
      <p:boldItalic r:id="rId7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8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68D2"/>
    <a:srgbClr val="CBA9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3" autoAdjust="0"/>
    <p:restoredTop sz="94364" autoAdjust="0"/>
  </p:normalViewPr>
  <p:slideViewPr>
    <p:cSldViewPr snapToGrid="0" showGuides="1">
      <p:cViewPr varScale="1">
        <p:scale>
          <a:sx n="73" d="100"/>
          <a:sy n="73" d="100"/>
        </p:scale>
        <p:origin x="420" y="54"/>
      </p:cViewPr>
      <p:guideLst>
        <p:guide orient="horz" pos="2088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49" d="100"/>
          <a:sy n="49" d="100"/>
        </p:scale>
        <p:origin x="2668" y="5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5.fntdata"/><Relationship Id="rId68" Type="http://schemas.openxmlformats.org/officeDocument/2006/relationships/font" Target="fonts/font20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66" Type="http://schemas.openxmlformats.org/officeDocument/2006/relationships/font" Target="fonts/font18.fntdata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font" Target="fonts/font13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64" Type="http://schemas.openxmlformats.org/officeDocument/2006/relationships/font" Target="fonts/font16.fntdata"/><Relationship Id="rId69" Type="http://schemas.openxmlformats.org/officeDocument/2006/relationships/font" Target="fonts/font21.fntdata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72" Type="http://schemas.openxmlformats.org/officeDocument/2006/relationships/font" Target="fonts/font2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1.fntdata"/><Relationship Id="rId67" Type="http://schemas.openxmlformats.org/officeDocument/2006/relationships/font" Target="fonts/font19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6.fntdata"/><Relationship Id="rId62" Type="http://schemas.openxmlformats.org/officeDocument/2006/relationships/font" Target="fonts/font14.fntdata"/><Relationship Id="rId70" Type="http://schemas.openxmlformats.org/officeDocument/2006/relationships/font" Target="fonts/font22.fntdata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Relationship Id="rId60" Type="http://schemas.openxmlformats.org/officeDocument/2006/relationships/font" Target="fonts/font12.fntdata"/><Relationship Id="rId65" Type="http://schemas.openxmlformats.org/officeDocument/2006/relationships/font" Target="fonts/font17.fntdata"/><Relationship Id="rId73" Type="http://schemas.openxmlformats.org/officeDocument/2006/relationships/font" Target="fonts/font2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font" Target="fonts/font23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7030A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9A6-4E1E-8938-7CD7DEC955CA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9A6-4E1E-8938-7CD7DEC955C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9A6-4E1E-8938-7CD7DEC955C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9A6-4E1E-8938-7CD7DEC955CA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9.5</c:v>
                </c:pt>
                <c:pt idx="1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9A6-4E1E-8938-7CD7DEC955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7030A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3C9-469B-9465-027F91765A34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3C9-469B-9465-027F91765A3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3C9-469B-9465-027F91765A3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3C9-469B-9465-027F91765A34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8.8000000000000007</c:v>
                </c:pt>
                <c:pt idx="1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3C9-469B-9465-027F91765A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7030A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F60-4E8C-BBAA-085B8F1F3B39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F60-4E8C-BBAA-085B8F1F3B3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F60-4E8C-BBAA-085B8F1F3B3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F60-4E8C-BBAA-085B8F1F3B39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33</c:v>
                </c:pt>
                <c:pt idx="1">
                  <c:v>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F60-4E8C-BBAA-085B8F1F3B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7030A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CD6-40EC-B1EB-A261F16808EA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CD6-40EC-B1EB-A261F16808E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CD6-40EC-B1EB-A261F16808E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CD6-40EC-B1EB-A261F16808EA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33</c:v>
                </c:pt>
                <c:pt idx="1">
                  <c:v>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CD6-40EC-B1EB-A261F16808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06644446593793E-2"/>
          <c:y val="0"/>
          <c:w val="0.96786711106812418"/>
          <c:h val="0.8639377544329629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คะแนน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A568D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971-4BBA-9E96-B87540885410}"/>
              </c:ext>
            </c:extLst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971-4BBA-9E96-B87540885410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971-4BBA-9E96-B8754088541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1" i="0" u="none" strike="noStrike" kern="1200" baseline="0">
                    <a:solidFill>
                      <a:schemeClr val="lt1"/>
                    </a:solidFill>
                    <a:latin typeface="Angsana New" panose="02020603050405020304" pitchFamily="18" charset="-34"/>
                    <a:ea typeface="+mn-ea"/>
                    <a:cs typeface="Angsana New" panose="02020603050405020304" pitchFamily="18" charset="-34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ผลปี 2564 %</c:v>
                </c:pt>
                <c:pt idx="1">
                  <c:v>ผลปี 2565 %</c:v>
                </c:pt>
                <c:pt idx="2">
                  <c:v>คาดการณ์ผลปี 2566 ( 6 เดือน ) %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36.56</c:v>
                </c:pt>
                <c:pt idx="1">
                  <c:v>37.81</c:v>
                </c:pt>
                <c:pt idx="2">
                  <c:v>43.45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971-4BBA-9E96-B8754088541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1026566928"/>
        <c:axId val="1026573200"/>
      </c:barChart>
      <c:catAx>
        <c:axId val="10265669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1" i="0" u="none" strike="noStrike" kern="1200" cap="all" spc="120" normalizeH="0" baseline="0">
                <a:solidFill>
                  <a:srgbClr val="7030A0"/>
                </a:solidFill>
                <a:latin typeface="TH Charmonman" panose="03000500040000020004" pitchFamily="66" charset="-34"/>
                <a:ea typeface="+mn-ea"/>
                <a:cs typeface="TH Charmonman" panose="03000500040000020004" pitchFamily="66" charset="-34"/>
              </a:defRPr>
            </a:pPr>
            <a:endParaRPr lang="en-US"/>
          </a:p>
        </c:txPr>
        <c:crossAx val="1026573200"/>
        <c:crosses val="autoZero"/>
        <c:auto val="1"/>
        <c:lblAlgn val="ctr"/>
        <c:lblOffset val="100"/>
        <c:noMultiLvlLbl val="0"/>
      </c:catAx>
      <c:valAx>
        <c:axId val="102657320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026566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7.4681048886299163E-4"/>
          <c:w val="0.96786711106812418"/>
          <c:h val="0.8639377544329629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คะแนน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A568D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6E7-484C-9A6F-A5C19F40A84F}"/>
              </c:ext>
            </c:extLst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6E7-484C-9A6F-A5C19F40A84F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9F3E-47B8-A1A3-B84875D721E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1" i="0" u="none" strike="noStrike" kern="1200" baseline="0">
                    <a:solidFill>
                      <a:schemeClr val="lt1"/>
                    </a:solidFill>
                    <a:latin typeface="Angsana New" panose="02020603050405020304" pitchFamily="18" charset="-34"/>
                    <a:ea typeface="+mn-ea"/>
                    <a:cs typeface="Angsana New" panose="02020603050405020304" pitchFamily="18" charset="-34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ผลปี 2564 %</c:v>
                </c:pt>
                <c:pt idx="1">
                  <c:v>ผลปี 2565 %</c:v>
                </c:pt>
                <c:pt idx="2">
                  <c:v>คาดการณ์ผลปี 2566 ( 6 เดือน ) %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89.26</c:v>
                </c:pt>
                <c:pt idx="1">
                  <c:v>91.17</c:v>
                </c:pt>
                <c:pt idx="2">
                  <c:v>89.5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6E7-484C-9A6F-A5C19F40A84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797519072"/>
        <c:axId val="797518680"/>
      </c:barChart>
      <c:catAx>
        <c:axId val="7975190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1" i="0" u="none" strike="noStrike" kern="1200" cap="all" spc="120" normalizeH="0" baseline="0">
                <a:solidFill>
                  <a:srgbClr val="7030A0"/>
                </a:solidFill>
                <a:latin typeface="TH Charmonman" panose="03000500040000020004" pitchFamily="66" charset="-34"/>
                <a:ea typeface="+mn-ea"/>
                <a:cs typeface="TH Charmonman" panose="03000500040000020004" pitchFamily="66" charset="-34"/>
              </a:defRPr>
            </a:pPr>
            <a:endParaRPr lang="en-US"/>
          </a:p>
        </c:txPr>
        <c:crossAx val="797518680"/>
        <c:crosses val="autoZero"/>
        <c:auto val="1"/>
        <c:lblAlgn val="ctr"/>
        <c:lblOffset val="100"/>
        <c:noMultiLvlLbl val="0"/>
      </c:catAx>
      <c:valAx>
        <c:axId val="79751868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7975190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06644446593793E-2"/>
          <c:y val="0"/>
          <c:w val="0.96786711106812418"/>
          <c:h val="0.8639377544329629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คะแนน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A568D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75D-47EF-9BB9-61D7840F6E0C}"/>
              </c:ext>
            </c:extLst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75D-47EF-9BB9-61D7840F6E0C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92B5-43D5-902B-EEA265928FB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1" i="0" u="none" strike="noStrike" kern="1200" baseline="0">
                    <a:solidFill>
                      <a:schemeClr val="lt1"/>
                    </a:solidFill>
                    <a:latin typeface="Angsana New" panose="02020603050405020304" pitchFamily="18" charset="-34"/>
                    <a:ea typeface="+mn-ea"/>
                    <a:cs typeface="Angsana New" panose="02020603050405020304" pitchFamily="18" charset="-34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ผลปี 2564 %</c:v>
                </c:pt>
                <c:pt idx="1">
                  <c:v>ผลปี 2565 %</c:v>
                </c:pt>
                <c:pt idx="2">
                  <c:v>คาดการณ์ผลปี 2566 ( 6 เดือน ) %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88.24</c:v>
                </c:pt>
                <c:pt idx="1">
                  <c:v>88.35</c:v>
                </c:pt>
                <c:pt idx="2">
                  <c:v>88.5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75D-47EF-9BB9-61D7840F6E0C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1026575160"/>
        <c:axId val="1026574376"/>
      </c:barChart>
      <c:catAx>
        <c:axId val="10265751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1" i="0" u="none" strike="noStrike" kern="1200" cap="all" spc="120" normalizeH="0" baseline="0">
                <a:solidFill>
                  <a:srgbClr val="7030A0"/>
                </a:solidFill>
                <a:latin typeface="TH Charmonman" panose="03000500040000020004" pitchFamily="66" charset="-34"/>
                <a:ea typeface="+mn-ea"/>
                <a:cs typeface="TH Charmonman" panose="03000500040000020004" pitchFamily="66" charset="-34"/>
              </a:defRPr>
            </a:pPr>
            <a:endParaRPr lang="en-US"/>
          </a:p>
        </c:txPr>
        <c:crossAx val="1026574376"/>
        <c:crosses val="autoZero"/>
        <c:auto val="1"/>
        <c:lblAlgn val="ctr"/>
        <c:lblOffset val="100"/>
        <c:noMultiLvlLbl val="0"/>
      </c:catAx>
      <c:valAx>
        <c:axId val="102657437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0265751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06644446593793E-2"/>
          <c:y val="0"/>
          <c:w val="0.96786711106812418"/>
          <c:h val="0.8639377544329629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คะแนน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A568D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8EA-40FC-B7E2-2BB9B5122A5B}"/>
              </c:ext>
            </c:extLst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8EA-40FC-B7E2-2BB9B5122A5B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81CF-43BF-A4D2-091E5158A51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1" i="0" u="none" strike="noStrike" kern="1200" baseline="0">
                    <a:solidFill>
                      <a:schemeClr val="lt1"/>
                    </a:solidFill>
                    <a:latin typeface="Angsana New" panose="02020603050405020304" pitchFamily="18" charset="-34"/>
                    <a:ea typeface="+mn-ea"/>
                    <a:cs typeface="Angsana New" panose="02020603050405020304" pitchFamily="18" charset="-34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ผลปี 2564 %</c:v>
                </c:pt>
                <c:pt idx="1">
                  <c:v>ผลปี 2565 %</c:v>
                </c:pt>
                <c:pt idx="2">
                  <c:v>คาดการณ์ผลปี 2566 ( 6 เดือน ) %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98.44</c:v>
                </c:pt>
                <c:pt idx="1">
                  <c:v>99.81</c:v>
                </c:pt>
                <c:pt idx="2">
                  <c:v>70.150000000000006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8EA-40FC-B7E2-2BB9B5122A5B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1026572416"/>
        <c:axId val="1026564576"/>
      </c:barChart>
      <c:catAx>
        <c:axId val="10265724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1" i="0" u="none" strike="noStrike" kern="1200" cap="all" spc="120" normalizeH="0" baseline="0">
                <a:solidFill>
                  <a:srgbClr val="7030A0"/>
                </a:solidFill>
                <a:latin typeface="TH Charmonman" panose="03000500040000020004" pitchFamily="66" charset="-34"/>
                <a:ea typeface="+mn-ea"/>
                <a:cs typeface="TH Charmonman" panose="03000500040000020004" pitchFamily="66" charset="-34"/>
              </a:defRPr>
            </a:pPr>
            <a:endParaRPr lang="en-US"/>
          </a:p>
        </c:txPr>
        <c:crossAx val="1026564576"/>
        <c:crosses val="autoZero"/>
        <c:auto val="1"/>
        <c:lblAlgn val="ctr"/>
        <c:lblOffset val="100"/>
        <c:noMultiLvlLbl val="0"/>
      </c:catAx>
      <c:valAx>
        <c:axId val="102656457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026572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7030A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A78-4D1C-9308-C2398FE8D674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A78-4D1C-9308-C2398FE8D67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A78-4D1C-9308-C2398FE8D67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A78-4D1C-9308-C2398FE8D674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8.5</c:v>
                </c:pt>
                <c:pt idx="1">
                  <c:v>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A78-4D1C-9308-C2398FE8D6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7030A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64C-429F-B1C4-77C161D9F208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64C-429F-B1C4-77C161D9F20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64C-429F-B1C4-77C161D9F20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64C-429F-B1C4-77C161D9F208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64C-429F-B1C4-77C161D9F2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7030A0"/>
            </a:solidFill>
          </c:spPr>
          <c:dPt>
            <c:idx val="0"/>
            <c:bubble3D val="0"/>
            <c:spPr>
              <a:solidFill>
                <a:srgbClr val="7030A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B3A-43C7-8074-CD08003492AA}"/>
              </c:ext>
            </c:extLst>
          </c:dPt>
          <c:dPt>
            <c:idx val="1"/>
            <c:bubble3D val="0"/>
            <c:spPr>
              <a:solidFill>
                <a:srgbClr val="7030A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B3A-43C7-8074-CD08003492AA}"/>
              </c:ext>
            </c:extLst>
          </c:dPt>
          <c:dPt>
            <c:idx val="2"/>
            <c:bubble3D val="0"/>
            <c:spPr>
              <a:solidFill>
                <a:srgbClr val="7030A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B3A-43C7-8074-CD08003492AA}"/>
              </c:ext>
            </c:extLst>
          </c:dPt>
          <c:dPt>
            <c:idx val="3"/>
            <c:bubble3D val="0"/>
            <c:spPr>
              <a:solidFill>
                <a:srgbClr val="7030A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B3A-43C7-8074-CD08003492AA}"/>
              </c:ext>
            </c:extLst>
          </c:dPt>
          <c:cat>
            <c:strRef>
              <c:f>Sheet1!$A$2:$A$5</c:f>
              <c:strCache>
                <c:ptCount val="1"/>
                <c:pt idx="0">
                  <c:v>1st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B3A-43C7-8074-CD08003492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7030A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04A-4F46-B574-07766C927F35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04A-4F46-B574-07766C927F3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04A-4F46-B574-07766C927F3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04A-4F46-B574-07766C927F35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8.5</c:v>
                </c:pt>
                <c:pt idx="1">
                  <c:v>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04A-4F46-B574-07766C927F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7030A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2E8-4C85-B670-DA5247C09FBA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2E8-4C85-B670-DA5247C09FB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2E8-4C85-B670-DA5247C09FB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2E8-4C85-B670-DA5247C09FBA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2E8-4C85-B670-DA5247C09F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7030A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C61-4E42-84A1-992744025B02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C61-4E42-84A1-992744025B0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C61-4E42-84A1-992744025B0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C61-4E42-84A1-992744025B02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8.8000000000000007</c:v>
                </c:pt>
                <c:pt idx="1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C61-4E42-84A1-992744025B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F07EC3-4A91-431B-8DAE-201C5D79CB10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9CAB42-9D5B-4FD7-9B18-97079F4AD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043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9CAB42-9D5B-4FD7-9B18-97079F4AD2B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656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E3A69-AD48-4CC6-800A-755218068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4885D3-8E69-43D7-AA38-3C75D411A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9F035-1A58-4E8F-B073-511F8CF054E5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00452C-FA1D-47D2-BF6E-2DA6D4CED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5FEC0D-E0AF-4E52-B022-8B6C7AB55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AFFF6-1B6C-4BDB-B724-BBD16EA5D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13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5081EB-B4DC-48CE-99F8-199441510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9F035-1A58-4E8F-B073-511F8CF054E5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DBBCE7-7424-4373-86AA-00D5A291B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CEBBC7-ECE7-4241-9A91-0F6C2350D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AFFF6-1B6C-4BDB-B724-BBD16EA5D55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3D13816-4FB4-4F63-B54C-B2450B55A3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2221158" y="-1017281"/>
            <a:ext cx="8548258" cy="9810967"/>
          </a:xfrm>
          <a:custGeom>
            <a:avLst/>
            <a:gdLst>
              <a:gd name="connsiteX0" fmla="*/ 3410541 w 8548258"/>
              <a:gd name="connsiteY0" fmla="*/ 6024669 h 9810967"/>
              <a:gd name="connsiteX1" fmla="*/ 5050084 w 8548258"/>
              <a:gd name="connsiteY1" fmla="*/ 6971244 h 9810967"/>
              <a:gd name="connsiteX2" fmla="*/ 5050084 w 8548258"/>
              <a:gd name="connsiteY2" fmla="*/ 8864393 h 9810967"/>
              <a:gd name="connsiteX3" fmla="*/ 3410540 w 8548258"/>
              <a:gd name="connsiteY3" fmla="*/ 9810967 h 9810967"/>
              <a:gd name="connsiteX4" fmla="*/ 1770998 w 8548258"/>
              <a:gd name="connsiteY4" fmla="*/ 8864393 h 9810967"/>
              <a:gd name="connsiteX5" fmla="*/ 1770998 w 8548258"/>
              <a:gd name="connsiteY5" fmla="*/ 6971244 h 9810967"/>
              <a:gd name="connsiteX6" fmla="*/ 5181536 w 8548258"/>
              <a:gd name="connsiteY6" fmla="*/ 3012334 h 9810967"/>
              <a:gd name="connsiteX7" fmla="*/ 6821079 w 8548258"/>
              <a:gd name="connsiteY7" fmla="*/ 3958910 h 9810967"/>
              <a:gd name="connsiteX8" fmla="*/ 6821079 w 8548258"/>
              <a:gd name="connsiteY8" fmla="*/ 5852058 h 9810967"/>
              <a:gd name="connsiteX9" fmla="*/ 5181536 w 8548258"/>
              <a:gd name="connsiteY9" fmla="*/ 6798633 h 9810967"/>
              <a:gd name="connsiteX10" fmla="*/ 3541993 w 8548258"/>
              <a:gd name="connsiteY10" fmla="*/ 5852058 h 9810967"/>
              <a:gd name="connsiteX11" fmla="*/ 3541993 w 8548258"/>
              <a:gd name="connsiteY11" fmla="*/ 3958909 h 9810967"/>
              <a:gd name="connsiteX12" fmla="*/ 1639543 w 8548258"/>
              <a:gd name="connsiteY12" fmla="*/ 3012334 h 9810967"/>
              <a:gd name="connsiteX13" fmla="*/ 3279086 w 8548258"/>
              <a:gd name="connsiteY13" fmla="*/ 3958909 h 9810967"/>
              <a:gd name="connsiteX14" fmla="*/ 3279086 w 8548258"/>
              <a:gd name="connsiteY14" fmla="*/ 5852058 h 9810967"/>
              <a:gd name="connsiteX15" fmla="*/ 1639543 w 8548258"/>
              <a:gd name="connsiteY15" fmla="*/ 6798633 h 9810967"/>
              <a:gd name="connsiteX16" fmla="*/ 0 w 8548258"/>
              <a:gd name="connsiteY16" fmla="*/ 5852058 h 9810967"/>
              <a:gd name="connsiteX17" fmla="*/ 0 w 8548258"/>
              <a:gd name="connsiteY17" fmla="*/ 3958909 h 9810967"/>
              <a:gd name="connsiteX18" fmla="*/ 6908715 w 8548258"/>
              <a:gd name="connsiteY18" fmla="*/ 1 h 9810967"/>
              <a:gd name="connsiteX19" fmla="*/ 8548258 w 8548258"/>
              <a:gd name="connsiteY19" fmla="*/ 946576 h 9810967"/>
              <a:gd name="connsiteX20" fmla="*/ 8548258 w 8548258"/>
              <a:gd name="connsiteY20" fmla="*/ 2839725 h 9810967"/>
              <a:gd name="connsiteX21" fmla="*/ 6908715 w 8548258"/>
              <a:gd name="connsiteY21" fmla="*/ 3786300 h 9810967"/>
              <a:gd name="connsiteX22" fmla="*/ 5269172 w 8548258"/>
              <a:gd name="connsiteY22" fmla="*/ 2839725 h 9810967"/>
              <a:gd name="connsiteX23" fmla="*/ 5269172 w 8548258"/>
              <a:gd name="connsiteY23" fmla="*/ 946576 h 9810967"/>
              <a:gd name="connsiteX24" fmla="*/ 3454358 w 8548258"/>
              <a:gd name="connsiteY24" fmla="*/ 0 h 9810967"/>
              <a:gd name="connsiteX25" fmla="*/ 5093901 w 8548258"/>
              <a:gd name="connsiteY25" fmla="*/ 946575 h 9810967"/>
              <a:gd name="connsiteX26" fmla="*/ 5093901 w 8548258"/>
              <a:gd name="connsiteY26" fmla="*/ 2839725 h 9810967"/>
              <a:gd name="connsiteX27" fmla="*/ 3454358 w 8548258"/>
              <a:gd name="connsiteY27" fmla="*/ 3786300 h 9810967"/>
              <a:gd name="connsiteX28" fmla="*/ 1814815 w 8548258"/>
              <a:gd name="connsiteY28" fmla="*/ 2839725 h 9810967"/>
              <a:gd name="connsiteX29" fmla="*/ 1814815 w 8548258"/>
              <a:gd name="connsiteY29" fmla="*/ 946575 h 9810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8548258" h="9810967">
                <a:moveTo>
                  <a:pt x="3410541" y="6024669"/>
                </a:moveTo>
                <a:lnTo>
                  <a:pt x="5050084" y="6971244"/>
                </a:lnTo>
                <a:lnTo>
                  <a:pt x="5050084" y="8864393"/>
                </a:lnTo>
                <a:lnTo>
                  <a:pt x="3410540" y="9810967"/>
                </a:lnTo>
                <a:lnTo>
                  <a:pt x="1770998" y="8864393"/>
                </a:lnTo>
                <a:lnTo>
                  <a:pt x="1770998" y="6971244"/>
                </a:lnTo>
                <a:close/>
                <a:moveTo>
                  <a:pt x="5181536" y="3012334"/>
                </a:moveTo>
                <a:lnTo>
                  <a:pt x="6821079" y="3958910"/>
                </a:lnTo>
                <a:lnTo>
                  <a:pt x="6821079" y="5852058"/>
                </a:lnTo>
                <a:lnTo>
                  <a:pt x="5181536" y="6798633"/>
                </a:lnTo>
                <a:lnTo>
                  <a:pt x="3541993" y="5852058"/>
                </a:lnTo>
                <a:lnTo>
                  <a:pt x="3541993" y="3958909"/>
                </a:lnTo>
                <a:close/>
                <a:moveTo>
                  <a:pt x="1639543" y="3012334"/>
                </a:moveTo>
                <a:lnTo>
                  <a:pt x="3279086" y="3958909"/>
                </a:lnTo>
                <a:lnTo>
                  <a:pt x="3279086" y="5852058"/>
                </a:lnTo>
                <a:lnTo>
                  <a:pt x="1639543" y="6798633"/>
                </a:lnTo>
                <a:lnTo>
                  <a:pt x="0" y="5852058"/>
                </a:lnTo>
                <a:lnTo>
                  <a:pt x="0" y="3958909"/>
                </a:lnTo>
                <a:close/>
                <a:moveTo>
                  <a:pt x="6908715" y="1"/>
                </a:moveTo>
                <a:lnTo>
                  <a:pt x="8548258" y="946576"/>
                </a:lnTo>
                <a:lnTo>
                  <a:pt x="8548258" y="2839725"/>
                </a:lnTo>
                <a:lnTo>
                  <a:pt x="6908715" y="3786300"/>
                </a:lnTo>
                <a:lnTo>
                  <a:pt x="5269172" y="2839725"/>
                </a:lnTo>
                <a:lnTo>
                  <a:pt x="5269172" y="946576"/>
                </a:lnTo>
                <a:close/>
                <a:moveTo>
                  <a:pt x="3454358" y="0"/>
                </a:moveTo>
                <a:lnTo>
                  <a:pt x="5093901" y="946575"/>
                </a:lnTo>
                <a:lnTo>
                  <a:pt x="5093901" y="2839725"/>
                </a:lnTo>
                <a:lnTo>
                  <a:pt x="3454358" y="3786300"/>
                </a:lnTo>
                <a:lnTo>
                  <a:pt x="1814815" y="2839725"/>
                </a:lnTo>
                <a:lnTo>
                  <a:pt x="1814815" y="9465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290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93B70B-5786-4A1D-8EC0-07F11DE758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61950" y="6356350"/>
            <a:ext cx="2743200" cy="365125"/>
          </a:xfrm>
        </p:spPr>
        <p:txBody>
          <a:bodyPr/>
          <a:lstStyle/>
          <a:p>
            <a:fld id="{6F79F035-1A58-4E8F-B073-511F8CF054E5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E2C974-C143-4BC0-9830-F71837056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6235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FD70CA-1A7B-4226-8A83-1B311BB76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34350" y="6356350"/>
            <a:ext cx="2743200" cy="365125"/>
          </a:xfrm>
        </p:spPr>
        <p:txBody>
          <a:bodyPr/>
          <a:lstStyle/>
          <a:p>
            <a:fld id="{E96AFFF6-1B6C-4BDB-B724-BBD16EA5D55B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C15918C-016C-4125-8224-7D5EBAC184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444650" y="5001824"/>
            <a:ext cx="1199801" cy="104079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15676395-62DF-4B13-807F-76BECB1F0C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216101" y="2673500"/>
            <a:ext cx="980550" cy="850597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BC733AA6-C0F8-41C6-A788-E42BBA87E7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988900" y="4576525"/>
            <a:ext cx="980550" cy="850597"/>
          </a:xfrm>
          <a:prstGeom prst="rect">
            <a:avLst/>
          </a:prstGeom>
        </p:spPr>
      </p:pic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EFEEE15A-715C-4B2A-ACF7-068E9638F99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797893" y="3098798"/>
            <a:ext cx="2043016" cy="1769333"/>
          </a:xfrm>
          <a:custGeom>
            <a:avLst/>
            <a:gdLst>
              <a:gd name="connsiteX0" fmla="*/ 510754 w 2043016"/>
              <a:gd name="connsiteY0" fmla="*/ 0 h 1769333"/>
              <a:gd name="connsiteX1" fmla="*/ 1532262 w 2043016"/>
              <a:gd name="connsiteY1" fmla="*/ 0 h 1769333"/>
              <a:gd name="connsiteX2" fmla="*/ 2043016 w 2043016"/>
              <a:gd name="connsiteY2" fmla="*/ 884666 h 1769333"/>
              <a:gd name="connsiteX3" fmla="*/ 1532262 w 2043016"/>
              <a:gd name="connsiteY3" fmla="*/ 1769333 h 1769333"/>
              <a:gd name="connsiteX4" fmla="*/ 510754 w 2043016"/>
              <a:gd name="connsiteY4" fmla="*/ 1769333 h 1769333"/>
              <a:gd name="connsiteX5" fmla="*/ 0 w 2043016"/>
              <a:gd name="connsiteY5" fmla="*/ 884666 h 1769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43016" h="1769333">
                <a:moveTo>
                  <a:pt x="510754" y="0"/>
                </a:moveTo>
                <a:lnTo>
                  <a:pt x="1532262" y="0"/>
                </a:lnTo>
                <a:lnTo>
                  <a:pt x="2043016" y="884666"/>
                </a:lnTo>
                <a:lnTo>
                  <a:pt x="1532262" y="1769333"/>
                </a:lnTo>
                <a:lnTo>
                  <a:pt x="510754" y="1769333"/>
                </a:lnTo>
                <a:lnTo>
                  <a:pt x="0" y="88466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686EAA6D-3962-4DE5-ADFC-2A5CF0CD019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074492" y="3098797"/>
            <a:ext cx="2043016" cy="1769333"/>
          </a:xfrm>
          <a:custGeom>
            <a:avLst/>
            <a:gdLst>
              <a:gd name="connsiteX0" fmla="*/ 510754 w 2043016"/>
              <a:gd name="connsiteY0" fmla="*/ 0 h 1769333"/>
              <a:gd name="connsiteX1" fmla="*/ 1532262 w 2043016"/>
              <a:gd name="connsiteY1" fmla="*/ 0 h 1769333"/>
              <a:gd name="connsiteX2" fmla="*/ 2043016 w 2043016"/>
              <a:gd name="connsiteY2" fmla="*/ 884666 h 1769333"/>
              <a:gd name="connsiteX3" fmla="*/ 1532262 w 2043016"/>
              <a:gd name="connsiteY3" fmla="*/ 1769333 h 1769333"/>
              <a:gd name="connsiteX4" fmla="*/ 510754 w 2043016"/>
              <a:gd name="connsiteY4" fmla="*/ 1769333 h 1769333"/>
              <a:gd name="connsiteX5" fmla="*/ 0 w 2043016"/>
              <a:gd name="connsiteY5" fmla="*/ 884666 h 1769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43016" h="1769333">
                <a:moveTo>
                  <a:pt x="510754" y="0"/>
                </a:moveTo>
                <a:lnTo>
                  <a:pt x="1532262" y="0"/>
                </a:lnTo>
                <a:lnTo>
                  <a:pt x="2043016" y="884666"/>
                </a:lnTo>
                <a:lnTo>
                  <a:pt x="1532262" y="1769333"/>
                </a:lnTo>
                <a:lnTo>
                  <a:pt x="510754" y="1769333"/>
                </a:lnTo>
                <a:lnTo>
                  <a:pt x="0" y="88466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E542EC4B-EEA6-4676-9A66-BF303DDAC4C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350107" y="3069246"/>
            <a:ext cx="2043016" cy="1769333"/>
          </a:xfrm>
          <a:custGeom>
            <a:avLst/>
            <a:gdLst>
              <a:gd name="connsiteX0" fmla="*/ 510754 w 2043016"/>
              <a:gd name="connsiteY0" fmla="*/ 0 h 1769333"/>
              <a:gd name="connsiteX1" fmla="*/ 1532262 w 2043016"/>
              <a:gd name="connsiteY1" fmla="*/ 0 h 1769333"/>
              <a:gd name="connsiteX2" fmla="*/ 2043016 w 2043016"/>
              <a:gd name="connsiteY2" fmla="*/ 884666 h 1769333"/>
              <a:gd name="connsiteX3" fmla="*/ 1532262 w 2043016"/>
              <a:gd name="connsiteY3" fmla="*/ 1769333 h 1769333"/>
              <a:gd name="connsiteX4" fmla="*/ 510754 w 2043016"/>
              <a:gd name="connsiteY4" fmla="*/ 1769333 h 1769333"/>
              <a:gd name="connsiteX5" fmla="*/ 0 w 2043016"/>
              <a:gd name="connsiteY5" fmla="*/ 884666 h 1769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43016" h="1769333">
                <a:moveTo>
                  <a:pt x="510754" y="0"/>
                </a:moveTo>
                <a:lnTo>
                  <a:pt x="1532262" y="0"/>
                </a:lnTo>
                <a:lnTo>
                  <a:pt x="2043016" y="884666"/>
                </a:lnTo>
                <a:lnTo>
                  <a:pt x="1532262" y="1769333"/>
                </a:lnTo>
                <a:lnTo>
                  <a:pt x="510754" y="1769333"/>
                </a:lnTo>
                <a:lnTo>
                  <a:pt x="0" y="88466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A30B9C0C-60D6-4CE5-B556-FBDF5CD69D8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435701" y="4050310"/>
            <a:ext cx="2043016" cy="1769333"/>
          </a:xfrm>
          <a:custGeom>
            <a:avLst/>
            <a:gdLst>
              <a:gd name="connsiteX0" fmla="*/ 510754 w 2043016"/>
              <a:gd name="connsiteY0" fmla="*/ 0 h 1769333"/>
              <a:gd name="connsiteX1" fmla="*/ 1532262 w 2043016"/>
              <a:gd name="connsiteY1" fmla="*/ 0 h 1769333"/>
              <a:gd name="connsiteX2" fmla="*/ 2043016 w 2043016"/>
              <a:gd name="connsiteY2" fmla="*/ 884666 h 1769333"/>
              <a:gd name="connsiteX3" fmla="*/ 1532262 w 2043016"/>
              <a:gd name="connsiteY3" fmla="*/ 1769333 h 1769333"/>
              <a:gd name="connsiteX4" fmla="*/ 510754 w 2043016"/>
              <a:gd name="connsiteY4" fmla="*/ 1769333 h 1769333"/>
              <a:gd name="connsiteX5" fmla="*/ 0 w 2043016"/>
              <a:gd name="connsiteY5" fmla="*/ 884666 h 1769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43016" h="1769333">
                <a:moveTo>
                  <a:pt x="510754" y="0"/>
                </a:moveTo>
                <a:lnTo>
                  <a:pt x="1532262" y="0"/>
                </a:lnTo>
                <a:lnTo>
                  <a:pt x="2043016" y="884666"/>
                </a:lnTo>
                <a:lnTo>
                  <a:pt x="1532262" y="1769333"/>
                </a:lnTo>
                <a:lnTo>
                  <a:pt x="510754" y="1769333"/>
                </a:lnTo>
                <a:lnTo>
                  <a:pt x="0" y="88466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3A590A31-97FE-4211-A3E6-4082B5073BD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718750" y="4050309"/>
            <a:ext cx="2043016" cy="1769333"/>
          </a:xfrm>
          <a:custGeom>
            <a:avLst/>
            <a:gdLst>
              <a:gd name="connsiteX0" fmla="*/ 510754 w 2043016"/>
              <a:gd name="connsiteY0" fmla="*/ 0 h 1769333"/>
              <a:gd name="connsiteX1" fmla="*/ 1532262 w 2043016"/>
              <a:gd name="connsiteY1" fmla="*/ 0 h 1769333"/>
              <a:gd name="connsiteX2" fmla="*/ 2043016 w 2043016"/>
              <a:gd name="connsiteY2" fmla="*/ 884666 h 1769333"/>
              <a:gd name="connsiteX3" fmla="*/ 1532262 w 2043016"/>
              <a:gd name="connsiteY3" fmla="*/ 1769333 h 1769333"/>
              <a:gd name="connsiteX4" fmla="*/ 510754 w 2043016"/>
              <a:gd name="connsiteY4" fmla="*/ 1769333 h 1769333"/>
              <a:gd name="connsiteX5" fmla="*/ 0 w 2043016"/>
              <a:gd name="connsiteY5" fmla="*/ 884666 h 1769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43016" h="1769333">
                <a:moveTo>
                  <a:pt x="510754" y="0"/>
                </a:moveTo>
                <a:lnTo>
                  <a:pt x="1532262" y="0"/>
                </a:lnTo>
                <a:lnTo>
                  <a:pt x="2043016" y="884666"/>
                </a:lnTo>
                <a:lnTo>
                  <a:pt x="1532262" y="1769333"/>
                </a:lnTo>
                <a:lnTo>
                  <a:pt x="510754" y="1769333"/>
                </a:lnTo>
                <a:lnTo>
                  <a:pt x="0" y="88466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0809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CA2290-A2E9-47A9-8F97-E7C83CFE9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9F035-1A58-4E8F-B073-511F8CF054E5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F66F22-7E8E-4DD3-8CD9-3FF5360CD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CA9504-AE81-4AF1-9461-D39300DCD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AFFF6-1B6C-4BDB-B724-BBD16EA5D55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C8CEFC0-0564-4D37-91A6-05FA5BBD0B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2745" y="488321"/>
            <a:ext cx="4873490" cy="5627328"/>
          </a:xfrm>
          <a:custGeom>
            <a:avLst/>
            <a:gdLst>
              <a:gd name="connsiteX0" fmla="*/ 2436745 w 4873490"/>
              <a:gd name="connsiteY0" fmla="*/ 0 h 5627328"/>
              <a:gd name="connsiteX1" fmla="*/ 4873490 w 4873490"/>
              <a:gd name="connsiteY1" fmla="*/ 1406833 h 5627328"/>
              <a:gd name="connsiteX2" fmla="*/ 4873490 w 4873490"/>
              <a:gd name="connsiteY2" fmla="*/ 4220495 h 5627328"/>
              <a:gd name="connsiteX3" fmla="*/ 2436745 w 4873490"/>
              <a:gd name="connsiteY3" fmla="*/ 5627328 h 5627328"/>
              <a:gd name="connsiteX4" fmla="*/ 0 w 4873490"/>
              <a:gd name="connsiteY4" fmla="*/ 4220495 h 5627328"/>
              <a:gd name="connsiteX5" fmla="*/ 0 w 4873490"/>
              <a:gd name="connsiteY5" fmla="*/ 1406833 h 5627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73490" h="5627328">
                <a:moveTo>
                  <a:pt x="2436745" y="0"/>
                </a:moveTo>
                <a:lnTo>
                  <a:pt x="4873490" y="1406833"/>
                </a:lnTo>
                <a:lnTo>
                  <a:pt x="4873490" y="4220495"/>
                </a:lnTo>
                <a:lnTo>
                  <a:pt x="2436745" y="5627328"/>
                </a:lnTo>
                <a:lnTo>
                  <a:pt x="0" y="4220495"/>
                </a:lnTo>
                <a:lnTo>
                  <a:pt x="0" y="140683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4268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2136EC76-E458-473E-B7B3-3DD5B025199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960692" y="1968498"/>
            <a:ext cx="2043016" cy="1769333"/>
          </a:xfrm>
          <a:custGeom>
            <a:avLst/>
            <a:gdLst>
              <a:gd name="connsiteX0" fmla="*/ 510754 w 2043016"/>
              <a:gd name="connsiteY0" fmla="*/ 0 h 1769333"/>
              <a:gd name="connsiteX1" fmla="*/ 1532262 w 2043016"/>
              <a:gd name="connsiteY1" fmla="*/ 0 h 1769333"/>
              <a:gd name="connsiteX2" fmla="*/ 2043016 w 2043016"/>
              <a:gd name="connsiteY2" fmla="*/ 884666 h 1769333"/>
              <a:gd name="connsiteX3" fmla="*/ 1532262 w 2043016"/>
              <a:gd name="connsiteY3" fmla="*/ 1769333 h 1769333"/>
              <a:gd name="connsiteX4" fmla="*/ 510754 w 2043016"/>
              <a:gd name="connsiteY4" fmla="*/ 1769333 h 1769333"/>
              <a:gd name="connsiteX5" fmla="*/ 0 w 2043016"/>
              <a:gd name="connsiteY5" fmla="*/ 884666 h 1769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43016" h="1769333">
                <a:moveTo>
                  <a:pt x="510754" y="0"/>
                </a:moveTo>
                <a:lnTo>
                  <a:pt x="1532262" y="0"/>
                </a:lnTo>
                <a:lnTo>
                  <a:pt x="2043016" y="884666"/>
                </a:lnTo>
                <a:lnTo>
                  <a:pt x="1532262" y="1769333"/>
                </a:lnTo>
                <a:lnTo>
                  <a:pt x="510754" y="1769333"/>
                </a:lnTo>
                <a:lnTo>
                  <a:pt x="0" y="88466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D8CDC6BC-A7FE-4715-853C-FAB5BBBF7A0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95002" y="1968498"/>
            <a:ext cx="2043016" cy="1769333"/>
          </a:xfrm>
          <a:custGeom>
            <a:avLst/>
            <a:gdLst>
              <a:gd name="connsiteX0" fmla="*/ 510754 w 2043016"/>
              <a:gd name="connsiteY0" fmla="*/ 0 h 1769333"/>
              <a:gd name="connsiteX1" fmla="*/ 1532262 w 2043016"/>
              <a:gd name="connsiteY1" fmla="*/ 0 h 1769333"/>
              <a:gd name="connsiteX2" fmla="*/ 2043016 w 2043016"/>
              <a:gd name="connsiteY2" fmla="*/ 884666 h 1769333"/>
              <a:gd name="connsiteX3" fmla="*/ 1532262 w 2043016"/>
              <a:gd name="connsiteY3" fmla="*/ 1769333 h 1769333"/>
              <a:gd name="connsiteX4" fmla="*/ 510754 w 2043016"/>
              <a:gd name="connsiteY4" fmla="*/ 1769333 h 1769333"/>
              <a:gd name="connsiteX5" fmla="*/ 0 w 2043016"/>
              <a:gd name="connsiteY5" fmla="*/ 884666 h 1769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43016" h="1769333">
                <a:moveTo>
                  <a:pt x="510754" y="0"/>
                </a:moveTo>
                <a:lnTo>
                  <a:pt x="1532262" y="0"/>
                </a:lnTo>
                <a:lnTo>
                  <a:pt x="2043016" y="884666"/>
                </a:lnTo>
                <a:lnTo>
                  <a:pt x="1532262" y="1769333"/>
                </a:lnTo>
                <a:lnTo>
                  <a:pt x="510754" y="1769333"/>
                </a:lnTo>
                <a:lnTo>
                  <a:pt x="0" y="88466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F80B49F4-F1DE-4F4A-B147-6B24C048B2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29313" y="1968498"/>
            <a:ext cx="2043016" cy="1769333"/>
          </a:xfrm>
          <a:custGeom>
            <a:avLst/>
            <a:gdLst>
              <a:gd name="connsiteX0" fmla="*/ 510754 w 2043016"/>
              <a:gd name="connsiteY0" fmla="*/ 0 h 1769333"/>
              <a:gd name="connsiteX1" fmla="*/ 1532262 w 2043016"/>
              <a:gd name="connsiteY1" fmla="*/ 0 h 1769333"/>
              <a:gd name="connsiteX2" fmla="*/ 2043016 w 2043016"/>
              <a:gd name="connsiteY2" fmla="*/ 884666 h 1769333"/>
              <a:gd name="connsiteX3" fmla="*/ 1532262 w 2043016"/>
              <a:gd name="connsiteY3" fmla="*/ 1769333 h 1769333"/>
              <a:gd name="connsiteX4" fmla="*/ 510754 w 2043016"/>
              <a:gd name="connsiteY4" fmla="*/ 1769333 h 1769333"/>
              <a:gd name="connsiteX5" fmla="*/ 0 w 2043016"/>
              <a:gd name="connsiteY5" fmla="*/ 884666 h 1769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43016" h="1769333">
                <a:moveTo>
                  <a:pt x="510754" y="0"/>
                </a:moveTo>
                <a:lnTo>
                  <a:pt x="1532262" y="0"/>
                </a:lnTo>
                <a:lnTo>
                  <a:pt x="2043016" y="884666"/>
                </a:lnTo>
                <a:lnTo>
                  <a:pt x="1532262" y="1769333"/>
                </a:lnTo>
                <a:lnTo>
                  <a:pt x="510754" y="1769333"/>
                </a:lnTo>
                <a:lnTo>
                  <a:pt x="0" y="88466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330891-65BD-4FE3-AF27-C3994F841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9F035-1A58-4E8F-B073-511F8CF054E5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2AA5B0-EC3C-4F09-89BE-00BE6CC69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CD9264-591A-4E7E-B62F-428A5B8A7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AFFF6-1B6C-4BDB-B724-BBD16EA5D55B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90F397C-11AA-4CDD-8185-7BAF31E9C6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63624" y="1968501"/>
            <a:ext cx="2043016" cy="1769333"/>
          </a:xfrm>
          <a:custGeom>
            <a:avLst/>
            <a:gdLst>
              <a:gd name="connsiteX0" fmla="*/ 510754 w 2043016"/>
              <a:gd name="connsiteY0" fmla="*/ 0 h 1769333"/>
              <a:gd name="connsiteX1" fmla="*/ 1532262 w 2043016"/>
              <a:gd name="connsiteY1" fmla="*/ 0 h 1769333"/>
              <a:gd name="connsiteX2" fmla="*/ 2043016 w 2043016"/>
              <a:gd name="connsiteY2" fmla="*/ 884666 h 1769333"/>
              <a:gd name="connsiteX3" fmla="*/ 1532262 w 2043016"/>
              <a:gd name="connsiteY3" fmla="*/ 1769333 h 1769333"/>
              <a:gd name="connsiteX4" fmla="*/ 510754 w 2043016"/>
              <a:gd name="connsiteY4" fmla="*/ 1769333 h 1769333"/>
              <a:gd name="connsiteX5" fmla="*/ 0 w 2043016"/>
              <a:gd name="connsiteY5" fmla="*/ 884666 h 1769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43016" h="1769333">
                <a:moveTo>
                  <a:pt x="510754" y="0"/>
                </a:moveTo>
                <a:lnTo>
                  <a:pt x="1532262" y="0"/>
                </a:lnTo>
                <a:lnTo>
                  <a:pt x="2043016" y="884666"/>
                </a:lnTo>
                <a:lnTo>
                  <a:pt x="1532262" y="1769333"/>
                </a:lnTo>
                <a:lnTo>
                  <a:pt x="510754" y="1769333"/>
                </a:lnTo>
                <a:lnTo>
                  <a:pt x="0" y="88466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7792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37BAC7-59CA-403F-886C-1476F3F0F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9F035-1A58-4E8F-B073-511F8CF054E5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A7A733-87B5-4A24-BE94-692516BB7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C223DE-1A6F-4A09-83E7-BF83FA65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AFFF6-1B6C-4BDB-B724-BBD16EA5D55B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F24EE65-E431-4C78-9866-1E6626D764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43500" y="601407"/>
            <a:ext cx="2448809" cy="2827593"/>
          </a:xfrm>
          <a:custGeom>
            <a:avLst/>
            <a:gdLst>
              <a:gd name="connsiteX0" fmla="*/ 1224404 w 2448809"/>
              <a:gd name="connsiteY0" fmla="*/ 0 h 2827593"/>
              <a:gd name="connsiteX1" fmla="*/ 2448809 w 2448809"/>
              <a:gd name="connsiteY1" fmla="*/ 706899 h 2827593"/>
              <a:gd name="connsiteX2" fmla="*/ 2448809 w 2448809"/>
              <a:gd name="connsiteY2" fmla="*/ 2120695 h 2827593"/>
              <a:gd name="connsiteX3" fmla="*/ 1224404 w 2448809"/>
              <a:gd name="connsiteY3" fmla="*/ 2827593 h 2827593"/>
              <a:gd name="connsiteX4" fmla="*/ 0 w 2448809"/>
              <a:gd name="connsiteY4" fmla="*/ 2120695 h 2827593"/>
              <a:gd name="connsiteX5" fmla="*/ 0 w 2448809"/>
              <a:gd name="connsiteY5" fmla="*/ 706899 h 2827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8809" h="2827593">
                <a:moveTo>
                  <a:pt x="1224404" y="0"/>
                </a:moveTo>
                <a:lnTo>
                  <a:pt x="2448809" y="706899"/>
                </a:lnTo>
                <a:lnTo>
                  <a:pt x="2448809" y="2120695"/>
                </a:lnTo>
                <a:lnTo>
                  <a:pt x="1224404" y="2827593"/>
                </a:lnTo>
                <a:lnTo>
                  <a:pt x="0" y="2120695"/>
                </a:lnTo>
                <a:lnTo>
                  <a:pt x="0" y="70689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E341F8F-B10E-46E2-844B-5533C4EC744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850129" y="601406"/>
            <a:ext cx="2448809" cy="2827593"/>
          </a:xfrm>
          <a:custGeom>
            <a:avLst/>
            <a:gdLst>
              <a:gd name="connsiteX0" fmla="*/ 1224404 w 2448809"/>
              <a:gd name="connsiteY0" fmla="*/ 0 h 2827593"/>
              <a:gd name="connsiteX1" fmla="*/ 2448809 w 2448809"/>
              <a:gd name="connsiteY1" fmla="*/ 706899 h 2827593"/>
              <a:gd name="connsiteX2" fmla="*/ 2448809 w 2448809"/>
              <a:gd name="connsiteY2" fmla="*/ 2120695 h 2827593"/>
              <a:gd name="connsiteX3" fmla="*/ 1224404 w 2448809"/>
              <a:gd name="connsiteY3" fmla="*/ 2827593 h 2827593"/>
              <a:gd name="connsiteX4" fmla="*/ 0 w 2448809"/>
              <a:gd name="connsiteY4" fmla="*/ 2120695 h 2827593"/>
              <a:gd name="connsiteX5" fmla="*/ 0 w 2448809"/>
              <a:gd name="connsiteY5" fmla="*/ 706899 h 2827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8809" h="2827593">
                <a:moveTo>
                  <a:pt x="1224404" y="0"/>
                </a:moveTo>
                <a:lnTo>
                  <a:pt x="2448809" y="706899"/>
                </a:lnTo>
                <a:lnTo>
                  <a:pt x="2448809" y="2120695"/>
                </a:lnTo>
                <a:lnTo>
                  <a:pt x="1224404" y="2827593"/>
                </a:lnTo>
                <a:lnTo>
                  <a:pt x="0" y="2120695"/>
                </a:lnTo>
                <a:lnTo>
                  <a:pt x="0" y="70689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6BDCB30-3118-4882-BEEA-CCEB2731B21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96816" y="2952986"/>
            <a:ext cx="2448809" cy="2827593"/>
          </a:xfrm>
          <a:custGeom>
            <a:avLst/>
            <a:gdLst>
              <a:gd name="connsiteX0" fmla="*/ 1224404 w 2448809"/>
              <a:gd name="connsiteY0" fmla="*/ 0 h 2827593"/>
              <a:gd name="connsiteX1" fmla="*/ 2448809 w 2448809"/>
              <a:gd name="connsiteY1" fmla="*/ 706899 h 2827593"/>
              <a:gd name="connsiteX2" fmla="*/ 2448809 w 2448809"/>
              <a:gd name="connsiteY2" fmla="*/ 2120695 h 2827593"/>
              <a:gd name="connsiteX3" fmla="*/ 1224404 w 2448809"/>
              <a:gd name="connsiteY3" fmla="*/ 2827593 h 2827593"/>
              <a:gd name="connsiteX4" fmla="*/ 0 w 2448809"/>
              <a:gd name="connsiteY4" fmla="*/ 2120695 h 2827593"/>
              <a:gd name="connsiteX5" fmla="*/ 0 w 2448809"/>
              <a:gd name="connsiteY5" fmla="*/ 706899 h 2827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8809" h="2827593">
                <a:moveTo>
                  <a:pt x="1224404" y="0"/>
                </a:moveTo>
                <a:lnTo>
                  <a:pt x="2448809" y="706899"/>
                </a:lnTo>
                <a:lnTo>
                  <a:pt x="2448809" y="2120695"/>
                </a:lnTo>
                <a:lnTo>
                  <a:pt x="1224404" y="2827593"/>
                </a:lnTo>
                <a:lnTo>
                  <a:pt x="0" y="2120695"/>
                </a:lnTo>
                <a:lnTo>
                  <a:pt x="0" y="70689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3D12CC6-E003-4DF0-B746-17D0AF29E97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203445" y="2952985"/>
            <a:ext cx="2448809" cy="2827593"/>
          </a:xfrm>
          <a:custGeom>
            <a:avLst/>
            <a:gdLst>
              <a:gd name="connsiteX0" fmla="*/ 1224404 w 2448809"/>
              <a:gd name="connsiteY0" fmla="*/ 0 h 2827593"/>
              <a:gd name="connsiteX1" fmla="*/ 2448809 w 2448809"/>
              <a:gd name="connsiteY1" fmla="*/ 706899 h 2827593"/>
              <a:gd name="connsiteX2" fmla="*/ 2448809 w 2448809"/>
              <a:gd name="connsiteY2" fmla="*/ 2120695 h 2827593"/>
              <a:gd name="connsiteX3" fmla="*/ 1224404 w 2448809"/>
              <a:gd name="connsiteY3" fmla="*/ 2827593 h 2827593"/>
              <a:gd name="connsiteX4" fmla="*/ 0 w 2448809"/>
              <a:gd name="connsiteY4" fmla="*/ 2120695 h 2827593"/>
              <a:gd name="connsiteX5" fmla="*/ 0 w 2448809"/>
              <a:gd name="connsiteY5" fmla="*/ 706899 h 2827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8809" h="2827593">
                <a:moveTo>
                  <a:pt x="1224404" y="0"/>
                </a:moveTo>
                <a:lnTo>
                  <a:pt x="2448809" y="706899"/>
                </a:lnTo>
                <a:lnTo>
                  <a:pt x="2448809" y="2120695"/>
                </a:lnTo>
                <a:lnTo>
                  <a:pt x="1224404" y="2827593"/>
                </a:lnTo>
                <a:lnTo>
                  <a:pt x="0" y="2120695"/>
                </a:lnTo>
                <a:lnTo>
                  <a:pt x="0" y="70689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7928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59C0E8-5528-4D45-942C-C6299631A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9F035-1A58-4E8F-B073-511F8CF054E5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64BD1F-D466-4A19-8E93-C7EE4ECD3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A97F7A-1082-479F-B6BE-1977C444C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AFFF6-1B6C-4BDB-B724-BBD16EA5D55B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F37747CE-9C06-4F1F-8D4C-2164D2A315A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42366" y="96755"/>
            <a:ext cx="9043092" cy="7451574"/>
          </a:xfrm>
          <a:custGeom>
            <a:avLst/>
            <a:gdLst>
              <a:gd name="connsiteX0" fmla="*/ 3879352 w 9043092"/>
              <a:gd name="connsiteY0" fmla="*/ 4583506 h 7451574"/>
              <a:gd name="connsiteX1" fmla="*/ 5121283 w 9043092"/>
              <a:gd name="connsiteY1" fmla="*/ 5300523 h 7451574"/>
              <a:gd name="connsiteX2" fmla="*/ 5121283 w 9043092"/>
              <a:gd name="connsiteY2" fmla="*/ 6734557 h 7451574"/>
              <a:gd name="connsiteX3" fmla="*/ 3879352 w 9043092"/>
              <a:gd name="connsiteY3" fmla="*/ 7451574 h 7451574"/>
              <a:gd name="connsiteX4" fmla="*/ 2637421 w 9043092"/>
              <a:gd name="connsiteY4" fmla="*/ 6734557 h 7451574"/>
              <a:gd name="connsiteX5" fmla="*/ 2637421 w 9043092"/>
              <a:gd name="connsiteY5" fmla="*/ 5300523 h 7451574"/>
              <a:gd name="connsiteX6" fmla="*/ 1241930 w 9043092"/>
              <a:gd name="connsiteY6" fmla="*/ 4583505 h 7451574"/>
              <a:gd name="connsiteX7" fmla="*/ 2483861 w 9043092"/>
              <a:gd name="connsiteY7" fmla="*/ 5300522 h 7451574"/>
              <a:gd name="connsiteX8" fmla="*/ 2483861 w 9043092"/>
              <a:gd name="connsiteY8" fmla="*/ 6734556 h 7451574"/>
              <a:gd name="connsiteX9" fmla="*/ 1241930 w 9043092"/>
              <a:gd name="connsiteY9" fmla="*/ 7451573 h 7451574"/>
              <a:gd name="connsiteX10" fmla="*/ 0 w 9043092"/>
              <a:gd name="connsiteY10" fmla="*/ 6734556 h 7451574"/>
              <a:gd name="connsiteX11" fmla="*/ 0 w 9043092"/>
              <a:gd name="connsiteY11" fmla="*/ 5300522 h 7451574"/>
              <a:gd name="connsiteX12" fmla="*/ 6516776 w 9043092"/>
              <a:gd name="connsiteY12" fmla="*/ 4583504 h 7451574"/>
              <a:gd name="connsiteX13" fmla="*/ 7758706 w 9043092"/>
              <a:gd name="connsiteY13" fmla="*/ 5300521 h 7451574"/>
              <a:gd name="connsiteX14" fmla="*/ 7758706 w 9043092"/>
              <a:gd name="connsiteY14" fmla="*/ 6734555 h 7451574"/>
              <a:gd name="connsiteX15" fmla="*/ 6516776 w 9043092"/>
              <a:gd name="connsiteY15" fmla="*/ 7451572 h 7451574"/>
              <a:gd name="connsiteX16" fmla="*/ 5274844 w 9043092"/>
              <a:gd name="connsiteY16" fmla="*/ 6734555 h 7451574"/>
              <a:gd name="connsiteX17" fmla="*/ 5274844 w 9043092"/>
              <a:gd name="connsiteY17" fmla="*/ 5300521 h 7451574"/>
              <a:gd name="connsiteX18" fmla="*/ 5163739 w 9043092"/>
              <a:gd name="connsiteY18" fmla="*/ 2287837 h 7451574"/>
              <a:gd name="connsiteX19" fmla="*/ 6405670 w 9043092"/>
              <a:gd name="connsiteY19" fmla="*/ 3004854 h 7451574"/>
              <a:gd name="connsiteX20" fmla="*/ 6405670 w 9043092"/>
              <a:gd name="connsiteY20" fmla="*/ 4438888 h 7451574"/>
              <a:gd name="connsiteX21" fmla="*/ 5163739 w 9043092"/>
              <a:gd name="connsiteY21" fmla="*/ 5155905 h 7451574"/>
              <a:gd name="connsiteX22" fmla="*/ 3921808 w 9043092"/>
              <a:gd name="connsiteY22" fmla="*/ 4438888 h 7451574"/>
              <a:gd name="connsiteX23" fmla="*/ 3921808 w 9043092"/>
              <a:gd name="connsiteY23" fmla="*/ 3004854 h 7451574"/>
              <a:gd name="connsiteX24" fmla="*/ 7801162 w 9043092"/>
              <a:gd name="connsiteY24" fmla="*/ 2287836 h 7451574"/>
              <a:gd name="connsiteX25" fmla="*/ 9043092 w 9043092"/>
              <a:gd name="connsiteY25" fmla="*/ 3004853 h 7451574"/>
              <a:gd name="connsiteX26" fmla="*/ 9043092 w 9043092"/>
              <a:gd name="connsiteY26" fmla="*/ 4438887 h 7451574"/>
              <a:gd name="connsiteX27" fmla="*/ 7801162 w 9043092"/>
              <a:gd name="connsiteY27" fmla="*/ 5155904 h 7451574"/>
              <a:gd name="connsiteX28" fmla="*/ 6559230 w 9043092"/>
              <a:gd name="connsiteY28" fmla="*/ 4438887 h 7451574"/>
              <a:gd name="connsiteX29" fmla="*/ 6559230 w 9043092"/>
              <a:gd name="connsiteY29" fmla="*/ 3004853 h 7451574"/>
              <a:gd name="connsiteX30" fmla="*/ 6482452 w 9043092"/>
              <a:gd name="connsiteY30" fmla="*/ 0 h 7451574"/>
              <a:gd name="connsiteX31" fmla="*/ 7724382 w 9043092"/>
              <a:gd name="connsiteY31" fmla="*/ 717017 h 7451574"/>
              <a:gd name="connsiteX32" fmla="*/ 7724382 w 9043092"/>
              <a:gd name="connsiteY32" fmla="*/ 2151051 h 7451574"/>
              <a:gd name="connsiteX33" fmla="*/ 6482452 w 9043092"/>
              <a:gd name="connsiteY33" fmla="*/ 2868068 h 7451574"/>
              <a:gd name="connsiteX34" fmla="*/ 5240520 w 9043092"/>
              <a:gd name="connsiteY34" fmla="*/ 2151051 h 7451574"/>
              <a:gd name="connsiteX35" fmla="*/ 5240520 w 9043092"/>
              <a:gd name="connsiteY35" fmla="*/ 717017 h 7451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9043092" h="7451574">
                <a:moveTo>
                  <a:pt x="3879352" y="4583506"/>
                </a:moveTo>
                <a:lnTo>
                  <a:pt x="5121283" y="5300523"/>
                </a:lnTo>
                <a:lnTo>
                  <a:pt x="5121283" y="6734557"/>
                </a:lnTo>
                <a:lnTo>
                  <a:pt x="3879352" y="7451574"/>
                </a:lnTo>
                <a:lnTo>
                  <a:pt x="2637421" y="6734557"/>
                </a:lnTo>
                <a:lnTo>
                  <a:pt x="2637421" y="5300523"/>
                </a:lnTo>
                <a:close/>
                <a:moveTo>
                  <a:pt x="1241930" y="4583505"/>
                </a:moveTo>
                <a:lnTo>
                  <a:pt x="2483861" y="5300522"/>
                </a:lnTo>
                <a:lnTo>
                  <a:pt x="2483861" y="6734556"/>
                </a:lnTo>
                <a:lnTo>
                  <a:pt x="1241930" y="7451573"/>
                </a:lnTo>
                <a:lnTo>
                  <a:pt x="0" y="6734556"/>
                </a:lnTo>
                <a:lnTo>
                  <a:pt x="0" y="5300522"/>
                </a:lnTo>
                <a:close/>
                <a:moveTo>
                  <a:pt x="6516776" y="4583504"/>
                </a:moveTo>
                <a:lnTo>
                  <a:pt x="7758706" y="5300521"/>
                </a:lnTo>
                <a:lnTo>
                  <a:pt x="7758706" y="6734555"/>
                </a:lnTo>
                <a:lnTo>
                  <a:pt x="6516776" y="7451572"/>
                </a:lnTo>
                <a:lnTo>
                  <a:pt x="5274844" y="6734555"/>
                </a:lnTo>
                <a:lnTo>
                  <a:pt x="5274844" y="5300521"/>
                </a:lnTo>
                <a:close/>
                <a:moveTo>
                  <a:pt x="5163739" y="2287837"/>
                </a:moveTo>
                <a:lnTo>
                  <a:pt x="6405670" y="3004854"/>
                </a:lnTo>
                <a:lnTo>
                  <a:pt x="6405670" y="4438888"/>
                </a:lnTo>
                <a:lnTo>
                  <a:pt x="5163739" y="5155905"/>
                </a:lnTo>
                <a:lnTo>
                  <a:pt x="3921808" y="4438888"/>
                </a:lnTo>
                <a:lnTo>
                  <a:pt x="3921808" y="3004854"/>
                </a:lnTo>
                <a:close/>
                <a:moveTo>
                  <a:pt x="7801162" y="2287836"/>
                </a:moveTo>
                <a:lnTo>
                  <a:pt x="9043092" y="3004853"/>
                </a:lnTo>
                <a:lnTo>
                  <a:pt x="9043092" y="4438887"/>
                </a:lnTo>
                <a:lnTo>
                  <a:pt x="7801162" y="5155904"/>
                </a:lnTo>
                <a:lnTo>
                  <a:pt x="6559230" y="4438887"/>
                </a:lnTo>
                <a:lnTo>
                  <a:pt x="6559230" y="3004853"/>
                </a:lnTo>
                <a:close/>
                <a:moveTo>
                  <a:pt x="6482452" y="0"/>
                </a:moveTo>
                <a:lnTo>
                  <a:pt x="7724382" y="717017"/>
                </a:lnTo>
                <a:lnTo>
                  <a:pt x="7724382" y="2151051"/>
                </a:lnTo>
                <a:lnTo>
                  <a:pt x="6482452" y="2868068"/>
                </a:lnTo>
                <a:lnTo>
                  <a:pt x="5240520" y="2151051"/>
                </a:lnTo>
                <a:lnTo>
                  <a:pt x="5240520" y="71701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844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AB07F62-2FAF-4E77-BC60-E8D212AF830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99853" y="3504286"/>
            <a:ext cx="3281865" cy="2842226"/>
          </a:xfrm>
          <a:custGeom>
            <a:avLst/>
            <a:gdLst>
              <a:gd name="connsiteX0" fmla="*/ 820466 w 3281865"/>
              <a:gd name="connsiteY0" fmla="*/ 0 h 2842226"/>
              <a:gd name="connsiteX1" fmla="*/ 2461399 w 3281865"/>
              <a:gd name="connsiteY1" fmla="*/ 0 h 2842226"/>
              <a:gd name="connsiteX2" fmla="*/ 3281865 w 3281865"/>
              <a:gd name="connsiteY2" fmla="*/ 1421113 h 2842226"/>
              <a:gd name="connsiteX3" fmla="*/ 2461399 w 3281865"/>
              <a:gd name="connsiteY3" fmla="*/ 2842226 h 2842226"/>
              <a:gd name="connsiteX4" fmla="*/ 820466 w 3281865"/>
              <a:gd name="connsiteY4" fmla="*/ 2842226 h 2842226"/>
              <a:gd name="connsiteX5" fmla="*/ 0 w 3281865"/>
              <a:gd name="connsiteY5" fmla="*/ 1421113 h 2842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81865" h="2842226">
                <a:moveTo>
                  <a:pt x="820466" y="0"/>
                </a:moveTo>
                <a:lnTo>
                  <a:pt x="2461399" y="0"/>
                </a:lnTo>
                <a:lnTo>
                  <a:pt x="3281865" y="1421113"/>
                </a:lnTo>
                <a:lnTo>
                  <a:pt x="2461399" y="2842226"/>
                </a:lnTo>
                <a:lnTo>
                  <a:pt x="820466" y="2842226"/>
                </a:lnTo>
                <a:lnTo>
                  <a:pt x="0" y="1421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98B292F-EF29-4F16-ABFF-C98BCE77C2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812553" y="485746"/>
            <a:ext cx="3281865" cy="2842226"/>
          </a:xfrm>
          <a:custGeom>
            <a:avLst/>
            <a:gdLst>
              <a:gd name="connsiteX0" fmla="*/ 820466 w 3281865"/>
              <a:gd name="connsiteY0" fmla="*/ 0 h 2842226"/>
              <a:gd name="connsiteX1" fmla="*/ 2461399 w 3281865"/>
              <a:gd name="connsiteY1" fmla="*/ 0 h 2842226"/>
              <a:gd name="connsiteX2" fmla="*/ 3281865 w 3281865"/>
              <a:gd name="connsiteY2" fmla="*/ 1421113 h 2842226"/>
              <a:gd name="connsiteX3" fmla="*/ 2461399 w 3281865"/>
              <a:gd name="connsiteY3" fmla="*/ 2842226 h 2842226"/>
              <a:gd name="connsiteX4" fmla="*/ 820466 w 3281865"/>
              <a:gd name="connsiteY4" fmla="*/ 2842226 h 2842226"/>
              <a:gd name="connsiteX5" fmla="*/ 0 w 3281865"/>
              <a:gd name="connsiteY5" fmla="*/ 1421113 h 2842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81865" h="2842226">
                <a:moveTo>
                  <a:pt x="820466" y="0"/>
                </a:moveTo>
                <a:lnTo>
                  <a:pt x="2461399" y="0"/>
                </a:lnTo>
                <a:lnTo>
                  <a:pt x="3281865" y="1421113"/>
                </a:lnTo>
                <a:lnTo>
                  <a:pt x="2461399" y="2842226"/>
                </a:lnTo>
                <a:lnTo>
                  <a:pt x="820466" y="2842226"/>
                </a:lnTo>
                <a:lnTo>
                  <a:pt x="0" y="1421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DEB676-133E-4777-B4C0-782060F7C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9F035-1A58-4E8F-B073-511F8CF054E5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48D9C2-F22A-4F1E-A987-4E20CC034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2125DD-52ED-45E0-A8E6-FF9CD5A88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AFFF6-1B6C-4BDB-B724-BBD16EA5D55B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A3CDCFD-5EA2-48F0-BCBF-8CE9A129129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84444" y="1995016"/>
            <a:ext cx="3281865" cy="2842226"/>
          </a:xfrm>
          <a:custGeom>
            <a:avLst/>
            <a:gdLst>
              <a:gd name="connsiteX0" fmla="*/ 820466 w 3281865"/>
              <a:gd name="connsiteY0" fmla="*/ 0 h 2842226"/>
              <a:gd name="connsiteX1" fmla="*/ 2461399 w 3281865"/>
              <a:gd name="connsiteY1" fmla="*/ 0 h 2842226"/>
              <a:gd name="connsiteX2" fmla="*/ 3281865 w 3281865"/>
              <a:gd name="connsiteY2" fmla="*/ 1421113 h 2842226"/>
              <a:gd name="connsiteX3" fmla="*/ 2461399 w 3281865"/>
              <a:gd name="connsiteY3" fmla="*/ 2842226 h 2842226"/>
              <a:gd name="connsiteX4" fmla="*/ 820466 w 3281865"/>
              <a:gd name="connsiteY4" fmla="*/ 2842226 h 2842226"/>
              <a:gd name="connsiteX5" fmla="*/ 0 w 3281865"/>
              <a:gd name="connsiteY5" fmla="*/ 1421113 h 2842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81865" h="2842226">
                <a:moveTo>
                  <a:pt x="820466" y="0"/>
                </a:moveTo>
                <a:lnTo>
                  <a:pt x="2461399" y="0"/>
                </a:lnTo>
                <a:lnTo>
                  <a:pt x="3281865" y="1421113"/>
                </a:lnTo>
                <a:lnTo>
                  <a:pt x="2461399" y="2842226"/>
                </a:lnTo>
                <a:lnTo>
                  <a:pt x="820466" y="2842226"/>
                </a:lnTo>
                <a:lnTo>
                  <a:pt x="0" y="1421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349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0ACA72-103A-4DB2-85BA-DD0B10C82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9F035-1A58-4E8F-B073-511F8CF054E5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52B5E4-39A1-4845-9E3F-057CCF301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276E4-E922-4378-AFDD-BFCEEB823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AFFF6-1B6C-4BDB-B724-BBD16EA5D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083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H-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84480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7D4BC815-D240-4913-935C-1A11369348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64300" y="1997226"/>
            <a:ext cx="6591300" cy="3844773"/>
          </a:xfrm>
          <a:noFill/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540370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53C65B-215D-4316-B560-E1F125B7F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9F035-1A58-4E8F-B073-511F8CF054E5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DBA159-D4CB-4F12-ABD8-A8EF4538B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2F08E4-8857-4362-B120-AF0727743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AFFF6-1B6C-4BDB-B724-BBD16EA5D55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5AD0982-12F7-4AE1-AFED-54260390DB0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06727" y="308582"/>
            <a:ext cx="6756993" cy="8502664"/>
          </a:xfrm>
          <a:custGeom>
            <a:avLst/>
            <a:gdLst>
              <a:gd name="connsiteX0" fmla="*/ 946575 w 6756993"/>
              <a:gd name="connsiteY0" fmla="*/ 5223578 h 8502664"/>
              <a:gd name="connsiteX1" fmla="*/ 2839724 w 6756993"/>
              <a:gd name="connsiteY1" fmla="*/ 5223578 h 8502664"/>
              <a:gd name="connsiteX2" fmla="*/ 3786299 w 6756993"/>
              <a:gd name="connsiteY2" fmla="*/ 6863121 h 8502664"/>
              <a:gd name="connsiteX3" fmla="*/ 2839724 w 6756993"/>
              <a:gd name="connsiteY3" fmla="*/ 8502664 h 8502664"/>
              <a:gd name="connsiteX4" fmla="*/ 946575 w 6756993"/>
              <a:gd name="connsiteY4" fmla="*/ 8502664 h 8502664"/>
              <a:gd name="connsiteX5" fmla="*/ 0 w 6756993"/>
              <a:gd name="connsiteY5" fmla="*/ 6863121 h 8502664"/>
              <a:gd name="connsiteX6" fmla="*/ 3917269 w 6756993"/>
              <a:gd name="connsiteY6" fmla="*/ 3482385 h 8502664"/>
              <a:gd name="connsiteX7" fmla="*/ 5810418 w 6756993"/>
              <a:gd name="connsiteY7" fmla="*/ 3482385 h 8502664"/>
              <a:gd name="connsiteX8" fmla="*/ 6756993 w 6756993"/>
              <a:gd name="connsiteY8" fmla="*/ 5121928 h 8502664"/>
              <a:gd name="connsiteX9" fmla="*/ 5810418 w 6756993"/>
              <a:gd name="connsiteY9" fmla="*/ 6761471 h 8502664"/>
              <a:gd name="connsiteX10" fmla="*/ 3917269 w 6756993"/>
              <a:gd name="connsiteY10" fmla="*/ 6761471 h 8502664"/>
              <a:gd name="connsiteX11" fmla="*/ 2970694 w 6756993"/>
              <a:gd name="connsiteY11" fmla="*/ 5121928 h 8502664"/>
              <a:gd name="connsiteX12" fmla="*/ 946575 w 6756993"/>
              <a:gd name="connsiteY12" fmla="*/ 1741193 h 8502664"/>
              <a:gd name="connsiteX13" fmla="*/ 2839724 w 6756993"/>
              <a:gd name="connsiteY13" fmla="*/ 1741193 h 8502664"/>
              <a:gd name="connsiteX14" fmla="*/ 3786299 w 6756993"/>
              <a:gd name="connsiteY14" fmla="*/ 3380736 h 8502664"/>
              <a:gd name="connsiteX15" fmla="*/ 2839724 w 6756993"/>
              <a:gd name="connsiteY15" fmla="*/ 5020279 h 8502664"/>
              <a:gd name="connsiteX16" fmla="*/ 946575 w 6756993"/>
              <a:gd name="connsiteY16" fmla="*/ 5020279 h 8502664"/>
              <a:gd name="connsiteX17" fmla="*/ 0 w 6756993"/>
              <a:gd name="connsiteY17" fmla="*/ 3380736 h 8502664"/>
              <a:gd name="connsiteX18" fmla="*/ 3917269 w 6756993"/>
              <a:gd name="connsiteY18" fmla="*/ 0 h 8502664"/>
              <a:gd name="connsiteX19" fmla="*/ 5810418 w 6756993"/>
              <a:gd name="connsiteY19" fmla="*/ 0 h 8502664"/>
              <a:gd name="connsiteX20" fmla="*/ 6756993 w 6756993"/>
              <a:gd name="connsiteY20" fmla="*/ 1639543 h 8502664"/>
              <a:gd name="connsiteX21" fmla="*/ 5810418 w 6756993"/>
              <a:gd name="connsiteY21" fmla="*/ 3279086 h 8502664"/>
              <a:gd name="connsiteX22" fmla="*/ 3917269 w 6756993"/>
              <a:gd name="connsiteY22" fmla="*/ 3279086 h 8502664"/>
              <a:gd name="connsiteX23" fmla="*/ 2970694 w 6756993"/>
              <a:gd name="connsiteY23" fmla="*/ 1639543 h 8502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756993" h="8502664">
                <a:moveTo>
                  <a:pt x="946575" y="5223578"/>
                </a:moveTo>
                <a:lnTo>
                  <a:pt x="2839724" y="5223578"/>
                </a:lnTo>
                <a:lnTo>
                  <a:pt x="3786299" y="6863121"/>
                </a:lnTo>
                <a:lnTo>
                  <a:pt x="2839724" y="8502664"/>
                </a:lnTo>
                <a:lnTo>
                  <a:pt x="946575" y="8502664"/>
                </a:lnTo>
                <a:lnTo>
                  <a:pt x="0" y="6863121"/>
                </a:lnTo>
                <a:close/>
                <a:moveTo>
                  <a:pt x="3917269" y="3482385"/>
                </a:moveTo>
                <a:lnTo>
                  <a:pt x="5810418" y="3482385"/>
                </a:lnTo>
                <a:lnTo>
                  <a:pt x="6756993" y="5121928"/>
                </a:lnTo>
                <a:lnTo>
                  <a:pt x="5810418" y="6761471"/>
                </a:lnTo>
                <a:lnTo>
                  <a:pt x="3917269" y="6761471"/>
                </a:lnTo>
                <a:lnTo>
                  <a:pt x="2970694" y="5121928"/>
                </a:lnTo>
                <a:close/>
                <a:moveTo>
                  <a:pt x="946575" y="1741193"/>
                </a:moveTo>
                <a:lnTo>
                  <a:pt x="2839724" y="1741193"/>
                </a:lnTo>
                <a:lnTo>
                  <a:pt x="3786299" y="3380736"/>
                </a:lnTo>
                <a:lnTo>
                  <a:pt x="2839724" y="5020279"/>
                </a:lnTo>
                <a:lnTo>
                  <a:pt x="946575" y="5020279"/>
                </a:lnTo>
                <a:lnTo>
                  <a:pt x="0" y="3380736"/>
                </a:lnTo>
                <a:close/>
                <a:moveTo>
                  <a:pt x="3917269" y="0"/>
                </a:moveTo>
                <a:lnTo>
                  <a:pt x="5810418" y="0"/>
                </a:lnTo>
                <a:lnTo>
                  <a:pt x="6756993" y="1639543"/>
                </a:lnTo>
                <a:lnTo>
                  <a:pt x="5810418" y="3279086"/>
                </a:lnTo>
                <a:lnTo>
                  <a:pt x="3917269" y="3279086"/>
                </a:lnTo>
                <a:lnTo>
                  <a:pt x="2970694" y="163954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1216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771E6F8C-0E4A-4BB2-A64E-50BEC2D51C7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89660" y="888828"/>
            <a:ext cx="2390286" cy="5070012"/>
          </a:xfrm>
          <a:prstGeom prst="roundRect">
            <a:avLst>
              <a:gd name="adj" fmla="val 6890"/>
            </a:avLst>
          </a:prstGeom>
          <a:noFill/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CD3BD44B-7B13-47CD-AC96-0CF0297E61B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157859" y="1124448"/>
            <a:ext cx="2172987" cy="4609102"/>
          </a:xfrm>
          <a:prstGeom prst="roundRect">
            <a:avLst>
              <a:gd name="adj" fmla="val 6890"/>
            </a:avLst>
          </a:prstGeom>
          <a:noFill/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DEC0BEE-0DBD-4DD3-B480-46981005186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4779" y="1233153"/>
            <a:ext cx="6860276" cy="944562"/>
          </a:xfr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</a:t>
            </a:r>
            <a:r>
              <a:rPr lang="en-US"/>
              <a:t>edit title</a:t>
            </a:r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369E310B-909A-4117-8705-228F4283AD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4779" y="1997227"/>
            <a:ext cx="6860276" cy="350838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b="1" spc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3000000" scaled="0"/>
                </a:gra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636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645BAB-E8F5-4999-8470-C6B69231B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9F035-1A58-4E8F-B073-511F8CF054E5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A1BD92-ACA7-47DD-94DC-01DD8B52D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9A1232-D30E-40D0-9849-E85EC11AB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AFFF6-1B6C-4BDB-B724-BBD16EA5D55B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EE410F5-555C-4A56-927C-1943908549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56551" y="-2444287"/>
            <a:ext cx="9727687" cy="6761472"/>
          </a:xfrm>
          <a:custGeom>
            <a:avLst/>
            <a:gdLst>
              <a:gd name="connsiteX0" fmla="*/ 3917269 w 9727687"/>
              <a:gd name="connsiteY0" fmla="*/ 3482386 h 6761472"/>
              <a:gd name="connsiteX1" fmla="*/ 5810418 w 9727687"/>
              <a:gd name="connsiteY1" fmla="*/ 3482386 h 6761472"/>
              <a:gd name="connsiteX2" fmla="*/ 6756993 w 9727687"/>
              <a:gd name="connsiteY2" fmla="*/ 5121929 h 6761472"/>
              <a:gd name="connsiteX3" fmla="*/ 5810418 w 9727687"/>
              <a:gd name="connsiteY3" fmla="*/ 6761472 h 6761472"/>
              <a:gd name="connsiteX4" fmla="*/ 3917269 w 9727687"/>
              <a:gd name="connsiteY4" fmla="*/ 6761472 h 6761472"/>
              <a:gd name="connsiteX5" fmla="*/ 2970694 w 9727687"/>
              <a:gd name="connsiteY5" fmla="*/ 5121929 h 6761472"/>
              <a:gd name="connsiteX6" fmla="*/ 6887963 w 9727687"/>
              <a:gd name="connsiteY6" fmla="*/ 1741193 h 6761472"/>
              <a:gd name="connsiteX7" fmla="*/ 8781112 w 9727687"/>
              <a:gd name="connsiteY7" fmla="*/ 1741193 h 6761472"/>
              <a:gd name="connsiteX8" fmla="*/ 9727687 w 9727687"/>
              <a:gd name="connsiteY8" fmla="*/ 3380736 h 6761472"/>
              <a:gd name="connsiteX9" fmla="*/ 8781112 w 9727687"/>
              <a:gd name="connsiteY9" fmla="*/ 5020279 h 6761472"/>
              <a:gd name="connsiteX10" fmla="*/ 6887963 w 9727687"/>
              <a:gd name="connsiteY10" fmla="*/ 5020279 h 6761472"/>
              <a:gd name="connsiteX11" fmla="*/ 5941388 w 9727687"/>
              <a:gd name="connsiteY11" fmla="*/ 3380736 h 6761472"/>
              <a:gd name="connsiteX12" fmla="*/ 946575 w 9727687"/>
              <a:gd name="connsiteY12" fmla="*/ 1741193 h 6761472"/>
              <a:gd name="connsiteX13" fmla="*/ 2839725 w 9727687"/>
              <a:gd name="connsiteY13" fmla="*/ 1741193 h 6761472"/>
              <a:gd name="connsiteX14" fmla="*/ 3786299 w 9727687"/>
              <a:gd name="connsiteY14" fmla="*/ 3380736 h 6761472"/>
              <a:gd name="connsiteX15" fmla="*/ 2839725 w 9727687"/>
              <a:gd name="connsiteY15" fmla="*/ 5020279 h 6761472"/>
              <a:gd name="connsiteX16" fmla="*/ 946575 w 9727687"/>
              <a:gd name="connsiteY16" fmla="*/ 5020279 h 6761472"/>
              <a:gd name="connsiteX17" fmla="*/ 0 w 9727687"/>
              <a:gd name="connsiteY17" fmla="*/ 3380736 h 6761472"/>
              <a:gd name="connsiteX18" fmla="*/ 3917269 w 9727687"/>
              <a:gd name="connsiteY18" fmla="*/ 0 h 6761472"/>
              <a:gd name="connsiteX19" fmla="*/ 5810418 w 9727687"/>
              <a:gd name="connsiteY19" fmla="*/ 0 h 6761472"/>
              <a:gd name="connsiteX20" fmla="*/ 6756993 w 9727687"/>
              <a:gd name="connsiteY20" fmla="*/ 1639543 h 6761472"/>
              <a:gd name="connsiteX21" fmla="*/ 5810418 w 9727687"/>
              <a:gd name="connsiteY21" fmla="*/ 3279086 h 6761472"/>
              <a:gd name="connsiteX22" fmla="*/ 3917269 w 9727687"/>
              <a:gd name="connsiteY22" fmla="*/ 3279086 h 6761472"/>
              <a:gd name="connsiteX23" fmla="*/ 2970694 w 9727687"/>
              <a:gd name="connsiteY23" fmla="*/ 1639543 h 6761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9727687" h="6761472">
                <a:moveTo>
                  <a:pt x="3917269" y="3482386"/>
                </a:moveTo>
                <a:lnTo>
                  <a:pt x="5810418" y="3482386"/>
                </a:lnTo>
                <a:lnTo>
                  <a:pt x="6756993" y="5121929"/>
                </a:lnTo>
                <a:lnTo>
                  <a:pt x="5810418" y="6761472"/>
                </a:lnTo>
                <a:lnTo>
                  <a:pt x="3917269" y="6761472"/>
                </a:lnTo>
                <a:lnTo>
                  <a:pt x="2970694" y="5121929"/>
                </a:lnTo>
                <a:close/>
                <a:moveTo>
                  <a:pt x="6887963" y="1741193"/>
                </a:moveTo>
                <a:lnTo>
                  <a:pt x="8781112" y="1741193"/>
                </a:lnTo>
                <a:lnTo>
                  <a:pt x="9727687" y="3380736"/>
                </a:lnTo>
                <a:lnTo>
                  <a:pt x="8781112" y="5020279"/>
                </a:lnTo>
                <a:lnTo>
                  <a:pt x="6887963" y="5020279"/>
                </a:lnTo>
                <a:lnTo>
                  <a:pt x="5941388" y="3380736"/>
                </a:lnTo>
                <a:close/>
                <a:moveTo>
                  <a:pt x="946575" y="1741193"/>
                </a:moveTo>
                <a:lnTo>
                  <a:pt x="2839725" y="1741193"/>
                </a:lnTo>
                <a:lnTo>
                  <a:pt x="3786299" y="3380736"/>
                </a:lnTo>
                <a:lnTo>
                  <a:pt x="2839725" y="5020279"/>
                </a:lnTo>
                <a:lnTo>
                  <a:pt x="946575" y="5020279"/>
                </a:lnTo>
                <a:lnTo>
                  <a:pt x="0" y="3380736"/>
                </a:lnTo>
                <a:close/>
                <a:moveTo>
                  <a:pt x="3917269" y="0"/>
                </a:moveTo>
                <a:lnTo>
                  <a:pt x="5810418" y="0"/>
                </a:lnTo>
                <a:lnTo>
                  <a:pt x="6756993" y="1639543"/>
                </a:lnTo>
                <a:lnTo>
                  <a:pt x="5810418" y="3279086"/>
                </a:lnTo>
                <a:lnTo>
                  <a:pt x="3917269" y="3279086"/>
                </a:lnTo>
                <a:lnTo>
                  <a:pt x="2970694" y="163954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588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645BAB-E8F5-4999-8470-C6B69231B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9F035-1A58-4E8F-B073-511F8CF054E5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A1BD92-ACA7-47DD-94DC-01DD8B52D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9A1232-D30E-40D0-9849-E85EC11AB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AFFF6-1B6C-4BDB-B724-BBD16EA5D55B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EE410F5-555C-4A56-927C-1943908549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869148" y="-2444287"/>
            <a:ext cx="9727687" cy="6761472"/>
          </a:xfrm>
          <a:custGeom>
            <a:avLst/>
            <a:gdLst>
              <a:gd name="connsiteX0" fmla="*/ 3917269 w 9727687"/>
              <a:gd name="connsiteY0" fmla="*/ 3482386 h 6761472"/>
              <a:gd name="connsiteX1" fmla="*/ 5810418 w 9727687"/>
              <a:gd name="connsiteY1" fmla="*/ 3482386 h 6761472"/>
              <a:gd name="connsiteX2" fmla="*/ 6756993 w 9727687"/>
              <a:gd name="connsiteY2" fmla="*/ 5121929 h 6761472"/>
              <a:gd name="connsiteX3" fmla="*/ 5810418 w 9727687"/>
              <a:gd name="connsiteY3" fmla="*/ 6761472 h 6761472"/>
              <a:gd name="connsiteX4" fmla="*/ 3917269 w 9727687"/>
              <a:gd name="connsiteY4" fmla="*/ 6761472 h 6761472"/>
              <a:gd name="connsiteX5" fmla="*/ 2970694 w 9727687"/>
              <a:gd name="connsiteY5" fmla="*/ 5121929 h 6761472"/>
              <a:gd name="connsiteX6" fmla="*/ 6887963 w 9727687"/>
              <a:gd name="connsiteY6" fmla="*/ 1741193 h 6761472"/>
              <a:gd name="connsiteX7" fmla="*/ 8781112 w 9727687"/>
              <a:gd name="connsiteY7" fmla="*/ 1741193 h 6761472"/>
              <a:gd name="connsiteX8" fmla="*/ 9727687 w 9727687"/>
              <a:gd name="connsiteY8" fmla="*/ 3380736 h 6761472"/>
              <a:gd name="connsiteX9" fmla="*/ 8781112 w 9727687"/>
              <a:gd name="connsiteY9" fmla="*/ 5020279 h 6761472"/>
              <a:gd name="connsiteX10" fmla="*/ 6887963 w 9727687"/>
              <a:gd name="connsiteY10" fmla="*/ 5020279 h 6761472"/>
              <a:gd name="connsiteX11" fmla="*/ 5941388 w 9727687"/>
              <a:gd name="connsiteY11" fmla="*/ 3380736 h 6761472"/>
              <a:gd name="connsiteX12" fmla="*/ 946575 w 9727687"/>
              <a:gd name="connsiteY12" fmla="*/ 1741193 h 6761472"/>
              <a:gd name="connsiteX13" fmla="*/ 2839725 w 9727687"/>
              <a:gd name="connsiteY13" fmla="*/ 1741193 h 6761472"/>
              <a:gd name="connsiteX14" fmla="*/ 3786299 w 9727687"/>
              <a:gd name="connsiteY14" fmla="*/ 3380736 h 6761472"/>
              <a:gd name="connsiteX15" fmla="*/ 2839725 w 9727687"/>
              <a:gd name="connsiteY15" fmla="*/ 5020279 h 6761472"/>
              <a:gd name="connsiteX16" fmla="*/ 946575 w 9727687"/>
              <a:gd name="connsiteY16" fmla="*/ 5020279 h 6761472"/>
              <a:gd name="connsiteX17" fmla="*/ 0 w 9727687"/>
              <a:gd name="connsiteY17" fmla="*/ 3380736 h 6761472"/>
              <a:gd name="connsiteX18" fmla="*/ 3917269 w 9727687"/>
              <a:gd name="connsiteY18" fmla="*/ 0 h 6761472"/>
              <a:gd name="connsiteX19" fmla="*/ 5810418 w 9727687"/>
              <a:gd name="connsiteY19" fmla="*/ 0 h 6761472"/>
              <a:gd name="connsiteX20" fmla="*/ 6756993 w 9727687"/>
              <a:gd name="connsiteY20" fmla="*/ 1639543 h 6761472"/>
              <a:gd name="connsiteX21" fmla="*/ 5810418 w 9727687"/>
              <a:gd name="connsiteY21" fmla="*/ 3279086 h 6761472"/>
              <a:gd name="connsiteX22" fmla="*/ 3917269 w 9727687"/>
              <a:gd name="connsiteY22" fmla="*/ 3279086 h 6761472"/>
              <a:gd name="connsiteX23" fmla="*/ 2970694 w 9727687"/>
              <a:gd name="connsiteY23" fmla="*/ 1639543 h 6761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9727687" h="6761472">
                <a:moveTo>
                  <a:pt x="3917269" y="3482386"/>
                </a:moveTo>
                <a:lnTo>
                  <a:pt x="5810418" y="3482386"/>
                </a:lnTo>
                <a:lnTo>
                  <a:pt x="6756993" y="5121929"/>
                </a:lnTo>
                <a:lnTo>
                  <a:pt x="5810418" y="6761472"/>
                </a:lnTo>
                <a:lnTo>
                  <a:pt x="3917269" y="6761472"/>
                </a:lnTo>
                <a:lnTo>
                  <a:pt x="2970694" y="5121929"/>
                </a:lnTo>
                <a:close/>
                <a:moveTo>
                  <a:pt x="6887963" y="1741193"/>
                </a:moveTo>
                <a:lnTo>
                  <a:pt x="8781112" y="1741193"/>
                </a:lnTo>
                <a:lnTo>
                  <a:pt x="9727687" y="3380736"/>
                </a:lnTo>
                <a:lnTo>
                  <a:pt x="8781112" y="5020279"/>
                </a:lnTo>
                <a:lnTo>
                  <a:pt x="6887963" y="5020279"/>
                </a:lnTo>
                <a:lnTo>
                  <a:pt x="5941388" y="3380736"/>
                </a:lnTo>
                <a:close/>
                <a:moveTo>
                  <a:pt x="946575" y="1741193"/>
                </a:moveTo>
                <a:lnTo>
                  <a:pt x="2839725" y="1741193"/>
                </a:lnTo>
                <a:lnTo>
                  <a:pt x="3786299" y="3380736"/>
                </a:lnTo>
                <a:lnTo>
                  <a:pt x="2839725" y="5020279"/>
                </a:lnTo>
                <a:lnTo>
                  <a:pt x="946575" y="5020279"/>
                </a:lnTo>
                <a:lnTo>
                  <a:pt x="0" y="3380736"/>
                </a:lnTo>
                <a:close/>
                <a:moveTo>
                  <a:pt x="3917269" y="0"/>
                </a:moveTo>
                <a:lnTo>
                  <a:pt x="5810418" y="0"/>
                </a:lnTo>
                <a:lnTo>
                  <a:pt x="6756993" y="1639543"/>
                </a:lnTo>
                <a:lnTo>
                  <a:pt x="5810418" y="3279086"/>
                </a:lnTo>
                <a:lnTo>
                  <a:pt x="3917269" y="3279086"/>
                </a:lnTo>
                <a:lnTo>
                  <a:pt x="2970694" y="163954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870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2B73A3-7F36-4717-98FA-0DA17ADFF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9F035-1A58-4E8F-B073-511F8CF054E5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253068-E80D-49B1-AB71-591AEE9C6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4AB13A-2964-4253-872E-69B3B4202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AFFF6-1B6C-4BDB-B724-BBD16EA5D55B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3F4E894C-5156-4B4E-989A-3C45B06BBB6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92950" y="-1414293"/>
            <a:ext cx="9806099" cy="4971105"/>
          </a:xfrm>
          <a:custGeom>
            <a:avLst/>
            <a:gdLst>
              <a:gd name="connsiteX0" fmla="*/ 6966375 w 9806099"/>
              <a:gd name="connsiteY0" fmla="*/ 1692019 h 4971105"/>
              <a:gd name="connsiteX1" fmla="*/ 8859524 w 9806099"/>
              <a:gd name="connsiteY1" fmla="*/ 1692019 h 4971105"/>
              <a:gd name="connsiteX2" fmla="*/ 9806099 w 9806099"/>
              <a:gd name="connsiteY2" fmla="*/ 3331562 h 4971105"/>
              <a:gd name="connsiteX3" fmla="*/ 8859524 w 9806099"/>
              <a:gd name="connsiteY3" fmla="*/ 4971105 h 4971105"/>
              <a:gd name="connsiteX4" fmla="*/ 6966375 w 9806099"/>
              <a:gd name="connsiteY4" fmla="*/ 4971105 h 4971105"/>
              <a:gd name="connsiteX5" fmla="*/ 6019800 w 9806099"/>
              <a:gd name="connsiteY5" fmla="*/ 3331562 h 4971105"/>
              <a:gd name="connsiteX6" fmla="*/ 946576 w 9806099"/>
              <a:gd name="connsiteY6" fmla="*/ 1692019 h 4971105"/>
              <a:gd name="connsiteX7" fmla="*/ 2839724 w 9806099"/>
              <a:gd name="connsiteY7" fmla="*/ 1692019 h 4971105"/>
              <a:gd name="connsiteX8" fmla="*/ 3786299 w 9806099"/>
              <a:gd name="connsiteY8" fmla="*/ 3331562 h 4971105"/>
              <a:gd name="connsiteX9" fmla="*/ 2839724 w 9806099"/>
              <a:gd name="connsiteY9" fmla="*/ 4971105 h 4971105"/>
              <a:gd name="connsiteX10" fmla="*/ 946576 w 9806099"/>
              <a:gd name="connsiteY10" fmla="*/ 4971105 h 4971105"/>
              <a:gd name="connsiteX11" fmla="*/ 0 w 9806099"/>
              <a:gd name="connsiteY11" fmla="*/ 3331562 h 4971105"/>
              <a:gd name="connsiteX12" fmla="*/ 3956477 w 9806099"/>
              <a:gd name="connsiteY12" fmla="*/ 0 h 4971105"/>
              <a:gd name="connsiteX13" fmla="*/ 5849624 w 9806099"/>
              <a:gd name="connsiteY13" fmla="*/ 0 h 4971105"/>
              <a:gd name="connsiteX14" fmla="*/ 6796199 w 9806099"/>
              <a:gd name="connsiteY14" fmla="*/ 1639543 h 4971105"/>
              <a:gd name="connsiteX15" fmla="*/ 5849624 w 9806099"/>
              <a:gd name="connsiteY15" fmla="*/ 3279086 h 4971105"/>
              <a:gd name="connsiteX16" fmla="*/ 3956477 w 9806099"/>
              <a:gd name="connsiteY16" fmla="*/ 3279086 h 4971105"/>
              <a:gd name="connsiteX17" fmla="*/ 3009901 w 9806099"/>
              <a:gd name="connsiteY17" fmla="*/ 1639543 h 4971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9806099" h="4971105">
                <a:moveTo>
                  <a:pt x="6966375" y="1692019"/>
                </a:moveTo>
                <a:lnTo>
                  <a:pt x="8859524" y="1692019"/>
                </a:lnTo>
                <a:lnTo>
                  <a:pt x="9806099" y="3331562"/>
                </a:lnTo>
                <a:lnTo>
                  <a:pt x="8859524" y="4971105"/>
                </a:lnTo>
                <a:lnTo>
                  <a:pt x="6966375" y="4971105"/>
                </a:lnTo>
                <a:lnTo>
                  <a:pt x="6019800" y="3331562"/>
                </a:lnTo>
                <a:close/>
                <a:moveTo>
                  <a:pt x="946576" y="1692019"/>
                </a:moveTo>
                <a:lnTo>
                  <a:pt x="2839724" y="1692019"/>
                </a:lnTo>
                <a:lnTo>
                  <a:pt x="3786299" y="3331562"/>
                </a:lnTo>
                <a:lnTo>
                  <a:pt x="2839724" y="4971105"/>
                </a:lnTo>
                <a:lnTo>
                  <a:pt x="946576" y="4971105"/>
                </a:lnTo>
                <a:lnTo>
                  <a:pt x="0" y="3331562"/>
                </a:lnTo>
                <a:close/>
                <a:moveTo>
                  <a:pt x="3956477" y="0"/>
                </a:moveTo>
                <a:lnTo>
                  <a:pt x="5849624" y="0"/>
                </a:lnTo>
                <a:lnTo>
                  <a:pt x="6796199" y="1639543"/>
                </a:lnTo>
                <a:lnTo>
                  <a:pt x="5849624" y="3279086"/>
                </a:lnTo>
                <a:lnTo>
                  <a:pt x="3956477" y="3279086"/>
                </a:lnTo>
                <a:lnTo>
                  <a:pt x="3009901" y="163954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460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377E183-02E8-41FE-AA0C-85913514920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010076" y="2315484"/>
            <a:ext cx="2566036" cy="2222289"/>
          </a:xfrm>
          <a:custGeom>
            <a:avLst/>
            <a:gdLst>
              <a:gd name="connsiteX0" fmla="*/ 641509 w 2566036"/>
              <a:gd name="connsiteY0" fmla="*/ 0 h 2222289"/>
              <a:gd name="connsiteX1" fmla="*/ 1924527 w 2566036"/>
              <a:gd name="connsiteY1" fmla="*/ 0 h 2222289"/>
              <a:gd name="connsiteX2" fmla="*/ 2566036 w 2566036"/>
              <a:gd name="connsiteY2" fmla="*/ 1111145 h 2222289"/>
              <a:gd name="connsiteX3" fmla="*/ 1924527 w 2566036"/>
              <a:gd name="connsiteY3" fmla="*/ 2222289 h 2222289"/>
              <a:gd name="connsiteX4" fmla="*/ 641509 w 2566036"/>
              <a:gd name="connsiteY4" fmla="*/ 2222289 h 2222289"/>
              <a:gd name="connsiteX5" fmla="*/ 0 w 2566036"/>
              <a:gd name="connsiteY5" fmla="*/ 1111145 h 2222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66036" h="2222289">
                <a:moveTo>
                  <a:pt x="641509" y="0"/>
                </a:moveTo>
                <a:lnTo>
                  <a:pt x="1924527" y="0"/>
                </a:lnTo>
                <a:lnTo>
                  <a:pt x="2566036" y="1111145"/>
                </a:lnTo>
                <a:lnTo>
                  <a:pt x="1924527" y="2222289"/>
                </a:lnTo>
                <a:lnTo>
                  <a:pt x="641509" y="2222289"/>
                </a:lnTo>
                <a:lnTo>
                  <a:pt x="0" y="11111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5507A5-6EBB-4C9A-908B-A50A774C9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9F035-1A58-4E8F-B073-511F8CF054E5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6AD29A-8E87-4CD4-AD66-A00F5E920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E86138-8FB8-46D3-962A-242D039DB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AFFF6-1B6C-4BDB-B724-BBD16EA5D55B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1DFA672-597B-42AA-9399-3FE97CCC37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03430" y="2315485"/>
            <a:ext cx="2566036" cy="2222289"/>
          </a:xfrm>
          <a:custGeom>
            <a:avLst/>
            <a:gdLst>
              <a:gd name="connsiteX0" fmla="*/ 641509 w 2566036"/>
              <a:gd name="connsiteY0" fmla="*/ 0 h 2222289"/>
              <a:gd name="connsiteX1" fmla="*/ 1924527 w 2566036"/>
              <a:gd name="connsiteY1" fmla="*/ 0 h 2222289"/>
              <a:gd name="connsiteX2" fmla="*/ 2566036 w 2566036"/>
              <a:gd name="connsiteY2" fmla="*/ 1111145 h 2222289"/>
              <a:gd name="connsiteX3" fmla="*/ 1924527 w 2566036"/>
              <a:gd name="connsiteY3" fmla="*/ 2222289 h 2222289"/>
              <a:gd name="connsiteX4" fmla="*/ 641509 w 2566036"/>
              <a:gd name="connsiteY4" fmla="*/ 2222289 h 2222289"/>
              <a:gd name="connsiteX5" fmla="*/ 0 w 2566036"/>
              <a:gd name="connsiteY5" fmla="*/ 1111145 h 2222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66036" h="2222289">
                <a:moveTo>
                  <a:pt x="641509" y="0"/>
                </a:moveTo>
                <a:lnTo>
                  <a:pt x="1924527" y="0"/>
                </a:lnTo>
                <a:lnTo>
                  <a:pt x="2566036" y="1111145"/>
                </a:lnTo>
                <a:lnTo>
                  <a:pt x="1924527" y="2222289"/>
                </a:lnTo>
                <a:lnTo>
                  <a:pt x="641509" y="2222289"/>
                </a:lnTo>
                <a:lnTo>
                  <a:pt x="0" y="11111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95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A01EE36-BAFC-4706-85BC-5284224DF3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9481" y="2315484"/>
            <a:ext cx="2566036" cy="2222289"/>
          </a:xfrm>
          <a:custGeom>
            <a:avLst/>
            <a:gdLst>
              <a:gd name="connsiteX0" fmla="*/ 641509 w 2566036"/>
              <a:gd name="connsiteY0" fmla="*/ 0 h 2222289"/>
              <a:gd name="connsiteX1" fmla="*/ 1924527 w 2566036"/>
              <a:gd name="connsiteY1" fmla="*/ 0 h 2222289"/>
              <a:gd name="connsiteX2" fmla="*/ 2566036 w 2566036"/>
              <a:gd name="connsiteY2" fmla="*/ 1111145 h 2222289"/>
              <a:gd name="connsiteX3" fmla="*/ 1924527 w 2566036"/>
              <a:gd name="connsiteY3" fmla="*/ 2222289 h 2222289"/>
              <a:gd name="connsiteX4" fmla="*/ 641509 w 2566036"/>
              <a:gd name="connsiteY4" fmla="*/ 2222289 h 2222289"/>
              <a:gd name="connsiteX5" fmla="*/ 0 w 2566036"/>
              <a:gd name="connsiteY5" fmla="*/ 1111145 h 2222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66036" h="2222289">
                <a:moveTo>
                  <a:pt x="641509" y="0"/>
                </a:moveTo>
                <a:lnTo>
                  <a:pt x="1924527" y="0"/>
                </a:lnTo>
                <a:lnTo>
                  <a:pt x="2566036" y="1111145"/>
                </a:lnTo>
                <a:lnTo>
                  <a:pt x="1924527" y="2222289"/>
                </a:lnTo>
                <a:lnTo>
                  <a:pt x="641509" y="2222289"/>
                </a:lnTo>
                <a:lnTo>
                  <a:pt x="0" y="11111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A3A1724-C717-4A2F-A7A4-37EF4AF7961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24889" y="2325229"/>
            <a:ext cx="2566036" cy="2222289"/>
          </a:xfrm>
          <a:custGeom>
            <a:avLst/>
            <a:gdLst>
              <a:gd name="connsiteX0" fmla="*/ 641509 w 2566036"/>
              <a:gd name="connsiteY0" fmla="*/ 0 h 2222289"/>
              <a:gd name="connsiteX1" fmla="*/ 1924527 w 2566036"/>
              <a:gd name="connsiteY1" fmla="*/ 0 h 2222289"/>
              <a:gd name="connsiteX2" fmla="*/ 2566036 w 2566036"/>
              <a:gd name="connsiteY2" fmla="*/ 1111145 h 2222289"/>
              <a:gd name="connsiteX3" fmla="*/ 1924527 w 2566036"/>
              <a:gd name="connsiteY3" fmla="*/ 2222289 h 2222289"/>
              <a:gd name="connsiteX4" fmla="*/ 641509 w 2566036"/>
              <a:gd name="connsiteY4" fmla="*/ 2222289 h 2222289"/>
              <a:gd name="connsiteX5" fmla="*/ 0 w 2566036"/>
              <a:gd name="connsiteY5" fmla="*/ 1111145 h 2222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66036" h="2222289">
                <a:moveTo>
                  <a:pt x="641509" y="0"/>
                </a:moveTo>
                <a:lnTo>
                  <a:pt x="1924527" y="0"/>
                </a:lnTo>
                <a:lnTo>
                  <a:pt x="2566036" y="1111145"/>
                </a:lnTo>
                <a:lnTo>
                  <a:pt x="1924527" y="2222289"/>
                </a:lnTo>
                <a:lnTo>
                  <a:pt x="641509" y="2222289"/>
                </a:lnTo>
                <a:lnTo>
                  <a:pt x="0" y="11111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3EEA568-72FA-4FBE-8451-887AE7D36CF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632771" y="2315483"/>
            <a:ext cx="2566036" cy="2222289"/>
          </a:xfrm>
          <a:custGeom>
            <a:avLst/>
            <a:gdLst>
              <a:gd name="connsiteX0" fmla="*/ 641509 w 2566036"/>
              <a:gd name="connsiteY0" fmla="*/ 0 h 2222289"/>
              <a:gd name="connsiteX1" fmla="*/ 1924527 w 2566036"/>
              <a:gd name="connsiteY1" fmla="*/ 0 h 2222289"/>
              <a:gd name="connsiteX2" fmla="*/ 2566036 w 2566036"/>
              <a:gd name="connsiteY2" fmla="*/ 1111145 h 2222289"/>
              <a:gd name="connsiteX3" fmla="*/ 1924527 w 2566036"/>
              <a:gd name="connsiteY3" fmla="*/ 2222289 h 2222289"/>
              <a:gd name="connsiteX4" fmla="*/ 641509 w 2566036"/>
              <a:gd name="connsiteY4" fmla="*/ 2222289 h 2222289"/>
              <a:gd name="connsiteX5" fmla="*/ 0 w 2566036"/>
              <a:gd name="connsiteY5" fmla="*/ 1111145 h 2222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66036" h="2222289">
                <a:moveTo>
                  <a:pt x="641509" y="0"/>
                </a:moveTo>
                <a:lnTo>
                  <a:pt x="1924527" y="0"/>
                </a:lnTo>
                <a:lnTo>
                  <a:pt x="2566036" y="1111145"/>
                </a:lnTo>
                <a:lnTo>
                  <a:pt x="1924527" y="2222289"/>
                </a:lnTo>
                <a:lnTo>
                  <a:pt x="641509" y="2222289"/>
                </a:lnTo>
                <a:lnTo>
                  <a:pt x="0" y="11111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F517AD-D3E4-4301-8547-FABDDBCED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9F035-1A58-4E8F-B073-511F8CF054E5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9B5A48-EDC3-43B8-88D1-5E1FA09AD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5CFAAC-EBC0-406C-B852-D3FDD8450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AFFF6-1B6C-4BDB-B724-BBD16EA5D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726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F84E3-C16F-4514-BA30-EFCD77222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DF35E6-1BF0-4CA2-9B99-8E28249A5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9F035-1A58-4E8F-B073-511F8CF054E5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DEF3E4-822A-468D-86C0-7EAB4C488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0B113A-20B8-46BD-8631-F6E8BF16A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AFFF6-1B6C-4BDB-B724-BBD16EA5D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76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4017F1-EA35-4D63-BFAF-1716FDC46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9F035-1A58-4E8F-B073-511F8CF054E5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B9EAB8-DF4F-41C4-B557-23944FF01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1621F9-4069-42BC-A4B7-50B96BEAC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AFFF6-1B6C-4BDB-B724-BBD16EA5D55B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AA8C4E0F-F5E7-4CD4-B2ED-C235CA034F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3595435" y="-1914409"/>
            <a:ext cx="10129336" cy="8772409"/>
          </a:xfrm>
          <a:custGeom>
            <a:avLst/>
            <a:gdLst>
              <a:gd name="connsiteX0" fmla="*/ 2434052 w 9736204"/>
              <a:gd name="connsiteY0" fmla="*/ 0 h 8431941"/>
              <a:gd name="connsiteX1" fmla="*/ 7302152 w 9736204"/>
              <a:gd name="connsiteY1" fmla="*/ 0 h 8431941"/>
              <a:gd name="connsiteX2" fmla="*/ 9736204 w 9736204"/>
              <a:gd name="connsiteY2" fmla="*/ 4215970 h 8431941"/>
              <a:gd name="connsiteX3" fmla="*/ 7302152 w 9736204"/>
              <a:gd name="connsiteY3" fmla="*/ 8431941 h 8431941"/>
              <a:gd name="connsiteX4" fmla="*/ 2434052 w 9736204"/>
              <a:gd name="connsiteY4" fmla="*/ 8431941 h 8431941"/>
              <a:gd name="connsiteX5" fmla="*/ 0 w 9736204"/>
              <a:gd name="connsiteY5" fmla="*/ 4215970 h 8431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36204" h="8431941">
                <a:moveTo>
                  <a:pt x="2434052" y="0"/>
                </a:moveTo>
                <a:lnTo>
                  <a:pt x="7302152" y="0"/>
                </a:lnTo>
                <a:lnTo>
                  <a:pt x="9736204" y="4215970"/>
                </a:lnTo>
                <a:lnTo>
                  <a:pt x="7302152" y="8431941"/>
                </a:lnTo>
                <a:lnTo>
                  <a:pt x="2434052" y="8431941"/>
                </a:lnTo>
                <a:lnTo>
                  <a:pt x="0" y="421597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227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8D8242-7C14-4F1D-95C9-5EE069257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4916D2-4F79-4492-9D34-EE67FB462C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5A01A0-B82D-4734-A985-5D2D8E4372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79F035-1A58-4E8F-B073-511F8CF054E5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35C65A-4627-458E-A766-08332E6FA8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CC3FA-342E-4006-BFC7-1663F6540A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6AFFF6-1B6C-4BDB-B724-BBD16EA5D55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52C90A-5530-4521-9045-752FEDE7CAB9}"/>
              </a:ext>
            </a:extLst>
          </p:cNvPr>
          <p:cNvSpPr txBox="1"/>
          <p:nvPr userDrawn="1"/>
        </p:nvSpPr>
        <p:spPr>
          <a:xfrm>
            <a:off x="1216025" y="7038579"/>
            <a:ext cx="10061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| By PowerPointHub.com | PowerPointhubth@gmail.com | Facebook : PowerPoint Hub | Not allow for commercial use. | </a:t>
            </a:r>
          </a:p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Copyright 2021 , Thailand </a:t>
            </a:r>
          </a:p>
        </p:txBody>
      </p:sp>
    </p:spTree>
    <p:extLst>
      <p:ext uri="{BB962C8B-B14F-4D97-AF65-F5344CB8AC3E}">
        <p14:creationId xmlns:p14="http://schemas.microsoft.com/office/powerpoint/2010/main" val="1199580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60" r:id="rId2"/>
    <p:sldLayoutId id="2147483661" r:id="rId3"/>
    <p:sldLayoutId id="2147483671" r:id="rId4"/>
    <p:sldLayoutId id="2147483663" r:id="rId5"/>
    <p:sldLayoutId id="2147483664" r:id="rId6"/>
    <p:sldLayoutId id="2147483668" r:id="rId7"/>
    <p:sldLayoutId id="2147483665" r:id="rId8"/>
    <p:sldLayoutId id="2147483662" r:id="rId9"/>
    <p:sldLayoutId id="2147483666" r:id="rId10"/>
    <p:sldLayoutId id="2147483667" r:id="rId11"/>
    <p:sldLayoutId id="2147483669" r:id="rId12"/>
    <p:sldLayoutId id="2147483670" r:id="rId13"/>
    <p:sldLayoutId id="2147483672" r:id="rId14"/>
    <p:sldLayoutId id="2147483676" r:id="rId15"/>
    <p:sldLayoutId id="2147483677" r:id="rId16"/>
    <p:sldLayoutId id="2147483655" r:id="rId17"/>
    <p:sldLayoutId id="2147483673" r:id="rId18"/>
    <p:sldLayoutId id="2147483674" r:id="rId19"/>
    <p:sldLayoutId id="214748367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2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png"/><Relationship Id="rId11" Type="http://schemas.openxmlformats.org/officeDocument/2006/relationships/image" Target="../media/image24.jpeg"/><Relationship Id="rId5" Type="http://schemas.openxmlformats.org/officeDocument/2006/relationships/image" Target="../media/image14.svg"/><Relationship Id="rId10" Type="http://schemas.openxmlformats.org/officeDocument/2006/relationships/image" Target="../media/image2.png"/><Relationship Id="rId4" Type="http://schemas.openxmlformats.org/officeDocument/2006/relationships/image" Target="../media/image4.png"/><Relationship Id="rId9" Type="http://schemas.openxmlformats.org/officeDocument/2006/relationships/image" Target="../media/image1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2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png"/><Relationship Id="rId11" Type="http://schemas.openxmlformats.org/officeDocument/2006/relationships/image" Target="../media/image26.jpeg"/><Relationship Id="rId5" Type="http://schemas.openxmlformats.org/officeDocument/2006/relationships/image" Target="../media/image14.svg"/><Relationship Id="rId10" Type="http://schemas.openxmlformats.org/officeDocument/2006/relationships/image" Target="../media/image2.png"/><Relationship Id="rId4" Type="http://schemas.openxmlformats.org/officeDocument/2006/relationships/image" Target="../media/image4.png"/><Relationship Id="rId9" Type="http://schemas.openxmlformats.org/officeDocument/2006/relationships/image" Target="../media/image1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29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png"/><Relationship Id="rId11" Type="http://schemas.openxmlformats.org/officeDocument/2006/relationships/image" Target="../media/image28.jpg"/><Relationship Id="rId5" Type="http://schemas.openxmlformats.org/officeDocument/2006/relationships/image" Target="../media/image14.svg"/><Relationship Id="rId10" Type="http://schemas.openxmlformats.org/officeDocument/2006/relationships/image" Target="../media/image2.png"/><Relationship Id="rId4" Type="http://schemas.openxmlformats.org/officeDocument/2006/relationships/image" Target="../media/image4.png"/><Relationship Id="rId9" Type="http://schemas.openxmlformats.org/officeDocument/2006/relationships/image" Target="../media/image18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3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png"/><Relationship Id="rId11" Type="http://schemas.openxmlformats.org/officeDocument/2006/relationships/image" Target="../media/image30.jpeg"/><Relationship Id="rId5" Type="http://schemas.openxmlformats.org/officeDocument/2006/relationships/image" Target="../media/image14.svg"/><Relationship Id="rId10" Type="http://schemas.openxmlformats.org/officeDocument/2006/relationships/image" Target="../media/image2.png"/><Relationship Id="rId4" Type="http://schemas.openxmlformats.org/officeDocument/2006/relationships/image" Target="../media/image4.png"/><Relationship Id="rId9" Type="http://schemas.openxmlformats.org/officeDocument/2006/relationships/image" Target="../media/image1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3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png"/><Relationship Id="rId11" Type="http://schemas.openxmlformats.org/officeDocument/2006/relationships/image" Target="../media/image32.jpeg"/><Relationship Id="rId5" Type="http://schemas.openxmlformats.org/officeDocument/2006/relationships/image" Target="../media/image14.svg"/><Relationship Id="rId10" Type="http://schemas.openxmlformats.org/officeDocument/2006/relationships/image" Target="../media/image2.png"/><Relationship Id="rId4" Type="http://schemas.openxmlformats.org/officeDocument/2006/relationships/image" Target="../media/image4.png"/><Relationship Id="rId9" Type="http://schemas.openxmlformats.org/officeDocument/2006/relationships/image" Target="../media/image18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34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png"/><Relationship Id="rId11" Type="http://schemas.openxmlformats.org/officeDocument/2006/relationships/image" Target="../media/image8.jpg"/><Relationship Id="rId5" Type="http://schemas.openxmlformats.org/officeDocument/2006/relationships/image" Target="../media/image14.svg"/><Relationship Id="rId10" Type="http://schemas.openxmlformats.org/officeDocument/2006/relationships/image" Target="../media/image2.png"/><Relationship Id="rId4" Type="http://schemas.openxmlformats.org/officeDocument/2006/relationships/image" Target="../media/image4.png"/><Relationship Id="rId9" Type="http://schemas.openxmlformats.org/officeDocument/2006/relationships/image" Target="../media/image18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36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png"/><Relationship Id="rId11" Type="http://schemas.openxmlformats.org/officeDocument/2006/relationships/image" Target="../media/image35.jpg"/><Relationship Id="rId5" Type="http://schemas.openxmlformats.org/officeDocument/2006/relationships/image" Target="../media/image14.svg"/><Relationship Id="rId10" Type="http://schemas.openxmlformats.org/officeDocument/2006/relationships/image" Target="../media/image2.png"/><Relationship Id="rId4" Type="http://schemas.openxmlformats.org/officeDocument/2006/relationships/image" Target="../media/image4.png"/><Relationship Id="rId9" Type="http://schemas.openxmlformats.org/officeDocument/2006/relationships/image" Target="../media/image18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4.svg"/><Relationship Id="rId5" Type="http://schemas.openxmlformats.org/officeDocument/2006/relationships/image" Target="../media/image4.png"/><Relationship Id="rId4" Type="http://schemas.openxmlformats.org/officeDocument/2006/relationships/image" Target="../media/image12.svg"/><Relationship Id="rId9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chart" Target="../charts/chart2.xml"/><Relationship Id="rId7" Type="http://schemas.openxmlformats.org/officeDocument/2006/relationships/image" Target="../media/image29.sv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8.png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7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svg"/><Relationship Id="rId11" Type="http://schemas.openxmlformats.org/officeDocument/2006/relationships/image" Target="../media/image8.jp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14.sv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0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29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png"/><Relationship Id="rId11" Type="http://schemas.openxmlformats.org/officeDocument/2006/relationships/image" Target="../media/image39.png"/><Relationship Id="rId5" Type="http://schemas.openxmlformats.org/officeDocument/2006/relationships/image" Target="../media/image14.svg"/><Relationship Id="rId10" Type="http://schemas.openxmlformats.org/officeDocument/2006/relationships/chart" Target="../charts/chart5.xml"/><Relationship Id="rId4" Type="http://schemas.openxmlformats.org/officeDocument/2006/relationships/image" Target="../media/image4.png"/><Relationship Id="rId9" Type="http://schemas.openxmlformats.org/officeDocument/2006/relationships/image" Target="../media/image18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png"/><Relationship Id="rId11" Type="http://schemas.openxmlformats.org/officeDocument/2006/relationships/image" Target="../media/image42.jpeg"/><Relationship Id="rId5" Type="http://schemas.openxmlformats.org/officeDocument/2006/relationships/image" Target="../media/image14.svg"/><Relationship Id="rId10" Type="http://schemas.openxmlformats.org/officeDocument/2006/relationships/image" Target="../media/image41.jpeg"/><Relationship Id="rId4" Type="http://schemas.openxmlformats.org/officeDocument/2006/relationships/image" Target="../media/image4.png"/><Relationship Id="rId9" Type="http://schemas.openxmlformats.org/officeDocument/2006/relationships/image" Target="../media/image18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0.xml"/><Relationship Id="rId3" Type="http://schemas.openxmlformats.org/officeDocument/2006/relationships/chart" Target="../charts/chart7.xml"/><Relationship Id="rId7" Type="http://schemas.openxmlformats.org/officeDocument/2006/relationships/image" Target="../media/image29.sv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8.png"/><Relationship Id="rId5" Type="http://schemas.openxmlformats.org/officeDocument/2006/relationships/chart" Target="../charts/chart9.xml"/><Relationship Id="rId4" Type="http://schemas.openxmlformats.org/officeDocument/2006/relationships/chart" Target="../charts/chart8.xml"/><Relationship Id="rId9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7" Type="http://schemas.openxmlformats.org/officeDocument/2006/relationships/image" Target="../media/image2.png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9.svg"/><Relationship Id="rId5" Type="http://schemas.openxmlformats.org/officeDocument/2006/relationships/image" Target="../media/image38.png"/><Relationship Id="rId4" Type="http://schemas.openxmlformats.org/officeDocument/2006/relationships/chart" Target="../charts/chart1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png"/><Relationship Id="rId11" Type="http://schemas.openxmlformats.org/officeDocument/2006/relationships/image" Target="../media/image2.png"/><Relationship Id="rId5" Type="http://schemas.openxmlformats.org/officeDocument/2006/relationships/image" Target="../media/image14.svg"/><Relationship Id="rId10" Type="http://schemas.openxmlformats.org/officeDocument/2006/relationships/image" Target="../media/image43.jpeg"/><Relationship Id="rId4" Type="http://schemas.openxmlformats.org/officeDocument/2006/relationships/image" Target="../media/image4.png"/><Relationship Id="rId9" Type="http://schemas.openxmlformats.org/officeDocument/2006/relationships/image" Target="../media/image18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4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png"/><Relationship Id="rId11" Type="http://schemas.openxmlformats.org/officeDocument/2006/relationships/image" Target="../media/image45.jpg"/><Relationship Id="rId5" Type="http://schemas.openxmlformats.org/officeDocument/2006/relationships/image" Target="../media/image14.svg"/><Relationship Id="rId10" Type="http://schemas.openxmlformats.org/officeDocument/2006/relationships/image" Target="../media/image44.jpg"/><Relationship Id="rId4" Type="http://schemas.openxmlformats.org/officeDocument/2006/relationships/image" Target="../media/image4.png"/><Relationship Id="rId9" Type="http://schemas.openxmlformats.org/officeDocument/2006/relationships/image" Target="../media/image18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4.png"/><Relationship Id="rId7" Type="http://schemas.openxmlformats.org/officeDocument/2006/relationships/image" Target="../media/image49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svg"/><Relationship Id="rId5" Type="http://schemas.openxmlformats.org/officeDocument/2006/relationships/image" Target="../media/image48.png"/><Relationship Id="rId10" Type="http://schemas.openxmlformats.org/officeDocument/2006/relationships/image" Target="../media/image10.svg"/><Relationship Id="rId4" Type="http://schemas.openxmlformats.org/officeDocument/2006/relationships/image" Target="../media/image14.sv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png"/><Relationship Id="rId11" Type="http://schemas.openxmlformats.org/officeDocument/2006/relationships/image" Target="../media/image11.jpeg"/><Relationship Id="rId5" Type="http://schemas.openxmlformats.org/officeDocument/2006/relationships/image" Target="../media/image14.svg"/><Relationship Id="rId10" Type="http://schemas.openxmlformats.org/officeDocument/2006/relationships/image" Target="../media/image2.png"/><Relationship Id="rId4" Type="http://schemas.openxmlformats.org/officeDocument/2006/relationships/image" Target="../media/image4.png"/><Relationship Id="rId9" Type="http://schemas.openxmlformats.org/officeDocument/2006/relationships/image" Target="../media/image18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png"/><Relationship Id="rId5" Type="http://schemas.openxmlformats.org/officeDocument/2006/relationships/image" Target="../media/image14.svg"/><Relationship Id="rId10" Type="http://schemas.openxmlformats.org/officeDocument/2006/relationships/image" Target="../media/image2.png"/><Relationship Id="rId4" Type="http://schemas.openxmlformats.org/officeDocument/2006/relationships/image" Target="../media/image4.png"/><Relationship Id="rId9" Type="http://schemas.openxmlformats.org/officeDocument/2006/relationships/image" Target="../media/image18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png"/><Relationship Id="rId5" Type="http://schemas.openxmlformats.org/officeDocument/2006/relationships/image" Target="../media/image14.svg"/><Relationship Id="rId10" Type="http://schemas.openxmlformats.org/officeDocument/2006/relationships/image" Target="../media/image2.png"/><Relationship Id="rId4" Type="http://schemas.openxmlformats.org/officeDocument/2006/relationships/image" Target="../media/image4.png"/><Relationship Id="rId9" Type="http://schemas.openxmlformats.org/officeDocument/2006/relationships/image" Target="../media/image18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png"/><Relationship Id="rId5" Type="http://schemas.openxmlformats.org/officeDocument/2006/relationships/image" Target="../media/image14.svg"/><Relationship Id="rId10" Type="http://schemas.openxmlformats.org/officeDocument/2006/relationships/image" Target="../media/image2.png"/><Relationship Id="rId4" Type="http://schemas.openxmlformats.org/officeDocument/2006/relationships/image" Target="../media/image4.png"/><Relationship Id="rId9" Type="http://schemas.openxmlformats.org/officeDocument/2006/relationships/image" Target="../media/image18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7.png"/><Relationship Id="rId7" Type="http://schemas.openxmlformats.org/officeDocument/2006/relationships/image" Target="../media/image51.png"/><Relationship Id="rId12" Type="http://schemas.openxmlformats.org/officeDocument/2006/relationships/image" Target="../media/image52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svg"/><Relationship Id="rId11" Type="http://schemas.openxmlformats.org/officeDocument/2006/relationships/image" Target="../media/image12.svg"/><Relationship Id="rId10" Type="http://schemas.openxmlformats.org/officeDocument/2006/relationships/image" Target="../media/image36.svg"/><Relationship Id="rId9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png"/><Relationship Id="rId11" Type="http://schemas.openxmlformats.org/officeDocument/2006/relationships/image" Target="../media/image54.png"/><Relationship Id="rId5" Type="http://schemas.openxmlformats.org/officeDocument/2006/relationships/image" Target="../media/image14.svg"/><Relationship Id="rId10" Type="http://schemas.openxmlformats.org/officeDocument/2006/relationships/image" Target="../media/image53.png"/><Relationship Id="rId4" Type="http://schemas.openxmlformats.org/officeDocument/2006/relationships/image" Target="../media/image4.png"/><Relationship Id="rId9" Type="http://schemas.openxmlformats.org/officeDocument/2006/relationships/image" Target="../media/image1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13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png"/><Relationship Id="rId11" Type="http://schemas.openxmlformats.org/officeDocument/2006/relationships/image" Target="../media/image12.jpg"/><Relationship Id="rId5" Type="http://schemas.openxmlformats.org/officeDocument/2006/relationships/image" Target="../media/image14.svg"/><Relationship Id="rId10" Type="http://schemas.openxmlformats.org/officeDocument/2006/relationships/image" Target="../media/image2.png"/><Relationship Id="rId4" Type="http://schemas.openxmlformats.org/officeDocument/2006/relationships/image" Target="../media/image4.png"/><Relationship Id="rId9" Type="http://schemas.openxmlformats.org/officeDocument/2006/relationships/image" Target="../media/image18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png"/><Relationship Id="rId11" Type="http://schemas.openxmlformats.org/officeDocument/2006/relationships/image" Target="../media/image54.png"/><Relationship Id="rId5" Type="http://schemas.openxmlformats.org/officeDocument/2006/relationships/image" Target="../media/image14.svg"/><Relationship Id="rId10" Type="http://schemas.openxmlformats.org/officeDocument/2006/relationships/image" Target="../media/image55.png"/><Relationship Id="rId4" Type="http://schemas.openxmlformats.org/officeDocument/2006/relationships/image" Target="../media/image4.png"/><Relationship Id="rId9" Type="http://schemas.openxmlformats.org/officeDocument/2006/relationships/image" Target="../media/image18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png"/><Relationship Id="rId11" Type="http://schemas.openxmlformats.org/officeDocument/2006/relationships/image" Target="../media/image2.png"/><Relationship Id="rId5" Type="http://schemas.openxmlformats.org/officeDocument/2006/relationships/image" Target="../media/image14.svg"/><Relationship Id="rId10" Type="http://schemas.openxmlformats.org/officeDocument/2006/relationships/image" Target="../media/image56.png"/><Relationship Id="rId4" Type="http://schemas.openxmlformats.org/officeDocument/2006/relationships/image" Target="../media/image4.png"/><Relationship Id="rId9" Type="http://schemas.openxmlformats.org/officeDocument/2006/relationships/image" Target="../media/image18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png"/><Relationship Id="rId11" Type="http://schemas.openxmlformats.org/officeDocument/2006/relationships/image" Target="../media/image58.png"/><Relationship Id="rId5" Type="http://schemas.openxmlformats.org/officeDocument/2006/relationships/image" Target="../media/image14.svg"/><Relationship Id="rId10" Type="http://schemas.openxmlformats.org/officeDocument/2006/relationships/image" Target="../media/image57.png"/><Relationship Id="rId4" Type="http://schemas.openxmlformats.org/officeDocument/2006/relationships/image" Target="../media/image4.png"/><Relationship Id="rId9" Type="http://schemas.openxmlformats.org/officeDocument/2006/relationships/image" Target="../media/image18.sv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png"/><Relationship Id="rId11" Type="http://schemas.openxmlformats.org/officeDocument/2006/relationships/image" Target="../media/image58.png"/><Relationship Id="rId5" Type="http://schemas.openxmlformats.org/officeDocument/2006/relationships/image" Target="../media/image14.svg"/><Relationship Id="rId10" Type="http://schemas.openxmlformats.org/officeDocument/2006/relationships/image" Target="../media/image59.png"/><Relationship Id="rId4" Type="http://schemas.openxmlformats.org/officeDocument/2006/relationships/image" Target="../media/image4.png"/><Relationship Id="rId9" Type="http://schemas.openxmlformats.org/officeDocument/2006/relationships/image" Target="../media/image18.sv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png"/><Relationship Id="rId11" Type="http://schemas.openxmlformats.org/officeDocument/2006/relationships/image" Target="../media/image2.png"/><Relationship Id="rId5" Type="http://schemas.openxmlformats.org/officeDocument/2006/relationships/image" Target="../media/image14.svg"/><Relationship Id="rId10" Type="http://schemas.openxmlformats.org/officeDocument/2006/relationships/image" Target="../media/image60.png"/><Relationship Id="rId4" Type="http://schemas.openxmlformats.org/officeDocument/2006/relationships/image" Target="../media/image4.png"/><Relationship Id="rId9" Type="http://schemas.openxmlformats.org/officeDocument/2006/relationships/image" Target="../media/image18.sv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png"/><Relationship Id="rId11" Type="http://schemas.openxmlformats.org/officeDocument/2006/relationships/image" Target="../media/image2.png"/><Relationship Id="rId5" Type="http://schemas.openxmlformats.org/officeDocument/2006/relationships/image" Target="../media/image14.svg"/><Relationship Id="rId10" Type="http://schemas.openxmlformats.org/officeDocument/2006/relationships/image" Target="../media/image61.png"/><Relationship Id="rId4" Type="http://schemas.openxmlformats.org/officeDocument/2006/relationships/image" Target="../media/image4.png"/><Relationship Id="rId9" Type="http://schemas.openxmlformats.org/officeDocument/2006/relationships/image" Target="../media/image18.svg"/></Relationships>
</file>

<file path=ppt/slides/_rels/slide46.xml.rels><?xml version="1.0" encoding="UTF-8" standalone="yes"?>
<Relationships xmlns="http://schemas.openxmlformats.org/package/2006/relationships"><Relationship Id="rId7" Type="http://schemas.openxmlformats.org/officeDocument/2006/relationships/image" Target="../media/image62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.svg"/><Relationship Id="rId5" Type="http://schemas.openxmlformats.org/officeDocument/2006/relationships/image" Target="../media/image7.png"/><Relationship Id="rId4" Type="http://schemas.openxmlformats.org/officeDocument/2006/relationships/image" Target="../media/image5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1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png"/><Relationship Id="rId11" Type="http://schemas.openxmlformats.org/officeDocument/2006/relationships/image" Target="../media/image14.jpeg"/><Relationship Id="rId5" Type="http://schemas.openxmlformats.org/officeDocument/2006/relationships/image" Target="../media/image14.svg"/><Relationship Id="rId10" Type="http://schemas.openxmlformats.org/officeDocument/2006/relationships/image" Target="../media/image2.png"/><Relationship Id="rId4" Type="http://schemas.openxmlformats.org/officeDocument/2006/relationships/image" Target="../media/image4.png"/><Relationship Id="rId9" Type="http://schemas.openxmlformats.org/officeDocument/2006/relationships/image" Target="../media/image1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1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png"/><Relationship Id="rId11" Type="http://schemas.openxmlformats.org/officeDocument/2006/relationships/image" Target="../media/image16.jpeg"/><Relationship Id="rId5" Type="http://schemas.openxmlformats.org/officeDocument/2006/relationships/image" Target="../media/image14.svg"/><Relationship Id="rId10" Type="http://schemas.openxmlformats.org/officeDocument/2006/relationships/image" Target="../media/image2.png"/><Relationship Id="rId4" Type="http://schemas.openxmlformats.org/officeDocument/2006/relationships/image" Target="../media/image4.png"/><Relationship Id="rId9" Type="http://schemas.openxmlformats.org/officeDocument/2006/relationships/image" Target="../media/image1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19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png"/><Relationship Id="rId11" Type="http://schemas.openxmlformats.org/officeDocument/2006/relationships/image" Target="../media/image18.jpeg"/><Relationship Id="rId5" Type="http://schemas.openxmlformats.org/officeDocument/2006/relationships/image" Target="../media/image14.svg"/><Relationship Id="rId10" Type="http://schemas.openxmlformats.org/officeDocument/2006/relationships/image" Target="../media/image2.png"/><Relationship Id="rId4" Type="http://schemas.openxmlformats.org/officeDocument/2006/relationships/image" Target="../media/image4.png"/><Relationship Id="rId9" Type="http://schemas.openxmlformats.org/officeDocument/2006/relationships/image" Target="../media/image1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21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png"/><Relationship Id="rId11" Type="http://schemas.openxmlformats.org/officeDocument/2006/relationships/image" Target="../media/image20.jpg"/><Relationship Id="rId5" Type="http://schemas.openxmlformats.org/officeDocument/2006/relationships/image" Target="../media/image14.svg"/><Relationship Id="rId10" Type="http://schemas.openxmlformats.org/officeDocument/2006/relationships/image" Target="../media/image2.png"/><Relationship Id="rId4" Type="http://schemas.openxmlformats.org/officeDocument/2006/relationships/image" Target="../media/image4.png"/><Relationship Id="rId9" Type="http://schemas.openxmlformats.org/officeDocument/2006/relationships/image" Target="../media/image1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2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png"/><Relationship Id="rId11" Type="http://schemas.openxmlformats.org/officeDocument/2006/relationships/image" Target="../media/image22.jpeg"/><Relationship Id="rId5" Type="http://schemas.openxmlformats.org/officeDocument/2006/relationships/image" Target="../media/image14.svg"/><Relationship Id="rId10" Type="http://schemas.openxmlformats.org/officeDocument/2006/relationships/image" Target="../media/image2.png"/><Relationship Id="rId4" Type="http://schemas.openxmlformats.org/officeDocument/2006/relationships/image" Target="../media/image4.png"/><Relationship Id="rId9" Type="http://schemas.openxmlformats.org/officeDocument/2006/relationships/image" Target="../media/image1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68DFD1B3-8B44-44BD-B3EF-5DD4E74DF854}"/>
              </a:ext>
            </a:extLst>
          </p:cNvPr>
          <p:cNvSpPr txBox="1"/>
          <p:nvPr/>
        </p:nvSpPr>
        <p:spPr>
          <a:xfrm>
            <a:off x="6953507" y="2605243"/>
            <a:ext cx="5103510" cy="1938992"/>
          </a:xfrm>
          <a:prstGeom prst="rect">
            <a:avLst/>
          </a:prstGeom>
          <a:solidFill>
            <a:srgbClr val="A568D2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JasmineUPC" panose="02020603050405020304" pitchFamily="18" charset="-34"/>
                <a:ea typeface="Tahoma" panose="020B0604030504040204" pitchFamily="34" charset="0"/>
                <a:cs typeface="JasmineUPC" panose="02020603050405020304" pitchFamily="18" charset="-34"/>
              </a:rPr>
              <a:t>การติดตามผลการ</a:t>
            </a:r>
            <a:r>
              <a:rPr lang="th-TH" sz="4000" b="1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JasmineUPC" panose="02020603050405020304" pitchFamily="18" charset="-34"/>
                <a:ea typeface="Tahoma" panose="020B0604030504040204" pitchFamily="34" charset="0"/>
                <a:cs typeface="JasmineUPC" panose="02020603050405020304" pitchFamily="18" charset="-34"/>
              </a:rPr>
              <a:t>ดำเนินงาน</a:t>
            </a:r>
          </a:p>
          <a:p>
            <a:pPr algn="ctr"/>
            <a:r>
              <a:rPr lang="th-TH" sz="4000" b="1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JasmineUPC" panose="02020603050405020304" pitchFamily="18" charset="-34"/>
                <a:ea typeface="Tahoma" panose="020B0604030504040204" pitchFamily="34" charset="0"/>
                <a:cs typeface="JasmineUPC" panose="02020603050405020304" pitchFamily="18" charset="-34"/>
              </a:rPr>
              <a:t>ประจำปี</a:t>
            </a:r>
            <a:r>
              <a:rPr lang="th-TH" sz="40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JasmineUPC" panose="02020603050405020304" pitchFamily="18" charset="-34"/>
                <a:ea typeface="Tahoma" panose="020B0604030504040204" pitchFamily="34" charset="0"/>
                <a:cs typeface="JasmineUPC" panose="02020603050405020304" pitchFamily="18" charset="-34"/>
              </a:rPr>
              <a:t>งบประมาณ </a:t>
            </a:r>
            <a:r>
              <a:rPr lang="th-TH" sz="4000" b="1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JasmineUPC" panose="02020603050405020304" pitchFamily="18" charset="-34"/>
                <a:ea typeface="Tahoma" panose="020B0604030504040204" pitchFamily="34" charset="0"/>
                <a:cs typeface="JasmineUPC" panose="02020603050405020304" pitchFamily="18" charset="-34"/>
              </a:rPr>
              <a:t>2566 </a:t>
            </a:r>
            <a:endParaRPr lang="en-US" sz="4000" b="1" dirty="0" smtClean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JasmineUPC" panose="02020603050405020304" pitchFamily="18" charset="-34"/>
              <a:ea typeface="Tahoma" panose="020B0604030504040204" pitchFamily="34" charset="0"/>
              <a:cs typeface="JasmineUPC" panose="02020603050405020304" pitchFamily="18" charset="-34"/>
            </a:endParaRPr>
          </a:p>
          <a:p>
            <a:pPr algn="ctr"/>
            <a:r>
              <a:rPr lang="th-TH" sz="4000" b="1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JasmineUPC" panose="02020603050405020304" pitchFamily="18" charset="-34"/>
                <a:ea typeface="Tahoma" panose="020B0604030504040204" pitchFamily="34" charset="0"/>
                <a:cs typeface="JasmineUPC" panose="02020603050405020304" pitchFamily="18" charset="-34"/>
              </a:rPr>
              <a:t>ครั้งที่ </a:t>
            </a:r>
            <a:r>
              <a:rPr lang="en-US" sz="4000" b="1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JasmineUPC" panose="02020603050405020304" pitchFamily="18" charset="-34"/>
                <a:ea typeface="Tahoma" panose="020B0604030504040204" pitchFamily="34" charset="0"/>
                <a:cs typeface="JasmineUPC" panose="02020603050405020304" pitchFamily="18" charset="-34"/>
              </a:rPr>
              <a:t>1</a:t>
            </a:r>
            <a:r>
              <a:rPr lang="th-TH" sz="4000" b="1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JasmineUPC" panose="02020603050405020304" pitchFamily="18" charset="-34"/>
                <a:ea typeface="Tahoma" panose="020B0604030504040204" pitchFamily="34" charset="0"/>
                <a:cs typeface="JasmineUPC" panose="02020603050405020304" pitchFamily="18" charset="-34"/>
              </a:rPr>
              <a:t> </a:t>
            </a:r>
            <a:endParaRPr lang="en-US" sz="40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JasmineUPC" panose="02020603050405020304" pitchFamily="18" charset="-34"/>
              <a:ea typeface="Tahoma" panose="020B0604030504040204" pitchFamily="34" charset="0"/>
              <a:cs typeface="JasmineUPC" panose="02020603050405020304" pitchFamily="18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A7D838-AAE2-42D0-8904-9752761F8730}"/>
              </a:ext>
            </a:extLst>
          </p:cNvPr>
          <p:cNvSpPr txBox="1"/>
          <p:nvPr/>
        </p:nvSpPr>
        <p:spPr>
          <a:xfrm>
            <a:off x="6953507" y="4753930"/>
            <a:ext cx="5103510" cy="64633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(ตุลาคม 2565 – </a:t>
            </a:r>
            <a:r>
              <a:rPr lang="th-TH" sz="3600" b="1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มีนาคม </a:t>
            </a:r>
            <a:r>
              <a:rPr lang="th-TH" sz="3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2566)</a:t>
            </a:r>
          </a:p>
        </p:txBody>
      </p:sp>
      <p:pic>
        <p:nvPicPr>
          <p:cNvPr id="11" name="Picture 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297" y="155431"/>
            <a:ext cx="1895403" cy="2344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38" y="0"/>
            <a:ext cx="6858000" cy="685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8A7D838-AAE2-42D0-8904-9752761F8730}"/>
              </a:ext>
            </a:extLst>
          </p:cNvPr>
          <p:cNvSpPr txBox="1"/>
          <p:nvPr/>
        </p:nvSpPr>
        <p:spPr>
          <a:xfrm>
            <a:off x="445979" y="5682970"/>
            <a:ext cx="5925565" cy="769441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th-TH" sz="44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ส่วนส่งเสริมและพัฒนานักศึกษา</a:t>
            </a:r>
          </a:p>
        </p:txBody>
      </p:sp>
    </p:spTree>
    <p:extLst>
      <p:ext uri="{BB962C8B-B14F-4D97-AF65-F5344CB8AC3E}">
        <p14:creationId xmlns:p14="http://schemas.microsoft.com/office/powerpoint/2010/main" val="331595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raphic 37">
            <a:extLst>
              <a:ext uri="{FF2B5EF4-FFF2-40B4-BE49-F238E27FC236}">
                <a16:creationId xmlns:a16="http://schemas.microsoft.com/office/drawing/2014/main" id="{51AD33F3-8B2D-42E6-B33C-C30D9F6C87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147332" y="4969413"/>
            <a:ext cx="2512106" cy="2179177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DA941FAF-4435-4901-B1CE-907B4B3A87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727017" y="4242313"/>
            <a:ext cx="1676368" cy="1454199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53D0F7AD-3823-4510-ADD8-8512D34115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137860" y="3822058"/>
            <a:ext cx="784656" cy="680666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DC300488-D62D-454A-BA33-6016A2DD3A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629054" y="5470416"/>
            <a:ext cx="714638" cy="619927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6E95C8B6-0721-4EB2-838B-A7E02D58B8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015777" y="4966619"/>
            <a:ext cx="784656" cy="680666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9E416CD2-1844-47DC-AD3E-82D4E167D0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532329" y="4483632"/>
            <a:ext cx="2512106" cy="2179177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55CEE302-D220-491D-983E-01BAE0819B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90058" y="3530436"/>
            <a:ext cx="1676368" cy="1454199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849F5C9E-C974-4335-B4E8-B28A380D2F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7315" y="3530436"/>
            <a:ext cx="784656" cy="680666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43F4B4CF-9755-463D-BE4C-62F9A9AC9E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259907" y="3064286"/>
            <a:ext cx="714638" cy="619927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F730D778-D57C-40C3-BF7C-766350578E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852994" y="5696512"/>
            <a:ext cx="784656" cy="680666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DBF670CA-0490-465D-93C3-F808E38517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259907" y="4745608"/>
            <a:ext cx="509553" cy="442022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8500E652-C9B1-4496-B318-FC8A176134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476820" y="3696160"/>
            <a:ext cx="509553" cy="442022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D493E51-6BA6-4465-95B3-0EE60F0C1EAC}"/>
              </a:ext>
            </a:extLst>
          </p:cNvPr>
          <p:cNvSpPr txBox="1"/>
          <p:nvPr/>
        </p:nvSpPr>
        <p:spPr>
          <a:xfrm>
            <a:off x="4532374" y="222714"/>
            <a:ext cx="2879603" cy="58477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chemeClr val="bg1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กิจกรรมที่ดำเนินการ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10811" y="5691849"/>
            <a:ext cx="9118243" cy="954107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solidFill>
                  <a:srgbClr val="7030A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เวทีแลกเปลี่ยนเรียนรู้ระบบดูแลและเสริมสร้างศักยภาพนักศึกษา มหาวิทยาลัยวลัยลักษณ์ให้ “เก่ง ดี มีสุข”</a:t>
            </a:r>
          </a:p>
        </p:txBody>
      </p:sp>
      <p:pic>
        <p:nvPicPr>
          <p:cNvPr id="53" name="Picture 52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118" y="52105"/>
            <a:ext cx="1136340" cy="1389112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D493E51-6BA6-4465-95B3-0EE60F0C1EAC}"/>
              </a:ext>
            </a:extLst>
          </p:cNvPr>
          <p:cNvSpPr txBox="1"/>
          <p:nvPr/>
        </p:nvSpPr>
        <p:spPr>
          <a:xfrm>
            <a:off x="619480" y="951676"/>
            <a:ext cx="696867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3200" b="1" dirty="0">
                <a:solidFill>
                  <a:srgbClr val="7030A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การเสริมสร้างสมรรถนะอาจารย์ที่ปรึกษา</a:t>
            </a:r>
          </a:p>
        </p:txBody>
      </p:sp>
      <p:pic>
        <p:nvPicPr>
          <p:cNvPr id="21" name="Picture 2" descr="เวทีแลกเปลี่ยนเรียนรู้ระบบดูแลและเสริมสร้างศักยภาพนักศึกษา มหาวิทยาลัยวลัยลักษณ์ให้ “เก่ง ดี มีความสุข”">
            <a:extLst>
              <a:ext uri="{FF2B5EF4-FFF2-40B4-BE49-F238E27FC236}">
                <a16:creationId xmlns:a16="http://schemas.microsoft.com/office/drawing/2014/main" id="{0A26B974-FB5C-42D6-B40B-F7B160543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03" y="1842629"/>
            <a:ext cx="6119022" cy="3446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เวทีแลกเปลี่ยนเรียนรู้ระบบดูแลและเสริมสร้างศักยภาพนักศึกษา มหาวิทยาลัยวลัยลักษณ์ให้ “เก่ง ดี มีความสุข”">
            <a:extLst>
              <a:ext uri="{FF2B5EF4-FFF2-40B4-BE49-F238E27FC236}">
                <a16:creationId xmlns:a16="http://schemas.microsoft.com/office/drawing/2014/main" id="{91E54BE1-EF0E-449F-9B98-8018915997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8"/>
          <a:stretch/>
        </p:blipFill>
        <p:spPr bwMode="auto">
          <a:xfrm>
            <a:off x="6919784" y="1842628"/>
            <a:ext cx="4821419" cy="344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709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raphic 37">
            <a:extLst>
              <a:ext uri="{FF2B5EF4-FFF2-40B4-BE49-F238E27FC236}">
                <a16:creationId xmlns:a16="http://schemas.microsoft.com/office/drawing/2014/main" id="{51AD33F3-8B2D-42E6-B33C-C30D9F6C87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147332" y="4969413"/>
            <a:ext cx="2512106" cy="2179177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DA941FAF-4435-4901-B1CE-907B4B3A87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727017" y="4242313"/>
            <a:ext cx="1676368" cy="1454199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53D0F7AD-3823-4510-ADD8-8512D34115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137860" y="3822058"/>
            <a:ext cx="784656" cy="680666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DC300488-D62D-454A-BA33-6016A2DD3A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629054" y="5470416"/>
            <a:ext cx="714638" cy="619927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6E95C8B6-0721-4EB2-838B-A7E02D58B8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015777" y="4966619"/>
            <a:ext cx="784656" cy="680666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9E416CD2-1844-47DC-AD3E-82D4E167D0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532329" y="4483632"/>
            <a:ext cx="2512106" cy="2179177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55CEE302-D220-491D-983E-01BAE0819B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90058" y="3530436"/>
            <a:ext cx="1676368" cy="1454199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849F5C9E-C974-4335-B4E8-B28A380D2F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7315" y="3530436"/>
            <a:ext cx="784656" cy="680666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43F4B4CF-9755-463D-BE4C-62F9A9AC9E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259907" y="3064286"/>
            <a:ext cx="714638" cy="619927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F730D778-D57C-40C3-BF7C-766350578E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852994" y="5696512"/>
            <a:ext cx="784656" cy="680666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DBF670CA-0490-465D-93C3-F808E38517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259907" y="4745608"/>
            <a:ext cx="509553" cy="442022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8500E652-C9B1-4496-B318-FC8A176134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476820" y="3696160"/>
            <a:ext cx="509553" cy="442022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D493E51-6BA6-4465-95B3-0EE60F0C1EAC}"/>
              </a:ext>
            </a:extLst>
          </p:cNvPr>
          <p:cNvSpPr txBox="1"/>
          <p:nvPr/>
        </p:nvSpPr>
        <p:spPr>
          <a:xfrm>
            <a:off x="4532374" y="236362"/>
            <a:ext cx="2879603" cy="58477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chemeClr val="bg1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กิจกรรมที่ดำเนินการ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10811" y="5691849"/>
            <a:ext cx="9118243" cy="523220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solidFill>
                  <a:srgbClr val="7030A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ติวทบทวนรายวิชา ณ ศูนย์ติว (</a:t>
            </a:r>
            <a:r>
              <a:rPr lang="en-US" sz="2800" b="1" dirty="0">
                <a:solidFill>
                  <a:srgbClr val="7030A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Tutor Center)</a:t>
            </a:r>
          </a:p>
        </p:txBody>
      </p:sp>
      <p:pic>
        <p:nvPicPr>
          <p:cNvPr id="53" name="Picture 52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118" y="52105"/>
            <a:ext cx="1136340" cy="1389112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D493E51-6BA6-4465-95B3-0EE60F0C1EAC}"/>
              </a:ext>
            </a:extLst>
          </p:cNvPr>
          <p:cNvSpPr txBox="1"/>
          <p:nvPr/>
        </p:nvSpPr>
        <p:spPr>
          <a:xfrm>
            <a:off x="619480" y="965324"/>
            <a:ext cx="696867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3200" b="1" dirty="0">
                <a:solidFill>
                  <a:srgbClr val="7030A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การดำเนินงาน </a:t>
            </a:r>
            <a:r>
              <a:rPr lang="en-US" sz="3200" b="1" dirty="0">
                <a:solidFill>
                  <a:srgbClr val="7030A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Tutor Center</a:t>
            </a:r>
          </a:p>
        </p:txBody>
      </p:sp>
      <p:pic>
        <p:nvPicPr>
          <p:cNvPr id="23" name="Picture 2" descr="ศูนย์ติว (WU Tutor Center) จัดกิจกรรมติวทบทวน รายวิชา ACT65-111">
            <a:extLst>
              <a:ext uri="{FF2B5EF4-FFF2-40B4-BE49-F238E27FC236}">
                <a16:creationId xmlns:a16="http://schemas.microsoft.com/office/drawing/2014/main" id="{DBD2E98C-9FC9-4956-BE79-C9CC6A543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90" y="1854230"/>
            <a:ext cx="5950307" cy="3347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ศูนย์ติว (WU Tutor Center) จัดกิจกรรมติวทบทวน รายวิชา BIO61-101">
            <a:extLst>
              <a:ext uri="{FF2B5EF4-FFF2-40B4-BE49-F238E27FC236}">
                <a16:creationId xmlns:a16="http://schemas.microsoft.com/office/drawing/2014/main" id="{6F198FE8-48B4-4AC1-B2EF-84C55C2A9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526" y="1854230"/>
            <a:ext cx="4460406" cy="3347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8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raphic 37">
            <a:extLst>
              <a:ext uri="{FF2B5EF4-FFF2-40B4-BE49-F238E27FC236}">
                <a16:creationId xmlns:a16="http://schemas.microsoft.com/office/drawing/2014/main" id="{51AD33F3-8B2D-42E6-B33C-C30D9F6C87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147332" y="4969413"/>
            <a:ext cx="2512106" cy="2179177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DA941FAF-4435-4901-B1CE-907B4B3A87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727017" y="4242313"/>
            <a:ext cx="1676368" cy="1454199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53D0F7AD-3823-4510-ADD8-8512D34115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137860" y="3822058"/>
            <a:ext cx="784656" cy="680666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DC300488-D62D-454A-BA33-6016A2DD3A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629054" y="5470416"/>
            <a:ext cx="714638" cy="619927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6E95C8B6-0721-4EB2-838B-A7E02D58B8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015777" y="4966619"/>
            <a:ext cx="784656" cy="680666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9E416CD2-1844-47DC-AD3E-82D4E167D0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532329" y="4483632"/>
            <a:ext cx="2512106" cy="2179177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55CEE302-D220-491D-983E-01BAE0819B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90058" y="3530436"/>
            <a:ext cx="1676368" cy="1454199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849F5C9E-C974-4335-B4E8-B28A380D2F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7315" y="3530436"/>
            <a:ext cx="784656" cy="680666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43F4B4CF-9755-463D-BE4C-62F9A9AC9E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259907" y="3064286"/>
            <a:ext cx="714638" cy="619927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F730D778-D57C-40C3-BF7C-766350578E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852994" y="5696512"/>
            <a:ext cx="784656" cy="680666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DBF670CA-0490-465D-93C3-F808E38517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259907" y="4745608"/>
            <a:ext cx="509553" cy="442022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8500E652-C9B1-4496-B318-FC8A176134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476820" y="3696160"/>
            <a:ext cx="509553" cy="442022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D493E51-6BA6-4465-95B3-0EE60F0C1EAC}"/>
              </a:ext>
            </a:extLst>
          </p:cNvPr>
          <p:cNvSpPr txBox="1"/>
          <p:nvPr/>
        </p:nvSpPr>
        <p:spPr>
          <a:xfrm>
            <a:off x="4532374" y="222714"/>
            <a:ext cx="2879603" cy="58477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chemeClr val="bg1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กิจกรรมที่ดำเนินการ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10811" y="5691849"/>
            <a:ext cx="9118243" cy="523220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solidFill>
                  <a:srgbClr val="7030A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บริการทุนเงินยืมเพื่อการศึกษาของรัฐบาล (กยศ.)</a:t>
            </a:r>
          </a:p>
        </p:txBody>
      </p:sp>
      <p:pic>
        <p:nvPicPr>
          <p:cNvPr id="53" name="Picture 52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118" y="52105"/>
            <a:ext cx="1136340" cy="1389112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D493E51-6BA6-4465-95B3-0EE60F0C1EAC}"/>
              </a:ext>
            </a:extLst>
          </p:cNvPr>
          <p:cNvSpPr txBox="1"/>
          <p:nvPr/>
        </p:nvSpPr>
        <p:spPr>
          <a:xfrm>
            <a:off x="619480" y="951676"/>
            <a:ext cx="696867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3200" b="1" dirty="0">
                <a:solidFill>
                  <a:srgbClr val="7030A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การดำเนินการด้านกองทุนให้กู้ยืมของรัฐบาล (กยศ.)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3721F4C-B300-4FED-B7D9-A446CCC5782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2507" y="1622534"/>
            <a:ext cx="5022111" cy="376743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38008E5-7FA3-4B7E-9349-369B9BE9A0B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12348" y="1622534"/>
            <a:ext cx="5025512" cy="376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9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raphic 37">
            <a:extLst>
              <a:ext uri="{FF2B5EF4-FFF2-40B4-BE49-F238E27FC236}">
                <a16:creationId xmlns:a16="http://schemas.microsoft.com/office/drawing/2014/main" id="{51AD33F3-8B2D-42E6-B33C-C30D9F6C87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147332" y="4969413"/>
            <a:ext cx="2512106" cy="2179177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DA941FAF-4435-4901-B1CE-907B4B3A87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727017" y="4242313"/>
            <a:ext cx="1676368" cy="1454199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53D0F7AD-3823-4510-ADD8-8512D34115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137860" y="3822058"/>
            <a:ext cx="784656" cy="680666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DC300488-D62D-454A-BA33-6016A2DD3A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629054" y="5470416"/>
            <a:ext cx="714638" cy="619927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6E95C8B6-0721-4EB2-838B-A7E02D58B8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015777" y="4966619"/>
            <a:ext cx="784656" cy="680666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9E416CD2-1844-47DC-AD3E-82D4E167D0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532329" y="4483632"/>
            <a:ext cx="2512106" cy="2179177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55CEE302-D220-491D-983E-01BAE0819B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90058" y="3530436"/>
            <a:ext cx="1676368" cy="1454199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849F5C9E-C974-4335-B4E8-B28A380D2F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7315" y="3530436"/>
            <a:ext cx="784656" cy="680666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43F4B4CF-9755-463D-BE4C-62F9A9AC9E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259907" y="3064286"/>
            <a:ext cx="714638" cy="619927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F730D778-D57C-40C3-BF7C-766350578E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852994" y="5696512"/>
            <a:ext cx="784656" cy="680666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DBF670CA-0490-465D-93C3-F808E38517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259907" y="4745608"/>
            <a:ext cx="509553" cy="442022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8500E652-C9B1-4496-B318-FC8A176134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476820" y="3696160"/>
            <a:ext cx="509553" cy="442022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D493E51-6BA6-4465-95B3-0EE60F0C1EAC}"/>
              </a:ext>
            </a:extLst>
          </p:cNvPr>
          <p:cNvSpPr txBox="1"/>
          <p:nvPr/>
        </p:nvSpPr>
        <p:spPr>
          <a:xfrm>
            <a:off x="4532374" y="222714"/>
            <a:ext cx="2879603" cy="58477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chemeClr val="bg1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กิจกรรมที่ดำเนินการ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10811" y="5691849"/>
            <a:ext cx="9118243" cy="523220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solidFill>
                  <a:srgbClr val="7030A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จัดสรรทุนการศึกษาและจัดพิธีมอบทุนการศึกษา ประจำปีการศึกษา 2565</a:t>
            </a:r>
          </a:p>
        </p:txBody>
      </p:sp>
      <p:pic>
        <p:nvPicPr>
          <p:cNvPr id="53" name="Picture 52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118" y="52105"/>
            <a:ext cx="1136340" cy="1389112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D493E51-6BA6-4465-95B3-0EE60F0C1EAC}"/>
              </a:ext>
            </a:extLst>
          </p:cNvPr>
          <p:cNvSpPr txBox="1"/>
          <p:nvPr/>
        </p:nvSpPr>
        <p:spPr>
          <a:xfrm>
            <a:off x="619480" y="951676"/>
            <a:ext cx="696867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3200" b="1" dirty="0">
                <a:solidFill>
                  <a:srgbClr val="7030A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การบริหารจัดการพิจารณาจัดสรรทุนการศึกษา</a:t>
            </a:r>
          </a:p>
        </p:txBody>
      </p:sp>
      <p:pic>
        <p:nvPicPr>
          <p:cNvPr id="23" name="Picture 2" descr="มหาวิทยาลัยวลัยลักษณ์จัดพิธีมอบทุนการศึกษา ประจำปีการศึกษา 2565">
            <a:extLst>
              <a:ext uri="{FF2B5EF4-FFF2-40B4-BE49-F238E27FC236}">
                <a16:creationId xmlns:a16="http://schemas.microsoft.com/office/drawing/2014/main" id="{E80EB9E2-FB24-41A6-9E2C-42F7B0308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60" y="1710853"/>
            <a:ext cx="5376573" cy="357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มหาวิทยาลัยวลัยลักษณ์จัดพิธีมอบทุนการศึกษา ประจำปีการศึกษา 2565">
            <a:extLst>
              <a:ext uri="{FF2B5EF4-FFF2-40B4-BE49-F238E27FC236}">
                <a16:creationId xmlns:a16="http://schemas.microsoft.com/office/drawing/2014/main" id="{1705D193-35A6-4FCD-966F-AE349B64B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60" y="1703665"/>
            <a:ext cx="5376573" cy="358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332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raphic 37">
            <a:extLst>
              <a:ext uri="{FF2B5EF4-FFF2-40B4-BE49-F238E27FC236}">
                <a16:creationId xmlns:a16="http://schemas.microsoft.com/office/drawing/2014/main" id="{51AD33F3-8B2D-42E6-B33C-C30D9F6C87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147332" y="4969413"/>
            <a:ext cx="2512106" cy="2179177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DA941FAF-4435-4901-B1CE-907B4B3A87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727017" y="4242313"/>
            <a:ext cx="1676368" cy="1454199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53D0F7AD-3823-4510-ADD8-8512D34115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137860" y="3822058"/>
            <a:ext cx="784656" cy="680666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DC300488-D62D-454A-BA33-6016A2DD3A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629054" y="5470416"/>
            <a:ext cx="714638" cy="619927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6E95C8B6-0721-4EB2-838B-A7E02D58B8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015777" y="4966619"/>
            <a:ext cx="784656" cy="680666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9E416CD2-1844-47DC-AD3E-82D4E167D0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532329" y="4483632"/>
            <a:ext cx="2512106" cy="2179177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55CEE302-D220-491D-983E-01BAE0819B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90058" y="3530436"/>
            <a:ext cx="1676368" cy="1454199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849F5C9E-C974-4335-B4E8-B28A380D2F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7315" y="3530436"/>
            <a:ext cx="784656" cy="680666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43F4B4CF-9755-463D-BE4C-62F9A9AC9E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259907" y="3064286"/>
            <a:ext cx="714638" cy="619927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F730D778-D57C-40C3-BF7C-766350578E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852994" y="5696512"/>
            <a:ext cx="784656" cy="680666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DBF670CA-0490-465D-93C3-F808E38517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259907" y="4745608"/>
            <a:ext cx="509553" cy="442022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8500E652-C9B1-4496-B318-FC8A176134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476820" y="3696160"/>
            <a:ext cx="509553" cy="442022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D493E51-6BA6-4465-95B3-0EE60F0C1EAC}"/>
              </a:ext>
            </a:extLst>
          </p:cNvPr>
          <p:cNvSpPr txBox="1"/>
          <p:nvPr/>
        </p:nvSpPr>
        <p:spPr>
          <a:xfrm>
            <a:off x="4532374" y="222714"/>
            <a:ext cx="2879603" cy="58477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chemeClr val="bg1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กิจกรรมที่ดำเนินการ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0847" y="5761487"/>
            <a:ext cx="5359879" cy="954107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 smtClean="0">
                <a:solidFill>
                  <a:srgbClr val="7030A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กิจกรรมเสริมศักยภาพนักศึกษาด้านการเรียน หลักสูตร “เชื่อว่าใช่ เรียนได้แน่!” แก่นักศึกษาชั้นปีที่ 1 </a:t>
            </a:r>
            <a:endParaRPr lang="th-TH" sz="2800" b="1" dirty="0">
              <a:solidFill>
                <a:srgbClr val="7030A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3" name="Picture 52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118" y="52105"/>
            <a:ext cx="1136340" cy="1389112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D493E51-6BA6-4465-95B3-0EE60F0C1EAC}"/>
              </a:ext>
            </a:extLst>
          </p:cNvPr>
          <p:cNvSpPr txBox="1"/>
          <p:nvPr/>
        </p:nvSpPr>
        <p:spPr>
          <a:xfrm>
            <a:off x="619480" y="951676"/>
            <a:ext cx="1025778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3200" b="1" dirty="0">
                <a:solidFill>
                  <a:srgbClr val="7030A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การให้คำปรึกษาแก่นักศึกษาและการพัฒนา</a:t>
            </a:r>
            <a:r>
              <a:rPr lang="th-TH" sz="3200" b="1" dirty="0" smtClean="0">
                <a:solidFill>
                  <a:srgbClr val="7030A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ศักยภาพโดย </a:t>
            </a:r>
            <a:r>
              <a:rPr lang="en-US" sz="3200" b="1" dirty="0">
                <a:solidFill>
                  <a:srgbClr val="7030A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Smile &amp; Smart Center</a:t>
            </a:r>
          </a:p>
        </p:txBody>
      </p:sp>
      <p:pic>
        <p:nvPicPr>
          <p:cNvPr id="21" name="Picture 2" descr="กิจกรรมเสริมศักยภาพนักศึกษาด้านการเรียน หลักสูตร &quot;เชื่อว่าใช่ เรียนได้แน่!&quot;">
            <a:extLst>
              <a:ext uri="{FF2B5EF4-FFF2-40B4-BE49-F238E27FC236}">
                <a16:creationId xmlns:a16="http://schemas.microsoft.com/office/drawing/2014/main" id="{331AE016-A252-48F5-8BEF-0F85AA54C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47" y="1607333"/>
            <a:ext cx="5359879" cy="4019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ศูนย์ Smile &amp; Smart Center และ WU Tutor Center จัดกิจกรรมเติมใจ (Happy Mind) ตอน &quot;คิดบวก (Positive Thinking)&quot; ในรูปแบบออนไลน์">
            <a:extLst>
              <a:ext uri="{FF2B5EF4-FFF2-40B4-BE49-F238E27FC236}">
                <a16:creationId xmlns:a16="http://schemas.microsoft.com/office/drawing/2014/main" id="{0C560166-AC06-4308-A2B1-A6C53E71A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218" y="1607332"/>
            <a:ext cx="5684636" cy="4019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6222217" y="5761487"/>
            <a:ext cx="5359879" cy="523220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 smtClean="0">
                <a:solidFill>
                  <a:srgbClr val="7030A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กิจกรรมเติมใจ...</a:t>
            </a:r>
            <a:r>
              <a:rPr lang="en-US" sz="2800" b="1" dirty="0" smtClean="0">
                <a:solidFill>
                  <a:srgbClr val="7030A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Happy Mind</a:t>
            </a:r>
            <a:endParaRPr lang="th-TH" sz="2800" b="1" dirty="0">
              <a:solidFill>
                <a:srgbClr val="7030A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5134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raphic 37">
            <a:extLst>
              <a:ext uri="{FF2B5EF4-FFF2-40B4-BE49-F238E27FC236}">
                <a16:creationId xmlns:a16="http://schemas.microsoft.com/office/drawing/2014/main" id="{51AD33F3-8B2D-42E6-B33C-C30D9F6C87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147332" y="4969413"/>
            <a:ext cx="2512106" cy="2179177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DA941FAF-4435-4901-B1CE-907B4B3A87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727017" y="4242313"/>
            <a:ext cx="1676368" cy="1454199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53D0F7AD-3823-4510-ADD8-8512D34115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137860" y="3822058"/>
            <a:ext cx="784656" cy="680666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DC300488-D62D-454A-BA33-6016A2DD3A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629054" y="5470416"/>
            <a:ext cx="714638" cy="619927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6E95C8B6-0721-4EB2-838B-A7E02D58B8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015777" y="4966619"/>
            <a:ext cx="784656" cy="680666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9E416CD2-1844-47DC-AD3E-82D4E167D0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532329" y="4483632"/>
            <a:ext cx="2512106" cy="2179177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55CEE302-D220-491D-983E-01BAE0819B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90058" y="3530436"/>
            <a:ext cx="1676368" cy="1454199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849F5C9E-C974-4335-B4E8-B28A380D2F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7315" y="3530436"/>
            <a:ext cx="784656" cy="680666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43F4B4CF-9755-463D-BE4C-62F9A9AC9E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259907" y="3064286"/>
            <a:ext cx="714638" cy="619927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F730D778-D57C-40C3-BF7C-766350578E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852994" y="5696512"/>
            <a:ext cx="784656" cy="680666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DBF670CA-0490-465D-93C3-F808E38517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259907" y="4745608"/>
            <a:ext cx="509553" cy="442022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8500E652-C9B1-4496-B318-FC8A176134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476820" y="3696160"/>
            <a:ext cx="509553" cy="442022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D493E51-6BA6-4465-95B3-0EE60F0C1EAC}"/>
              </a:ext>
            </a:extLst>
          </p:cNvPr>
          <p:cNvSpPr txBox="1"/>
          <p:nvPr/>
        </p:nvSpPr>
        <p:spPr>
          <a:xfrm>
            <a:off x="4532374" y="222714"/>
            <a:ext cx="2879603" cy="58477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chemeClr val="bg1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กิจกรรมที่ดำเนินการ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10811" y="5691849"/>
            <a:ext cx="9118243" cy="523220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solidFill>
                  <a:srgbClr val="7030A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จัดกิจกรรมเสริมภาพลักษณ์บริการรถไฟฟ้า : การประกวดภาพถ่าย “เล่าเรื่องรถไฟฟ้า”</a:t>
            </a:r>
          </a:p>
        </p:txBody>
      </p:sp>
      <p:pic>
        <p:nvPicPr>
          <p:cNvPr id="53" name="Picture 52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118" y="52105"/>
            <a:ext cx="1136340" cy="1389112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D493E51-6BA6-4465-95B3-0EE60F0C1EAC}"/>
              </a:ext>
            </a:extLst>
          </p:cNvPr>
          <p:cNvSpPr txBox="1"/>
          <p:nvPr/>
        </p:nvSpPr>
        <p:spPr>
          <a:xfrm>
            <a:off x="619480" y="951676"/>
            <a:ext cx="696867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3200" b="1" dirty="0">
                <a:solidFill>
                  <a:srgbClr val="7030A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การจัดกิจกรรมรณรงค์การใช้รถไฟฟ้า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F774F2E-7BC2-4E73-BFB7-E2A7D2913A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8231" y="1534972"/>
            <a:ext cx="5921711" cy="394684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D823AB7-D6B9-41BA-B7D8-6E2D2BE66AB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942" r="2059"/>
          <a:stretch/>
        </p:blipFill>
        <p:spPr>
          <a:xfrm>
            <a:off x="6303424" y="1534973"/>
            <a:ext cx="5684807" cy="394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34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raphic 37">
            <a:extLst>
              <a:ext uri="{FF2B5EF4-FFF2-40B4-BE49-F238E27FC236}">
                <a16:creationId xmlns:a16="http://schemas.microsoft.com/office/drawing/2014/main" id="{51AD33F3-8B2D-42E6-B33C-C30D9F6C87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147332" y="4969413"/>
            <a:ext cx="2512106" cy="2179177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DA941FAF-4435-4901-B1CE-907B4B3A87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727017" y="4242313"/>
            <a:ext cx="1676368" cy="1454199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53D0F7AD-3823-4510-ADD8-8512D34115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137860" y="3822058"/>
            <a:ext cx="784656" cy="680666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DC300488-D62D-454A-BA33-6016A2DD3A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629054" y="5470416"/>
            <a:ext cx="714638" cy="619927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6E95C8B6-0721-4EB2-838B-A7E02D58B8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015777" y="4966619"/>
            <a:ext cx="784656" cy="680666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9E416CD2-1844-47DC-AD3E-82D4E167D0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532329" y="4483632"/>
            <a:ext cx="2512106" cy="2179177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55CEE302-D220-491D-983E-01BAE0819B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90058" y="3530436"/>
            <a:ext cx="1676368" cy="1454199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849F5C9E-C974-4335-B4E8-B28A380D2F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7315" y="3530436"/>
            <a:ext cx="784656" cy="680666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43F4B4CF-9755-463D-BE4C-62F9A9AC9E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259907" y="3064286"/>
            <a:ext cx="714638" cy="619927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F730D778-D57C-40C3-BF7C-766350578E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852994" y="5696512"/>
            <a:ext cx="784656" cy="680666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DBF670CA-0490-465D-93C3-F808E38517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259907" y="4745608"/>
            <a:ext cx="509553" cy="442022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8500E652-C9B1-4496-B318-FC8A176134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476820" y="3696160"/>
            <a:ext cx="509553" cy="442022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D493E51-6BA6-4465-95B3-0EE60F0C1EAC}"/>
              </a:ext>
            </a:extLst>
          </p:cNvPr>
          <p:cNvSpPr txBox="1"/>
          <p:nvPr/>
        </p:nvSpPr>
        <p:spPr>
          <a:xfrm>
            <a:off x="4532374" y="222714"/>
            <a:ext cx="2879603" cy="58477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chemeClr val="bg1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กิจกรรมที่ดำเนินการ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10811" y="5691849"/>
            <a:ext cx="9118243" cy="523220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solidFill>
                  <a:srgbClr val="7030A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จัดกิจกรรมรณรงค์ส่งเสริมวินัยการเข้าคิวขึ้นรถไฟฟ้า</a:t>
            </a:r>
          </a:p>
        </p:txBody>
      </p:sp>
      <p:pic>
        <p:nvPicPr>
          <p:cNvPr id="53" name="Picture 52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118" y="52105"/>
            <a:ext cx="1136340" cy="1389112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D493E51-6BA6-4465-95B3-0EE60F0C1EAC}"/>
              </a:ext>
            </a:extLst>
          </p:cNvPr>
          <p:cNvSpPr txBox="1"/>
          <p:nvPr/>
        </p:nvSpPr>
        <p:spPr>
          <a:xfrm>
            <a:off x="619480" y="951676"/>
            <a:ext cx="696867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3200" b="1" dirty="0">
                <a:solidFill>
                  <a:srgbClr val="7030A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การจัดกิจกรรมรณรงค์การใช้รถไฟฟ้า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ADEB5F3-9996-47BD-9C53-1EA39ED11FC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14002"/>
          <a:stretch/>
        </p:blipFill>
        <p:spPr>
          <a:xfrm>
            <a:off x="527591" y="1759914"/>
            <a:ext cx="5444763" cy="356270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E2E9A31-86AF-4961-9EDF-18FECE27262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-5310" r="16115"/>
          <a:stretch/>
        </p:blipFill>
        <p:spPr>
          <a:xfrm>
            <a:off x="5911267" y="1759914"/>
            <a:ext cx="5647208" cy="356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30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69" b="25569"/>
          <a:stretch>
            <a:fillRect/>
          </a:stretch>
        </p:blipFill>
        <p:spPr>
          <a:xfrm>
            <a:off x="-824154" y="0"/>
            <a:ext cx="10670881" cy="6950439"/>
          </a:xfrm>
          <a:prstGeom prst="flowChartInputOutpu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A07F7DDC-060D-4944-8D5E-DF461A4B80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1747058" y="1882659"/>
            <a:ext cx="4029420" cy="3495402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64C784C-8D76-4A6D-8EFE-F4FA712CB4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34452" y="353732"/>
            <a:ext cx="2688896" cy="233253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CB9CB32E-2984-4F9F-BF1B-ADD62CB16D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-817309" y="353732"/>
            <a:ext cx="1258589" cy="109178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C8BC7AD-C060-4880-B8CA-66855AEFB6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2731691" y="-393973"/>
            <a:ext cx="1146280" cy="9943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EFE2822-DDE0-41AB-91C5-256E12E8354E}"/>
              </a:ext>
            </a:extLst>
          </p:cNvPr>
          <p:cNvSpPr txBox="1"/>
          <p:nvPr/>
        </p:nvSpPr>
        <p:spPr>
          <a:xfrm>
            <a:off x="3337591" y="4228509"/>
            <a:ext cx="8421383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th-TH" sz="4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ผลการดำเนินงานตามตัวชี้วัดยุทธศาสตร์</a:t>
            </a:r>
          </a:p>
          <a:p>
            <a:pPr algn="r"/>
            <a:r>
              <a:rPr lang="th-TH" sz="4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ในความรับผิดชอบของหน่วยงาน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FE2822-DDE0-41AB-91C5-256E12E8354E}"/>
              </a:ext>
            </a:extLst>
          </p:cNvPr>
          <p:cNvSpPr txBox="1"/>
          <p:nvPr/>
        </p:nvSpPr>
        <p:spPr>
          <a:xfrm>
            <a:off x="9569003" y="3212846"/>
            <a:ext cx="2189971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th-TH" sz="6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ส่วนที่ </a:t>
            </a:r>
            <a:r>
              <a:rPr lang="en-US" sz="6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2</a:t>
            </a:r>
            <a:endParaRPr lang="th-TH" sz="6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FE2822-DDE0-41AB-91C5-256E12E8354E}"/>
              </a:ext>
            </a:extLst>
          </p:cNvPr>
          <p:cNvSpPr txBox="1"/>
          <p:nvPr/>
        </p:nvSpPr>
        <p:spPr>
          <a:xfrm>
            <a:off x="8229600" y="5814297"/>
            <a:ext cx="352937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th-TH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นอกเหนือจากส่วนที่ </a:t>
            </a:r>
            <a:r>
              <a:rPr lang="en-US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1</a:t>
            </a:r>
            <a:endParaRPr lang="th-TH" sz="36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pic>
        <p:nvPicPr>
          <p:cNvPr id="18" name="Picture 17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118" y="52105"/>
            <a:ext cx="1136340" cy="13891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820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" name="Chart 54"/>
          <p:cNvGraphicFramePr/>
          <p:nvPr>
            <p:extLst>
              <p:ext uri="{D42A27DB-BD31-4B8C-83A1-F6EECF244321}">
                <p14:modId xmlns:p14="http://schemas.microsoft.com/office/powerpoint/2010/main" val="2630621329"/>
              </p:ext>
            </p:extLst>
          </p:nvPr>
        </p:nvGraphicFramePr>
        <p:xfrm>
          <a:off x="8044213" y="1093576"/>
          <a:ext cx="2811600" cy="196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9" name="Chart 38"/>
          <p:cNvGraphicFramePr/>
          <p:nvPr>
            <p:extLst>
              <p:ext uri="{D42A27DB-BD31-4B8C-83A1-F6EECF244321}">
                <p14:modId xmlns:p14="http://schemas.microsoft.com/office/powerpoint/2010/main" val="2728172407"/>
              </p:ext>
            </p:extLst>
          </p:nvPr>
        </p:nvGraphicFramePr>
        <p:xfrm>
          <a:off x="1172492" y="1118219"/>
          <a:ext cx="2811316" cy="19609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3" name="Chart 42"/>
          <p:cNvGraphicFramePr/>
          <p:nvPr>
            <p:extLst>
              <p:ext uri="{D42A27DB-BD31-4B8C-83A1-F6EECF244321}">
                <p14:modId xmlns:p14="http://schemas.microsoft.com/office/powerpoint/2010/main" val="2866459246"/>
              </p:ext>
            </p:extLst>
          </p:nvPr>
        </p:nvGraphicFramePr>
        <p:xfrm>
          <a:off x="4165658" y="1032138"/>
          <a:ext cx="3865989" cy="25773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8" name="Chart 47"/>
          <p:cNvGraphicFramePr/>
          <p:nvPr>
            <p:extLst>
              <p:ext uri="{D42A27DB-BD31-4B8C-83A1-F6EECF244321}">
                <p14:modId xmlns:p14="http://schemas.microsoft.com/office/powerpoint/2010/main" val="3679396976"/>
              </p:ext>
            </p:extLst>
          </p:nvPr>
        </p:nvGraphicFramePr>
        <p:xfrm>
          <a:off x="4492372" y="1093576"/>
          <a:ext cx="2811600" cy="196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E659F6B3-262A-4A21-B2BD-1DEAFB15F261}"/>
              </a:ext>
            </a:extLst>
          </p:cNvPr>
          <p:cNvSpPr txBox="1"/>
          <p:nvPr/>
        </p:nvSpPr>
        <p:spPr>
          <a:xfrm>
            <a:off x="2282236" y="1683193"/>
            <a:ext cx="591829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8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85</a:t>
            </a:r>
            <a:endParaRPr lang="en-US" sz="48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15F823-3964-42D4-8471-3355FBEEBC64}"/>
              </a:ext>
            </a:extLst>
          </p:cNvPr>
          <p:cNvSpPr txBox="1"/>
          <p:nvPr/>
        </p:nvSpPr>
        <p:spPr>
          <a:xfrm>
            <a:off x="5348181" y="1683193"/>
            <a:ext cx="1099981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8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82.10</a:t>
            </a:r>
            <a:endParaRPr lang="en-US" sz="48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131092-318A-4FA6-8185-19FD6C58E18D}"/>
              </a:ext>
            </a:extLst>
          </p:cNvPr>
          <p:cNvSpPr txBox="1"/>
          <p:nvPr/>
        </p:nvSpPr>
        <p:spPr>
          <a:xfrm>
            <a:off x="8900023" y="1683193"/>
            <a:ext cx="1099981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8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95.58</a:t>
            </a:r>
            <a:endParaRPr lang="en-US" sz="48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FBEF33-917A-40A8-BF44-F6D38D04D74D}"/>
              </a:ext>
            </a:extLst>
          </p:cNvPr>
          <p:cNvSpPr txBox="1"/>
          <p:nvPr/>
        </p:nvSpPr>
        <p:spPr>
          <a:xfrm>
            <a:off x="1238473" y="3157982"/>
            <a:ext cx="2581024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solidFill>
                  <a:schemeClr val="accent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ค่า</a:t>
            </a:r>
            <a:r>
              <a:rPr lang="th-TH" sz="2400" b="1" dirty="0" smtClean="0">
                <a:solidFill>
                  <a:schemeClr val="accent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เป้าหมาย ปี 2566</a:t>
            </a:r>
          </a:p>
          <a:p>
            <a:pPr algn="ctr"/>
            <a:r>
              <a:rPr lang="en-ZA" sz="2400" dirty="0">
                <a:solidFill>
                  <a:schemeClr val="accent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&gt;= </a:t>
            </a:r>
            <a:r>
              <a:rPr lang="th-TH" sz="2400" dirty="0">
                <a:solidFill>
                  <a:schemeClr val="accent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ร้อยละ </a:t>
            </a:r>
            <a:r>
              <a:rPr lang="th-TH" sz="2400" dirty="0" smtClean="0">
                <a:solidFill>
                  <a:schemeClr val="accent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85</a:t>
            </a:r>
            <a:endParaRPr lang="en-ZA" sz="2400" dirty="0">
              <a:solidFill>
                <a:schemeClr val="accent1"/>
              </a:solidFill>
              <a:latin typeface="TH Charmonman" panose="03000500040000020004" pitchFamily="66" charset="-34"/>
              <a:cs typeface="TH Charmonman" panose="03000500040000020004" pitchFamily="66" charset="-3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D493E51-6BA6-4465-95B3-0EE60F0C1EAC}"/>
              </a:ext>
            </a:extLst>
          </p:cNvPr>
          <p:cNvSpPr txBox="1"/>
          <p:nvPr/>
        </p:nvSpPr>
        <p:spPr>
          <a:xfrm>
            <a:off x="376848" y="444942"/>
            <a:ext cx="10478965" cy="58477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solidFill>
                  <a:srgbClr val="7030A0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ตัวชี้วัด</a:t>
            </a:r>
            <a:r>
              <a:rPr lang="en-US" sz="3200" b="1" dirty="0" smtClean="0">
                <a:solidFill>
                  <a:srgbClr val="7030A0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WU-D-1-2-8 </a:t>
            </a:r>
            <a:r>
              <a:rPr lang="th-TH" sz="3200" b="1" dirty="0">
                <a:solidFill>
                  <a:schemeClr val="bg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ร้อยละความพึงพอใจของผู้มีส่วนได้ส่วนเสีย - กลุ่มนักศึกษา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9FBEF33-917A-40A8-BF44-F6D38D04D74D}"/>
              </a:ext>
            </a:extLst>
          </p:cNvPr>
          <p:cNvSpPr txBox="1"/>
          <p:nvPr/>
        </p:nvSpPr>
        <p:spPr>
          <a:xfrm>
            <a:off x="4607660" y="3157982"/>
            <a:ext cx="2581024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solidFill>
                  <a:schemeClr val="accent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ผลงานปี 2564</a:t>
            </a:r>
          </a:p>
          <a:p>
            <a:pPr algn="ctr"/>
            <a:r>
              <a:rPr lang="th-TH" sz="2400" dirty="0">
                <a:solidFill>
                  <a:schemeClr val="accent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ร้อยละ 82.10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567573" y="3936837"/>
            <a:ext cx="28913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solidFill>
                  <a:srgbClr val="7030A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ใช้การประเมินความพึงพอใจต่อระบบดูแลนักศึกษา เก่ง ดี มีสุข ด้วยแบบวัด </a:t>
            </a:r>
            <a:r>
              <a:rPr lang="en-US" sz="2000" dirty="0" err="1">
                <a:solidFill>
                  <a:srgbClr val="7030A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Happinometer</a:t>
            </a:r>
            <a:r>
              <a:rPr lang="en-US" sz="2000" dirty="0">
                <a:solidFill>
                  <a:srgbClr val="7030A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 </a:t>
            </a:r>
            <a:r>
              <a:rPr lang="th-TH" sz="2000" dirty="0">
                <a:solidFill>
                  <a:srgbClr val="7030A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นักศึกษาทุกคน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9FBEF33-917A-40A8-BF44-F6D38D04D74D}"/>
              </a:ext>
            </a:extLst>
          </p:cNvPr>
          <p:cNvSpPr txBox="1"/>
          <p:nvPr/>
        </p:nvSpPr>
        <p:spPr>
          <a:xfrm>
            <a:off x="8159501" y="3157981"/>
            <a:ext cx="2581024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solidFill>
                  <a:schemeClr val="accent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ผลงานปี </a:t>
            </a:r>
            <a:r>
              <a:rPr lang="th-TH" sz="2400" b="1" dirty="0" smtClean="0">
                <a:solidFill>
                  <a:schemeClr val="accent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256</a:t>
            </a:r>
            <a:r>
              <a:rPr lang="en-US" sz="2400" b="1" dirty="0" smtClean="0">
                <a:solidFill>
                  <a:schemeClr val="accent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5</a:t>
            </a:r>
            <a:endParaRPr lang="th-TH" sz="2400" b="1" dirty="0">
              <a:solidFill>
                <a:schemeClr val="accent1"/>
              </a:solidFill>
              <a:latin typeface="TH Charmonman" panose="03000500040000020004" pitchFamily="66" charset="-34"/>
              <a:cs typeface="TH Charmonman" panose="03000500040000020004" pitchFamily="66" charset="-34"/>
            </a:endParaRPr>
          </a:p>
          <a:p>
            <a:pPr algn="ctr"/>
            <a:r>
              <a:rPr lang="th-TH" sz="2400" dirty="0">
                <a:solidFill>
                  <a:schemeClr val="accent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ร้อยละ </a:t>
            </a:r>
            <a:r>
              <a:rPr lang="en-US" sz="2400" dirty="0" smtClean="0">
                <a:solidFill>
                  <a:schemeClr val="accent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95.58</a:t>
            </a:r>
            <a:endParaRPr lang="th-TH" sz="2400" dirty="0">
              <a:solidFill>
                <a:schemeClr val="accent1"/>
              </a:solidFill>
              <a:latin typeface="TH Charmonman" panose="03000500040000020004" pitchFamily="66" charset="-34"/>
              <a:cs typeface="TH Charmonman" panose="03000500040000020004" pitchFamily="66" charset="-34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8117362" y="3936837"/>
            <a:ext cx="27515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solidFill>
                  <a:srgbClr val="7030A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ใช้การประเมินความพึงพอใจต่อระบบดูแลนักศึกษา เก่ง ดี มีสุข ด้วยแบบวัด </a:t>
            </a:r>
            <a:r>
              <a:rPr lang="en-US" sz="2000" dirty="0" err="1">
                <a:solidFill>
                  <a:srgbClr val="7030A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Happinometer</a:t>
            </a:r>
            <a:r>
              <a:rPr lang="en-US" sz="2000" dirty="0">
                <a:solidFill>
                  <a:srgbClr val="7030A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2000" dirty="0">
                <a:solidFill>
                  <a:srgbClr val="7030A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นักศึกษาทุกคน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656822" y="5137731"/>
            <a:ext cx="10838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solidFill>
                  <a:schemeClr val="accent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ผลการ</a:t>
            </a:r>
            <a:r>
              <a:rPr lang="th-TH" sz="2400" b="1" dirty="0" smtClean="0">
                <a:solidFill>
                  <a:schemeClr val="accent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ดำเนินงาน ปี </a:t>
            </a:r>
            <a:r>
              <a:rPr lang="th-TH" sz="2400" b="1" dirty="0">
                <a:solidFill>
                  <a:schemeClr val="accent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2566 (6 เดือน) </a:t>
            </a:r>
            <a:r>
              <a:rPr lang="th-TH" sz="2400" dirty="0">
                <a:solidFill>
                  <a:srgbClr val="7030A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อยู่ระหว่างประมวลผลแบบวัด </a:t>
            </a:r>
            <a:r>
              <a:rPr lang="en-US" sz="2400" dirty="0" err="1">
                <a:solidFill>
                  <a:srgbClr val="7030A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Happinometer</a:t>
            </a:r>
            <a:r>
              <a:rPr lang="en-US" sz="2400" dirty="0">
                <a:solidFill>
                  <a:srgbClr val="7030A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 </a:t>
            </a:r>
            <a:r>
              <a:rPr lang="en-US" sz="2400" dirty="0" smtClean="0">
                <a:solidFill>
                  <a:srgbClr val="7030A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 (</a:t>
            </a:r>
            <a:r>
              <a:rPr lang="th-TH" sz="2400" dirty="0">
                <a:solidFill>
                  <a:srgbClr val="7030A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เก็บข้อมูลเสร็จเมื่อ 31 </a:t>
            </a:r>
            <a:r>
              <a:rPr lang="th-TH" sz="2400" dirty="0" smtClean="0">
                <a:solidFill>
                  <a:srgbClr val="7030A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มี.ค. </a:t>
            </a:r>
            <a:r>
              <a:rPr lang="th-TH" sz="2400" dirty="0">
                <a:solidFill>
                  <a:srgbClr val="7030A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66</a:t>
            </a:r>
            <a:r>
              <a:rPr lang="th-TH" sz="2400" dirty="0" smtClean="0">
                <a:solidFill>
                  <a:srgbClr val="7030A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)</a:t>
            </a:r>
            <a:endParaRPr lang="th-TH" sz="2400" dirty="0">
              <a:solidFill>
                <a:srgbClr val="7030A0"/>
              </a:solidFill>
              <a:latin typeface="TH Baijam" panose="02000506000000020004" pitchFamily="2" charset="-34"/>
              <a:cs typeface="TH Baijam" panose="02000506000000020004" pitchFamily="2" charset="-34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56823" y="5646127"/>
            <a:ext cx="2575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solidFill>
                  <a:schemeClr val="accent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ผลสำเร็จ </a:t>
            </a:r>
            <a:r>
              <a:rPr lang="en-US" sz="2400" b="1" dirty="0" smtClean="0">
                <a:solidFill>
                  <a:schemeClr val="accent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(%) </a:t>
            </a:r>
            <a:r>
              <a:rPr lang="en-US" sz="2400" b="1" dirty="0" smtClean="0">
                <a:solidFill>
                  <a:schemeClr val="accent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	</a:t>
            </a:r>
            <a:r>
              <a:rPr lang="en-US" sz="2400" b="1" dirty="0" smtClean="0">
                <a:solidFill>
                  <a:srgbClr val="7030A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70% </a:t>
            </a:r>
            <a:endParaRPr lang="th-TH" sz="2400" dirty="0">
              <a:solidFill>
                <a:srgbClr val="7030A0"/>
              </a:solidFill>
              <a:latin typeface="TH Baijam" panose="02000506000000020004" pitchFamily="2" charset="-34"/>
              <a:cs typeface="TH Baijam" panose="02000506000000020004" pitchFamily="2" charset="-34"/>
            </a:endParaRPr>
          </a:p>
        </p:txBody>
      </p:sp>
      <p:sp>
        <p:nvSpPr>
          <p:cNvPr id="60" name="Rectangle: Rounded Corners 10">
            <a:extLst>
              <a:ext uri="{FF2B5EF4-FFF2-40B4-BE49-F238E27FC236}">
                <a16:creationId xmlns:a16="http://schemas.microsoft.com/office/drawing/2014/main" id="{5631C819-9072-4011-A697-C2AB8AE5F748}"/>
              </a:ext>
            </a:extLst>
          </p:cNvPr>
          <p:cNvSpPr/>
          <p:nvPr/>
        </p:nvSpPr>
        <p:spPr>
          <a:xfrm>
            <a:off x="3164421" y="5795496"/>
            <a:ext cx="4995080" cy="162928"/>
          </a:xfrm>
          <a:prstGeom prst="roundRect">
            <a:avLst>
              <a:gd name="adj" fmla="val 50000"/>
            </a:avLst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: Rounded Corners 11">
            <a:extLst>
              <a:ext uri="{FF2B5EF4-FFF2-40B4-BE49-F238E27FC236}">
                <a16:creationId xmlns:a16="http://schemas.microsoft.com/office/drawing/2014/main" id="{B522D59E-02B2-4783-8DFD-539D22197213}"/>
              </a:ext>
            </a:extLst>
          </p:cNvPr>
          <p:cNvSpPr/>
          <p:nvPr/>
        </p:nvSpPr>
        <p:spPr>
          <a:xfrm>
            <a:off x="3164421" y="5795496"/>
            <a:ext cx="3994466" cy="162928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656823" y="6172189"/>
            <a:ext cx="7502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solidFill>
                  <a:schemeClr val="accent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แนวโน้มผลสำเร็จเปรียบเทียบกับผลงานย้อนหลัง (เพิ่มขึ้น/ลดลง</a:t>
            </a:r>
            <a:r>
              <a:rPr lang="th-TH" sz="2400" b="1" dirty="0" smtClean="0">
                <a:solidFill>
                  <a:schemeClr val="accent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)</a:t>
            </a:r>
            <a:r>
              <a:rPr lang="th-TH" sz="2400" dirty="0">
                <a:solidFill>
                  <a:schemeClr val="tx1">
                    <a:lumMod val="50000"/>
                  </a:schemeClr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 </a:t>
            </a:r>
            <a:r>
              <a:rPr lang="th-TH" sz="2400" dirty="0" smtClean="0">
                <a:solidFill>
                  <a:schemeClr val="tx1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	</a:t>
            </a:r>
            <a:r>
              <a:rPr lang="th-TH" sz="2400" dirty="0" smtClean="0">
                <a:solidFill>
                  <a:srgbClr val="FF000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เพิ่มขึ้น</a:t>
            </a:r>
            <a:endParaRPr lang="th-TH" sz="2400" b="1" dirty="0">
              <a:solidFill>
                <a:srgbClr val="FF0000"/>
              </a:solidFill>
              <a:latin typeface="TH Baijam" panose="02000506000000020004" pitchFamily="2" charset="-34"/>
              <a:cs typeface="TH Baijam" panose="02000506000000020004" pitchFamily="2" charset="-34"/>
            </a:endParaRPr>
          </a:p>
        </p:txBody>
      </p:sp>
      <p:sp>
        <p:nvSpPr>
          <p:cNvPr id="63" name="Graphic 1">
            <a:extLst>
              <a:ext uri="{FF2B5EF4-FFF2-40B4-BE49-F238E27FC236}">
                <a16:creationId xmlns:a16="http://schemas.microsoft.com/office/drawing/2014/main" id="{6221D611-68E7-4A51-A1CF-8730962156B6}"/>
              </a:ext>
            </a:extLst>
          </p:cNvPr>
          <p:cNvSpPr/>
          <p:nvPr/>
        </p:nvSpPr>
        <p:spPr>
          <a:xfrm rot="16200000">
            <a:off x="8129031" y="6057197"/>
            <a:ext cx="764946" cy="662474"/>
          </a:xfrm>
          <a:custGeom>
            <a:avLst/>
            <a:gdLst>
              <a:gd name="connsiteX0" fmla="*/ 2839724 w 3786298"/>
              <a:gd name="connsiteY0" fmla="*/ 0 h 3279085"/>
              <a:gd name="connsiteX1" fmla="*/ 946575 w 3786298"/>
              <a:gd name="connsiteY1" fmla="*/ 0 h 3279085"/>
              <a:gd name="connsiteX2" fmla="*/ 0 w 3786298"/>
              <a:gd name="connsiteY2" fmla="*/ 1639543 h 3279085"/>
              <a:gd name="connsiteX3" fmla="*/ 946575 w 3786298"/>
              <a:gd name="connsiteY3" fmla="*/ 3279086 h 3279085"/>
              <a:gd name="connsiteX4" fmla="*/ 2839724 w 3786298"/>
              <a:gd name="connsiteY4" fmla="*/ 3279086 h 3279085"/>
              <a:gd name="connsiteX5" fmla="*/ 3786299 w 3786298"/>
              <a:gd name="connsiteY5" fmla="*/ 1639543 h 327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86298" h="3279085">
                <a:moveTo>
                  <a:pt x="2839724" y="0"/>
                </a:moveTo>
                <a:lnTo>
                  <a:pt x="946575" y="0"/>
                </a:lnTo>
                <a:lnTo>
                  <a:pt x="0" y="1639543"/>
                </a:lnTo>
                <a:lnTo>
                  <a:pt x="946575" y="3279086"/>
                </a:lnTo>
                <a:lnTo>
                  <a:pt x="2839724" y="3279086"/>
                </a:lnTo>
                <a:lnTo>
                  <a:pt x="3786299" y="1639543"/>
                </a:lnTo>
                <a:close/>
              </a:path>
            </a:pathLst>
          </a:custGeom>
          <a:solidFill>
            <a:srgbClr val="7030A0"/>
          </a:solidFill>
          <a:ln w="1518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64" name="Graphic 15" descr="Exponential Graph outline">
            <a:extLst>
              <a:ext uri="{FF2B5EF4-FFF2-40B4-BE49-F238E27FC236}">
                <a16:creationId xmlns:a16="http://schemas.microsoft.com/office/drawing/2014/main" id="{E8B7F3B9-444B-4545-BAFF-293A29AAB9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337947" y="6202572"/>
            <a:ext cx="395532" cy="395532"/>
          </a:xfrm>
          <a:prstGeom prst="rect">
            <a:avLst/>
          </a:prstGeom>
        </p:spPr>
      </p:pic>
      <p:pic>
        <p:nvPicPr>
          <p:cNvPr id="66" name="Picture 65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118" y="52105"/>
            <a:ext cx="1136340" cy="13891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388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">
            <a:extLst>
              <a:ext uri="{FF2B5EF4-FFF2-40B4-BE49-F238E27FC236}">
                <a16:creationId xmlns:a16="http://schemas.microsoft.com/office/drawing/2014/main" id="{237B3233-D469-40B6-B68B-C7167440A33A}"/>
              </a:ext>
            </a:extLst>
          </p:cNvPr>
          <p:cNvSpPr/>
          <p:nvPr/>
        </p:nvSpPr>
        <p:spPr>
          <a:xfrm>
            <a:off x="1866409" y="2770379"/>
            <a:ext cx="3233625" cy="1240842"/>
          </a:xfrm>
          <a:custGeom>
            <a:avLst/>
            <a:gdLst/>
            <a:ahLst/>
            <a:cxnLst/>
            <a:rect l="l" t="t" r="r" b="b"/>
            <a:pathLst>
              <a:path w="6025861" h="1158747">
                <a:moveTo>
                  <a:pt x="575194" y="0"/>
                </a:moveTo>
                <a:lnTo>
                  <a:pt x="1992514" y="0"/>
                </a:lnTo>
                <a:lnTo>
                  <a:pt x="4154179" y="0"/>
                </a:lnTo>
                <a:lnTo>
                  <a:pt x="5571499" y="0"/>
                </a:lnTo>
                <a:lnTo>
                  <a:pt x="5571499" y="474"/>
                </a:lnTo>
                <a:lnTo>
                  <a:pt x="5639364" y="474"/>
                </a:lnTo>
                <a:cubicBezTo>
                  <a:pt x="5661410" y="0"/>
                  <a:pt x="5683924" y="5211"/>
                  <a:pt x="5704562" y="17528"/>
                </a:cubicBezTo>
                <a:cubicBezTo>
                  <a:pt x="5723793" y="28424"/>
                  <a:pt x="5739272" y="44057"/>
                  <a:pt x="5749591" y="62533"/>
                </a:cubicBezTo>
                <a:lnTo>
                  <a:pt x="6008038" y="514473"/>
                </a:lnTo>
                <a:cubicBezTo>
                  <a:pt x="6019294" y="533422"/>
                  <a:pt x="6025861" y="555687"/>
                  <a:pt x="6025861" y="579374"/>
                </a:cubicBezTo>
                <a:cubicBezTo>
                  <a:pt x="6025861" y="603534"/>
                  <a:pt x="6019294" y="625799"/>
                  <a:pt x="6007568" y="644749"/>
                </a:cubicBezTo>
                <a:lnTo>
                  <a:pt x="5749591" y="1096688"/>
                </a:lnTo>
                <a:cubicBezTo>
                  <a:pt x="5738803" y="1114690"/>
                  <a:pt x="5723793" y="1130324"/>
                  <a:pt x="5704562" y="1141693"/>
                </a:cubicBezTo>
                <a:cubicBezTo>
                  <a:pt x="5684393" y="1153536"/>
                  <a:pt x="5662348" y="1158747"/>
                  <a:pt x="5640302" y="1158273"/>
                </a:cubicBezTo>
                <a:lnTo>
                  <a:pt x="5571499" y="1158273"/>
                </a:lnTo>
                <a:lnTo>
                  <a:pt x="5571499" y="1158747"/>
                </a:lnTo>
                <a:lnTo>
                  <a:pt x="4154179" y="1158747"/>
                </a:lnTo>
                <a:lnTo>
                  <a:pt x="1992514" y="1158747"/>
                </a:lnTo>
                <a:lnTo>
                  <a:pt x="575194" y="1158747"/>
                </a:lnTo>
                <a:lnTo>
                  <a:pt x="575194" y="1158273"/>
                </a:lnTo>
                <a:lnTo>
                  <a:pt x="382745" y="1158273"/>
                </a:lnTo>
                <a:cubicBezTo>
                  <a:pt x="362107" y="1158273"/>
                  <a:pt x="340530" y="1153062"/>
                  <a:pt x="321299" y="1141693"/>
                </a:cubicBezTo>
                <a:cubicBezTo>
                  <a:pt x="302069" y="1130324"/>
                  <a:pt x="286590" y="1114690"/>
                  <a:pt x="276270" y="1096215"/>
                </a:cubicBezTo>
                <a:lnTo>
                  <a:pt x="16886" y="642380"/>
                </a:lnTo>
                <a:cubicBezTo>
                  <a:pt x="6098" y="623904"/>
                  <a:pt x="0" y="602587"/>
                  <a:pt x="0" y="579374"/>
                </a:cubicBezTo>
                <a:cubicBezTo>
                  <a:pt x="0" y="556161"/>
                  <a:pt x="6098" y="534843"/>
                  <a:pt x="16886" y="515894"/>
                </a:cubicBezTo>
                <a:lnTo>
                  <a:pt x="275332" y="63954"/>
                </a:lnTo>
                <a:cubicBezTo>
                  <a:pt x="286120" y="45478"/>
                  <a:pt x="301599" y="28898"/>
                  <a:pt x="321299" y="17528"/>
                </a:cubicBezTo>
                <a:cubicBezTo>
                  <a:pt x="339592" y="6633"/>
                  <a:pt x="359762" y="948"/>
                  <a:pt x="379930" y="474"/>
                </a:cubicBezTo>
                <a:lnTo>
                  <a:pt x="575194" y="474"/>
                </a:lnTo>
                <a:close/>
              </a:path>
            </a:pathLst>
          </a:custGeom>
          <a:noFill/>
          <a:ln w="95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943">
              <a:spcBef>
                <a:spcPct val="0"/>
              </a:spcBef>
              <a:spcAft>
                <a:spcPct val="0"/>
              </a:spcAft>
            </a:pPr>
            <a:endParaRPr lang="en-US" altLang="en-US" sz="1707" i="0" noProof="1">
              <a:solidFill>
                <a:prstClr val="white"/>
              </a:solidFill>
              <a:latin typeface="Arial" panose="020B0604020202020204" pitchFamily="34" charset="0"/>
              <a:ea typeface="Calibr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object">
            <a:extLst>
              <a:ext uri="{FF2B5EF4-FFF2-40B4-BE49-F238E27FC236}">
                <a16:creationId xmlns:a16="http://schemas.microsoft.com/office/drawing/2014/main" id="{6F9E3A6E-28C4-4D38-8635-D3DE561971C6}"/>
              </a:ext>
            </a:extLst>
          </p:cNvPr>
          <p:cNvSpPr/>
          <p:nvPr/>
        </p:nvSpPr>
        <p:spPr>
          <a:xfrm>
            <a:off x="2566720" y="4154230"/>
            <a:ext cx="3434835" cy="1139090"/>
          </a:xfrm>
          <a:custGeom>
            <a:avLst/>
            <a:gdLst/>
            <a:ahLst/>
            <a:cxnLst/>
            <a:rect l="l" t="t" r="r" b="b"/>
            <a:pathLst>
              <a:path w="6025861" h="1158747">
                <a:moveTo>
                  <a:pt x="575194" y="0"/>
                </a:moveTo>
                <a:lnTo>
                  <a:pt x="1992514" y="0"/>
                </a:lnTo>
                <a:lnTo>
                  <a:pt x="4154179" y="0"/>
                </a:lnTo>
                <a:lnTo>
                  <a:pt x="5571499" y="0"/>
                </a:lnTo>
                <a:lnTo>
                  <a:pt x="5571499" y="474"/>
                </a:lnTo>
                <a:lnTo>
                  <a:pt x="5639364" y="474"/>
                </a:lnTo>
                <a:cubicBezTo>
                  <a:pt x="5661410" y="0"/>
                  <a:pt x="5683924" y="5211"/>
                  <a:pt x="5704562" y="17528"/>
                </a:cubicBezTo>
                <a:cubicBezTo>
                  <a:pt x="5723793" y="28424"/>
                  <a:pt x="5739272" y="44057"/>
                  <a:pt x="5749591" y="62533"/>
                </a:cubicBezTo>
                <a:lnTo>
                  <a:pt x="6008038" y="514473"/>
                </a:lnTo>
                <a:cubicBezTo>
                  <a:pt x="6019294" y="533422"/>
                  <a:pt x="6025861" y="555687"/>
                  <a:pt x="6025861" y="579374"/>
                </a:cubicBezTo>
                <a:cubicBezTo>
                  <a:pt x="6025861" y="603534"/>
                  <a:pt x="6019294" y="625799"/>
                  <a:pt x="6007568" y="644749"/>
                </a:cubicBezTo>
                <a:lnTo>
                  <a:pt x="5749591" y="1096688"/>
                </a:lnTo>
                <a:cubicBezTo>
                  <a:pt x="5738803" y="1114690"/>
                  <a:pt x="5723793" y="1130324"/>
                  <a:pt x="5704562" y="1141693"/>
                </a:cubicBezTo>
                <a:cubicBezTo>
                  <a:pt x="5684393" y="1153536"/>
                  <a:pt x="5662348" y="1158747"/>
                  <a:pt x="5640302" y="1158273"/>
                </a:cubicBezTo>
                <a:lnTo>
                  <a:pt x="5571499" y="1158273"/>
                </a:lnTo>
                <a:lnTo>
                  <a:pt x="5571499" y="1158747"/>
                </a:lnTo>
                <a:lnTo>
                  <a:pt x="4154179" y="1158747"/>
                </a:lnTo>
                <a:lnTo>
                  <a:pt x="1992514" y="1158747"/>
                </a:lnTo>
                <a:lnTo>
                  <a:pt x="575194" y="1158747"/>
                </a:lnTo>
                <a:lnTo>
                  <a:pt x="575194" y="1158273"/>
                </a:lnTo>
                <a:lnTo>
                  <a:pt x="382745" y="1158273"/>
                </a:lnTo>
                <a:cubicBezTo>
                  <a:pt x="362107" y="1158273"/>
                  <a:pt x="340530" y="1153062"/>
                  <a:pt x="321299" y="1141693"/>
                </a:cubicBezTo>
                <a:cubicBezTo>
                  <a:pt x="302069" y="1130324"/>
                  <a:pt x="286590" y="1114690"/>
                  <a:pt x="276270" y="1096215"/>
                </a:cubicBezTo>
                <a:lnTo>
                  <a:pt x="16886" y="642380"/>
                </a:lnTo>
                <a:cubicBezTo>
                  <a:pt x="6098" y="623904"/>
                  <a:pt x="0" y="602587"/>
                  <a:pt x="0" y="579374"/>
                </a:cubicBezTo>
                <a:cubicBezTo>
                  <a:pt x="0" y="556161"/>
                  <a:pt x="6098" y="534843"/>
                  <a:pt x="16886" y="515894"/>
                </a:cubicBezTo>
                <a:lnTo>
                  <a:pt x="275332" y="63954"/>
                </a:lnTo>
                <a:cubicBezTo>
                  <a:pt x="286120" y="45478"/>
                  <a:pt x="301599" y="28898"/>
                  <a:pt x="321299" y="17528"/>
                </a:cubicBezTo>
                <a:cubicBezTo>
                  <a:pt x="339592" y="6633"/>
                  <a:pt x="359762" y="948"/>
                  <a:pt x="379930" y="474"/>
                </a:cubicBezTo>
                <a:lnTo>
                  <a:pt x="575194" y="474"/>
                </a:lnTo>
                <a:close/>
              </a:path>
            </a:pathLst>
          </a:custGeom>
          <a:noFill/>
          <a:ln w="95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943">
              <a:spcBef>
                <a:spcPct val="0"/>
              </a:spcBef>
              <a:spcAft>
                <a:spcPct val="0"/>
              </a:spcAft>
            </a:pPr>
            <a:endParaRPr lang="en-US" altLang="en-US" sz="1707" i="0" noProof="1">
              <a:solidFill>
                <a:prstClr val="white"/>
              </a:solidFill>
              <a:latin typeface="Arial" panose="020B0604020202020204" pitchFamily="34" charset="0"/>
              <a:ea typeface="Calibr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object">
            <a:extLst>
              <a:ext uri="{FF2B5EF4-FFF2-40B4-BE49-F238E27FC236}">
                <a16:creationId xmlns:a16="http://schemas.microsoft.com/office/drawing/2014/main" id="{230CD2C0-5DDC-42CB-9EC5-85C6EC00F386}"/>
              </a:ext>
            </a:extLst>
          </p:cNvPr>
          <p:cNvSpPr/>
          <p:nvPr/>
        </p:nvSpPr>
        <p:spPr>
          <a:xfrm>
            <a:off x="1866409" y="5436329"/>
            <a:ext cx="3233625" cy="1226769"/>
          </a:xfrm>
          <a:custGeom>
            <a:avLst/>
            <a:gdLst/>
            <a:ahLst/>
            <a:cxnLst/>
            <a:rect l="l" t="t" r="r" b="b"/>
            <a:pathLst>
              <a:path w="6025861" h="1158747">
                <a:moveTo>
                  <a:pt x="575194" y="0"/>
                </a:moveTo>
                <a:lnTo>
                  <a:pt x="1992514" y="0"/>
                </a:lnTo>
                <a:lnTo>
                  <a:pt x="4154179" y="0"/>
                </a:lnTo>
                <a:lnTo>
                  <a:pt x="5571499" y="0"/>
                </a:lnTo>
                <a:lnTo>
                  <a:pt x="5571499" y="474"/>
                </a:lnTo>
                <a:lnTo>
                  <a:pt x="5639364" y="474"/>
                </a:lnTo>
                <a:cubicBezTo>
                  <a:pt x="5661410" y="0"/>
                  <a:pt x="5683924" y="5211"/>
                  <a:pt x="5704562" y="17528"/>
                </a:cubicBezTo>
                <a:cubicBezTo>
                  <a:pt x="5723793" y="28424"/>
                  <a:pt x="5739272" y="44057"/>
                  <a:pt x="5749591" y="62533"/>
                </a:cubicBezTo>
                <a:lnTo>
                  <a:pt x="6008038" y="514473"/>
                </a:lnTo>
                <a:cubicBezTo>
                  <a:pt x="6019294" y="533422"/>
                  <a:pt x="6025861" y="555687"/>
                  <a:pt x="6025861" y="579374"/>
                </a:cubicBezTo>
                <a:cubicBezTo>
                  <a:pt x="6025861" y="603534"/>
                  <a:pt x="6019294" y="625799"/>
                  <a:pt x="6007568" y="644749"/>
                </a:cubicBezTo>
                <a:lnTo>
                  <a:pt x="5749591" y="1096688"/>
                </a:lnTo>
                <a:cubicBezTo>
                  <a:pt x="5738803" y="1114690"/>
                  <a:pt x="5723793" y="1130324"/>
                  <a:pt x="5704562" y="1141693"/>
                </a:cubicBezTo>
                <a:cubicBezTo>
                  <a:pt x="5684393" y="1153536"/>
                  <a:pt x="5662348" y="1158747"/>
                  <a:pt x="5640302" y="1158273"/>
                </a:cubicBezTo>
                <a:lnTo>
                  <a:pt x="5571499" y="1158273"/>
                </a:lnTo>
                <a:lnTo>
                  <a:pt x="5571499" y="1158747"/>
                </a:lnTo>
                <a:lnTo>
                  <a:pt x="4154179" y="1158747"/>
                </a:lnTo>
                <a:lnTo>
                  <a:pt x="1992514" y="1158747"/>
                </a:lnTo>
                <a:lnTo>
                  <a:pt x="575194" y="1158747"/>
                </a:lnTo>
                <a:lnTo>
                  <a:pt x="575194" y="1158273"/>
                </a:lnTo>
                <a:lnTo>
                  <a:pt x="382745" y="1158273"/>
                </a:lnTo>
                <a:cubicBezTo>
                  <a:pt x="362107" y="1158273"/>
                  <a:pt x="340530" y="1153062"/>
                  <a:pt x="321299" y="1141693"/>
                </a:cubicBezTo>
                <a:cubicBezTo>
                  <a:pt x="302069" y="1130324"/>
                  <a:pt x="286590" y="1114690"/>
                  <a:pt x="276270" y="1096215"/>
                </a:cubicBezTo>
                <a:lnTo>
                  <a:pt x="16886" y="642380"/>
                </a:lnTo>
                <a:cubicBezTo>
                  <a:pt x="6098" y="623904"/>
                  <a:pt x="0" y="602587"/>
                  <a:pt x="0" y="579374"/>
                </a:cubicBezTo>
                <a:cubicBezTo>
                  <a:pt x="0" y="556161"/>
                  <a:pt x="6098" y="534843"/>
                  <a:pt x="16886" y="515894"/>
                </a:cubicBezTo>
                <a:lnTo>
                  <a:pt x="275332" y="63954"/>
                </a:lnTo>
                <a:cubicBezTo>
                  <a:pt x="286120" y="45478"/>
                  <a:pt x="301599" y="28898"/>
                  <a:pt x="321299" y="17528"/>
                </a:cubicBezTo>
                <a:cubicBezTo>
                  <a:pt x="339592" y="6633"/>
                  <a:pt x="359762" y="948"/>
                  <a:pt x="379930" y="474"/>
                </a:cubicBezTo>
                <a:lnTo>
                  <a:pt x="575194" y="474"/>
                </a:lnTo>
                <a:close/>
              </a:path>
            </a:pathLst>
          </a:custGeom>
          <a:noFill/>
          <a:ln w="95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943">
              <a:spcBef>
                <a:spcPct val="0"/>
              </a:spcBef>
              <a:spcAft>
                <a:spcPct val="0"/>
              </a:spcAft>
            </a:pPr>
            <a:endParaRPr lang="en-US" altLang="en-US" sz="1707" i="0" noProof="1">
              <a:solidFill>
                <a:prstClr val="white"/>
              </a:solidFill>
              <a:latin typeface="Arial" panose="020B0604020202020204" pitchFamily="34" charset="0"/>
              <a:ea typeface="Calibr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" name="Graphic 1">
            <a:extLst>
              <a:ext uri="{FF2B5EF4-FFF2-40B4-BE49-F238E27FC236}">
                <a16:creationId xmlns:a16="http://schemas.microsoft.com/office/drawing/2014/main" id="{322F04FD-4628-4850-B478-4B73C151D8EF}"/>
              </a:ext>
            </a:extLst>
          </p:cNvPr>
          <p:cNvSpPr/>
          <p:nvPr/>
        </p:nvSpPr>
        <p:spPr>
          <a:xfrm rot="10800000">
            <a:off x="260682" y="3860018"/>
            <a:ext cx="2087137" cy="1727514"/>
          </a:xfrm>
          <a:custGeom>
            <a:avLst/>
            <a:gdLst>
              <a:gd name="connsiteX0" fmla="*/ 2839724 w 3786298"/>
              <a:gd name="connsiteY0" fmla="*/ 0 h 3279085"/>
              <a:gd name="connsiteX1" fmla="*/ 946575 w 3786298"/>
              <a:gd name="connsiteY1" fmla="*/ 0 h 3279085"/>
              <a:gd name="connsiteX2" fmla="*/ 0 w 3786298"/>
              <a:gd name="connsiteY2" fmla="*/ 1639543 h 3279085"/>
              <a:gd name="connsiteX3" fmla="*/ 946575 w 3786298"/>
              <a:gd name="connsiteY3" fmla="*/ 3279086 h 3279085"/>
              <a:gd name="connsiteX4" fmla="*/ 2839724 w 3786298"/>
              <a:gd name="connsiteY4" fmla="*/ 3279086 h 3279085"/>
              <a:gd name="connsiteX5" fmla="*/ 3786299 w 3786298"/>
              <a:gd name="connsiteY5" fmla="*/ 1639543 h 327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86298" h="3279085">
                <a:moveTo>
                  <a:pt x="2839724" y="0"/>
                </a:moveTo>
                <a:lnTo>
                  <a:pt x="946575" y="0"/>
                </a:lnTo>
                <a:lnTo>
                  <a:pt x="0" y="1639543"/>
                </a:lnTo>
                <a:lnTo>
                  <a:pt x="946575" y="3279086"/>
                </a:lnTo>
                <a:lnTo>
                  <a:pt x="2839724" y="3279086"/>
                </a:lnTo>
                <a:lnTo>
                  <a:pt x="3786299" y="1639543"/>
                </a:lnTo>
                <a:close/>
              </a:path>
            </a:pathLst>
          </a:custGeom>
          <a:solidFill>
            <a:srgbClr val="7030A0"/>
          </a:solidFill>
          <a:ln w="1518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493E51-6BA6-4465-95B3-0EE60F0C1EAC}"/>
              </a:ext>
            </a:extLst>
          </p:cNvPr>
          <p:cNvSpPr txBox="1"/>
          <p:nvPr/>
        </p:nvSpPr>
        <p:spPr>
          <a:xfrm>
            <a:off x="114341" y="332167"/>
            <a:ext cx="10828029" cy="47705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500" b="1" dirty="0" smtClean="0">
                <a:solidFill>
                  <a:srgbClr val="7030A0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ตัวชี้วัด</a:t>
            </a:r>
            <a:r>
              <a:rPr lang="en-US" sz="2500" b="1" dirty="0" smtClean="0">
                <a:solidFill>
                  <a:schemeClr val="accent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 </a:t>
            </a:r>
            <a:r>
              <a:rPr lang="en-US" sz="2500" b="1" dirty="0">
                <a:solidFill>
                  <a:schemeClr val="bg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WU-D-1-7-26 </a:t>
            </a:r>
            <a:r>
              <a:rPr lang="th-TH" sz="2500" b="1" dirty="0">
                <a:solidFill>
                  <a:schemeClr val="bg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ร้อยละของนักศึกษาที่ผ่านเกณฑ์ </a:t>
            </a:r>
            <a:r>
              <a:rPr lang="en-US" sz="2500" b="1" dirty="0">
                <a:solidFill>
                  <a:schemeClr val="bg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passport </a:t>
            </a:r>
            <a:r>
              <a:rPr lang="th-TH" sz="2500" b="1" dirty="0">
                <a:solidFill>
                  <a:schemeClr val="bg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บัณฑิตคน</a:t>
            </a:r>
            <a:r>
              <a:rPr lang="th-TH" sz="2500" b="1" dirty="0" smtClean="0">
                <a:solidFill>
                  <a:schemeClr val="bg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ดี นักศึกษา</a:t>
            </a:r>
            <a:r>
              <a:rPr lang="th-TH" sz="2500" b="1" dirty="0">
                <a:solidFill>
                  <a:schemeClr val="bg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ชั้นปี 1 (รหัส 65</a:t>
            </a:r>
            <a:r>
              <a:rPr lang="th-TH" sz="2500" b="1" dirty="0" smtClean="0">
                <a:solidFill>
                  <a:schemeClr val="bg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)</a:t>
            </a:r>
            <a:endParaRPr lang="th-TH" sz="2500" b="1" dirty="0">
              <a:solidFill>
                <a:schemeClr val="bg1"/>
              </a:solidFill>
              <a:latin typeface="TH Charmonman" panose="03000500040000020004" pitchFamily="66" charset="-34"/>
              <a:cs typeface="TH Charmonman" panose="03000500040000020004" pitchFamily="66" charset="-34"/>
            </a:endParaRPr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0303690"/>
              </p:ext>
            </p:extLst>
          </p:nvPr>
        </p:nvGraphicFramePr>
        <p:xfrm>
          <a:off x="1998613" y="1072168"/>
          <a:ext cx="8127999" cy="14630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9913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chemeClr val="bg1"/>
                          </a:solidFill>
                          <a:latin typeface="TH Charmonman" panose="03000500040000020004" pitchFamily="66" charset="-34"/>
                          <a:cs typeface="TH Charmonman" panose="03000500040000020004" pitchFamily="66" charset="-34"/>
                        </a:rPr>
                        <a:t>ค่า</a:t>
                      </a:r>
                      <a:r>
                        <a:rPr lang="th-TH" sz="2400" b="1" dirty="0" smtClean="0">
                          <a:solidFill>
                            <a:schemeClr val="bg1"/>
                          </a:solidFill>
                          <a:latin typeface="TH Charmonman" panose="03000500040000020004" pitchFamily="66" charset="-34"/>
                          <a:cs typeface="TH Charmonman" panose="03000500040000020004" pitchFamily="66" charset="-34"/>
                        </a:rPr>
                        <a:t>เป้าหมาย</a:t>
                      </a:r>
                      <a:r>
                        <a:rPr lang="th-TH" sz="2400" b="1" baseline="0" dirty="0" smtClean="0">
                          <a:solidFill>
                            <a:schemeClr val="bg1"/>
                          </a:solidFill>
                          <a:latin typeface="TH Charmonman" panose="03000500040000020004" pitchFamily="66" charset="-34"/>
                          <a:cs typeface="TH Charmonman" panose="03000500040000020004" pitchFamily="66" charset="-34"/>
                        </a:rPr>
                        <a:t> </a:t>
                      </a:r>
                      <a:r>
                        <a:rPr lang="th-TH" sz="2400" b="1" dirty="0" smtClean="0">
                          <a:solidFill>
                            <a:schemeClr val="bg1"/>
                          </a:solidFill>
                          <a:latin typeface="TH Charmonman" panose="03000500040000020004" pitchFamily="66" charset="-34"/>
                          <a:cs typeface="TH Charmonman" panose="03000500040000020004" pitchFamily="66" charset="-34"/>
                        </a:rPr>
                        <a:t>ปี</a:t>
                      </a:r>
                      <a:r>
                        <a:rPr lang="th-TH" sz="2400" b="1" baseline="0" dirty="0" smtClean="0">
                          <a:solidFill>
                            <a:schemeClr val="bg1"/>
                          </a:solidFill>
                          <a:latin typeface="TH Charmonman" panose="03000500040000020004" pitchFamily="66" charset="-34"/>
                          <a:cs typeface="TH Charmonman" panose="03000500040000020004" pitchFamily="66" charset="-34"/>
                        </a:rPr>
                        <a:t> </a:t>
                      </a:r>
                      <a:r>
                        <a:rPr lang="th-TH" sz="2400" b="1" baseline="0" dirty="0">
                          <a:solidFill>
                            <a:schemeClr val="bg1"/>
                          </a:solidFill>
                          <a:latin typeface="TH Charmonman" panose="03000500040000020004" pitchFamily="66" charset="-34"/>
                          <a:cs typeface="TH Charmonman" panose="03000500040000020004" pitchFamily="66" charset="-34"/>
                        </a:rPr>
                        <a:t>2566</a:t>
                      </a:r>
                      <a:endParaRPr lang="en-ZA" sz="2400" b="1" dirty="0">
                        <a:solidFill>
                          <a:schemeClr val="bg1"/>
                        </a:solidFill>
                        <a:latin typeface="TH Charmonman" panose="03000500040000020004" pitchFamily="66" charset="-34"/>
                        <a:cs typeface="TH Charmonman" panose="03000500040000020004" pitchFamily="66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chemeClr val="bg1"/>
                          </a:solidFill>
                          <a:latin typeface="TH Charmonman" panose="03000500040000020004" pitchFamily="66" charset="-34"/>
                          <a:cs typeface="TH Charmonman" panose="03000500040000020004" pitchFamily="66" charset="-34"/>
                        </a:rPr>
                        <a:t>ผลงานปี 2564</a:t>
                      </a:r>
                      <a:endParaRPr lang="en-ZA" sz="2400" b="1" dirty="0">
                        <a:solidFill>
                          <a:schemeClr val="bg1"/>
                        </a:solidFill>
                        <a:latin typeface="TH Charmonman" panose="03000500040000020004" pitchFamily="66" charset="-34"/>
                        <a:cs typeface="TH Charmonman" panose="03000500040000020004" pitchFamily="66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kern="1200" dirty="0">
                          <a:solidFill>
                            <a:schemeClr val="bg1"/>
                          </a:solidFill>
                          <a:latin typeface="TH Charmonman" panose="03000500040000020004" pitchFamily="66" charset="-34"/>
                          <a:ea typeface="+mn-ea"/>
                          <a:cs typeface="TH Charmonman" panose="03000500040000020004" pitchFamily="66" charset="-34"/>
                        </a:rPr>
                        <a:t>ผลงานปี 2565</a:t>
                      </a:r>
                      <a:endParaRPr lang="en-ZA" sz="2400" b="1" dirty="0">
                        <a:solidFill>
                          <a:schemeClr val="bg1"/>
                        </a:solidFill>
                        <a:latin typeface="TH Charmonman" panose="03000500040000020004" pitchFamily="66" charset="-34"/>
                        <a:cs typeface="TH Charmonman" panose="03000500040000020004" pitchFamily="66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8219">
                <a:tc>
                  <a:txBody>
                    <a:bodyPr/>
                    <a:lstStyle/>
                    <a:p>
                      <a:pPr algn="ctr"/>
                      <a:r>
                        <a:rPr lang="th-TH" sz="2000" b="1" i="0" kern="1200" dirty="0">
                          <a:solidFill>
                            <a:srgbClr val="7030A0"/>
                          </a:solidFill>
                          <a:effectLst/>
                          <a:latin typeface="TH Baijam" panose="02000506000000020004" pitchFamily="2" charset="-34"/>
                          <a:ea typeface="+mn-ea"/>
                          <a:cs typeface="TH Baijam" panose="02000506000000020004" pitchFamily="2" charset="-34"/>
                        </a:rPr>
                        <a:t>ร้อยละ 100</a:t>
                      </a:r>
                      <a:endParaRPr lang="en-US" sz="2000" b="1" i="0" kern="1200" dirty="0">
                        <a:solidFill>
                          <a:srgbClr val="7030A0"/>
                        </a:solidFill>
                        <a:effectLst/>
                        <a:latin typeface="TH Baijam" panose="02000506000000020004" pitchFamily="2" charset="-34"/>
                        <a:ea typeface="+mn-ea"/>
                        <a:cs typeface="TH Baijam" panose="02000506000000020004" pitchFamily="2" charset="-34"/>
                      </a:endParaRPr>
                    </a:p>
                    <a:p>
                      <a:pPr algn="ctr"/>
                      <a:r>
                        <a:rPr lang="th-TH" sz="2000" b="1" i="0" kern="1200" dirty="0">
                          <a:solidFill>
                            <a:srgbClr val="C00000"/>
                          </a:solidFill>
                          <a:effectLst/>
                          <a:latin typeface="TH Baijam" panose="02000506000000020004" pitchFamily="2" charset="-34"/>
                          <a:ea typeface="+mn-ea"/>
                          <a:cs typeface="TH Baijam" panose="02000506000000020004" pitchFamily="2" charset="-34"/>
                        </a:rPr>
                        <a:t>เก็บคะแนนได้ 25%</a:t>
                      </a:r>
                      <a:endParaRPr lang="en-ZA" sz="2000" b="1" i="0" kern="1200" dirty="0">
                        <a:solidFill>
                          <a:srgbClr val="C00000"/>
                        </a:solidFill>
                        <a:effectLst/>
                        <a:latin typeface="TH Baijam" panose="02000506000000020004" pitchFamily="2" charset="-34"/>
                        <a:ea typeface="+mn-ea"/>
                        <a:cs typeface="TH Baijam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ea typeface="+mn-ea"/>
                          <a:cs typeface="TH Baijam" panose="02000506000000020004" pitchFamily="2" charset="-34"/>
                        </a:rPr>
                        <a:t>ร้อยละ 100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ea typeface="+mn-ea"/>
                          <a:cs typeface="TH Baijam" panose="02000506000000020004" pitchFamily="2" charset="-34"/>
                        </a:rPr>
                        <a:t>นักศึกษา (รหัส 60) ผ่านเกณฑ์ทุกคน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ea typeface="+mn-ea"/>
                          <a:cs typeface="TH Baijam" panose="02000506000000020004" pitchFamily="2" charset="-34"/>
                        </a:rPr>
                        <a:t>นักศึกษาผ่าน</a:t>
                      </a:r>
                      <a:r>
                        <a:rPr kumimoji="0" lang="th-TH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ea typeface="+mn-ea"/>
                          <a:cs typeface="TH Baijam" panose="02000506000000020004" pitchFamily="2" charset="-34"/>
                        </a:rPr>
                        <a:t>เกณฑ์ 99.90%</a:t>
                      </a:r>
                      <a:endParaRPr kumimoji="0" lang="th-TH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TH Baijam" panose="02000506000000020004" pitchFamily="2" charset="-34"/>
                        <a:ea typeface="+mn-ea"/>
                        <a:cs typeface="TH Baijam" panose="02000506000000020004" pitchFamily="2" charset="-34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ea typeface="+mn-ea"/>
                          <a:cs typeface="TH Baijam" panose="02000506000000020004" pitchFamily="2" charset="-34"/>
                        </a:rPr>
                        <a:t>นักศึกษา (รหัส 61) 2,096 คน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ea typeface="+mn-ea"/>
                          <a:cs typeface="TH Baijam" panose="02000506000000020004" pitchFamily="2" charset="-34"/>
                        </a:rPr>
                        <a:t>ยังไม่ผ่านเกณฑ์ 2 </a:t>
                      </a:r>
                      <a:r>
                        <a:rPr kumimoji="0" lang="th-TH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ea typeface="+mn-ea"/>
                          <a:cs typeface="TH Baijam" panose="02000506000000020004" pitchFamily="2" charset="-34"/>
                        </a:rPr>
                        <a:t>คน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440985" y="4221463"/>
            <a:ext cx="173793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500" b="1" dirty="0">
                <a:solidFill>
                  <a:schemeClr val="bg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ผลการดำเนินงาน</a:t>
            </a:r>
          </a:p>
          <a:p>
            <a:pPr algn="ctr"/>
            <a:r>
              <a:rPr lang="th-TH" sz="2500" b="1" dirty="0">
                <a:solidFill>
                  <a:schemeClr val="bg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ปี 2566 </a:t>
            </a:r>
            <a:endParaRPr lang="en-US" sz="2500" b="1" dirty="0" smtClean="0">
              <a:solidFill>
                <a:schemeClr val="bg1"/>
              </a:solidFill>
              <a:latin typeface="TH Charmonman" panose="03000500040000020004" pitchFamily="66" charset="-34"/>
              <a:cs typeface="TH Charmonman" panose="03000500040000020004" pitchFamily="66" charset="-34"/>
            </a:endParaRPr>
          </a:p>
          <a:p>
            <a:pPr algn="ctr"/>
            <a:r>
              <a:rPr lang="th-TH" sz="2500" b="1" dirty="0" smtClean="0">
                <a:solidFill>
                  <a:schemeClr val="bg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(</a:t>
            </a:r>
            <a:r>
              <a:rPr lang="th-TH" sz="2500" b="1" dirty="0">
                <a:solidFill>
                  <a:schemeClr val="bg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6 เดือน)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282504" y="2830920"/>
            <a:ext cx="23997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200" b="1" dirty="0">
                <a:solidFill>
                  <a:schemeClr val="accent1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นักศึกษารวม 3,352 คน</a:t>
            </a:r>
          </a:p>
          <a:p>
            <a:pPr algn="ctr"/>
            <a:r>
              <a:rPr lang="th-TH" sz="2200" b="1" dirty="0">
                <a:solidFill>
                  <a:srgbClr val="7030A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ผ่านเกณฑ์ 3,039 คน</a:t>
            </a:r>
          </a:p>
          <a:p>
            <a:pPr algn="ctr"/>
            <a:r>
              <a:rPr lang="th-TH" sz="2200" b="1" dirty="0">
                <a:solidFill>
                  <a:srgbClr val="FF000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ไม่ผ่านเกณฑ์ 313 คน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728266" y="4204616"/>
            <a:ext cx="31949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200" b="1" dirty="0">
                <a:solidFill>
                  <a:schemeClr val="accent1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นัก</a:t>
            </a:r>
            <a:r>
              <a:rPr lang="th-TH" sz="2200" b="1" dirty="0" smtClean="0">
                <a:solidFill>
                  <a:schemeClr val="accent1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ศึกษาหลักสูตร </a:t>
            </a:r>
            <a:r>
              <a:rPr lang="en-US" sz="2200" b="1" dirty="0" smtClean="0">
                <a:solidFill>
                  <a:schemeClr val="accent1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4 </a:t>
            </a:r>
            <a:r>
              <a:rPr lang="th-TH" sz="2200" b="1" dirty="0" smtClean="0">
                <a:solidFill>
                  <a:schemeClr val="accent1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ปี </a:t>
            </a:r>
            <a:r>
              <a:rPr lang="th-TH" sz="2200" b="1" dirty="0">
                <a:solidFill>
                  <a:schemeClr val="accent1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3,065 คน</a:t>
            </a:r>
          </a:p>
          <a:p>
            <a:pPr algn="ctr"/>
            <a:r>
              <a:rPr lang="th-TH" sz="2200" b="1" dirty="0">
                <a:solidFill>
                  <a:srgbClr val="7030A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ผ่านเกณฑ์ 2,787 </a:t>
            </a:r>
            <a:r>
              <a:rPr lang="th-TH" sz="2200" b="1" dirty="0" smtClean="0">
                <a:solidFill>
                  <a:srgbClr val="7030A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คน (90.93%)</a:t>
            </a:r>
            <a:endParaRPr lang="th-TH" sz="2200" b="1" dirty="0">
              <a:solidFill>
                <a:srgbClr val="7030A0"/>
              </a:solidFill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algn="ctr"/>
            <a:r>
              <a:rPr lang="th-TH" sz="2200" b="1" dirty="0">
                <a:solidFill>
                  <a:srgbClr val="FF000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ยังไม่ผ่านเกณฑ์ 278 คน (9.07%)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908461" y="5516334"/>
            <a:ext cx="31949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200" b="1" dirty="0">
                <a:solidFill>
                  <a:schemeClr val="accent1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นัก</a:t>
            </a:r>
            <a:r>
              <a:rPr lang="th-TH" sz="2200" b="1" dirty="0" smtClean="0">
                <a:solidFill>
                  <a:schemeClr val="accent1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ศึกษาหลักสูตร </a:t>
            </a:r>
            <a:r>
              <a:rPr lang="en-US" sz="2200" b="1" dirty="0" smtClean="0">
                <a:solidFill>
                  <a:schemeClr val="accent1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&gt; 4 </a:t>
            </a:r>
            <a:r>
              <a:rPr lang="th-TH" sz="2200" b="1" dirty="0" smtClean="0">
                <a:solidFill>
                  <a:schemeClr val="accent1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ปี </a:t>
            </a:r>
            <a:r>
              <a:rPr lang="th-TH" sz="2200" b="1" dirty="0">
                <a:solidFill>
                  <a:schemeClr val="accent1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287 คน</a:t>
            </a:r>
          </a:p>
          <a:p>
            <a:pPr algn="ctr"/>
            <a:r>
              <a:rPr lang="th-TH" sz="2200" b="1" dirty="0">
                <a:solidFill>
                  <a:srgbClr val="7030A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ผ่านเกณฑ์ 252 </a:t>
            </a:r>
            <a:r>
              <a:rPr lang="th-TH" sz="2200" b="1" dirty="0" smtClean="0">
                <a:solidFill>
                  <a:srgbClr val="7030A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คน (87.80%)</a:t>
            </a:r>
            <a:endParaRPr lang="th-TH" sz="2200" b="1" dirty="0">
              <a:solidFill>
                <a:srgbClr val="7030A0"/>
              </a:solidFill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algn="ctr"/>
            <a:r>
              <a:rPr lang="th-TH" sz="2200" b="1" dirty="0">
                <a:solidFill>
                  <a:srgbClr val="FF000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ยังไม่ผ่านเกณฑ์ 35 คน (12.20%)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475677" y="3034676"/>
            <a:ext cx="2638012" cy="1138773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 smtClean="0">
                <a:solidFill>
                  <a:schemeClr val="bg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ผลสำเร็จ </a:t>
            </a:r>
            <a:r>
              <a:rPr lang="en-US" sz="2800" b="1" dirty="0" smtClean="0">
                <a:solidFill>
                  <a:schemeClr val="bg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(%)   </a:t>
            </a:r>
            <a:r>
              <a:rPr lang="en-US" sz="4000" b="1" dirty="0" smtClean="0">
                <a:solidFill>
                  <a:schemeClr val="accent1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90.67</a:t>
            </a:r>
            <a:endParaRPr lang="th-TH" sz="4000" b="1" dirty="0">
              <a:solidFill>
                <a:schemeClr val="accent1"/>
              </a:solidFill>
              <a:latin typeface="TH Baijam" panose="02000506000000020004" pitchFamily="2" charset="-34"/>
              <a:cs typeface="TH Baijam" panose="02000506000000020004" pitchFamily="2" charset="-34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460380" y="4369832"/>
            <a:ext cx="2477558" cy="1138773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 smtClean="0">
                <a:solidFill>
                  <a:schemeClr val="bg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ผลสำเร็จ </a:t>
            </a:r>
            <a:r>
              <a:rPr lang="en-US" sz="2800" b="1" dirty="0" smtClean="0">
                <a:solidFill>
                  <a:schemeClr val="bg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(%)   </a:t>
            </a:r>
            <a:r>
              <a:rPr lang="en-US" sz="4000" b="1" dirty="0" smtClean="0">
                <a:solidFill>
                  <a:schemeClr val="accent1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90.93</a:t>
            </a:r>
            <a:endParaRPr lang="th-TH" sz="4000" b="1" dirty="0">
              <a:solidFill>
                <a:schemeClr val="accent1"/>
              </a:solidFill>
              <a:latin typeface="TH Baijam" panose="02000506000000020004" pitchFamily="2" charset="-34"/>
              <a:cs typeface="TH Baijam" panose="02000506000000020004" pitchFamily="2" charset="-34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475677" y="5716389"/>
            <a:ext cx="2638012" cy="1138773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 smtClean="0">
                <a:solidFill>
                  <a:schemeClr val="bg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ผลสำเร็จ </a:t>
            </a:r>
            <a:r>
              <a:rPr lang="en-US" sz="2800" b="1" dirty="0" smtClean="0">
                <a:solidFill>
                  <a:schemeClr val="bg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(%)   </a:t>
            </a:r>
            <a:r>
              <a:rPr lang="en-US" sz="4000" b="1" dirty="0" smtClean="0">
                <a:solidFill>
                  <a:schemeClr val="accent1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87.80</a:t>
            </a:r>
            <a:endParaRPr lang="th-TH" sz="4000" b="1" dirty="0">
              <a:solidFill>
                <a:schemeClr val="accent1"/>
              </a:solidFill>
              <a:latin typeface="TH Baijam" panose="02000506000000020004" pitchFamily="2" charset="-34"/>
              <a:cs typeface="TH Baijam" panose="02000506000000020004" pitchFamily="2" charset="-34"/>
            </a:endParaRPr>
          </a:p>
        </p:txBody>
      </p:sp>
      <p:sp>
        <p:nvSpPr>
          <p:cNvPr id="31" name="Graphic 1">
            <a:extLst>
              <a:ext uri="{FF2B5EF4-FFF2-40B4-BE49-F238E27FC236}">
                <a16:creationId xmlns:a16="http://schemas.microsoft.com/office/drawing/2014/main" id="{3492056F-29F9-433D-9E4B-489351A22931}"/>
              </a:ext>
            </a:extLst>
          </p:cNvPr>
          <p:cNvSpPr/>
          <p:nvPr/>
        </p:nvSpPr>
        <p:spPr>
          <a:xfrm rot="16200000">
            <a:off x="9506106" y="4465402"/>
            <a:ext cx="2242221" cy="1941853"/>
          </a:xfrm>
          <a:custGeom>
            <a:avLst/>
            <a:gdLst>
              <a:gd name="connsiteX0" fmla="*/ 2839724 w 3786298"/>
              <a:gd name="connsiteY0" fmla="*/ 0 h 3279085"/>
              <a:gd name="connsiteX1" fmla="*/ 946575 w 3786298"/>
              <a:gd name="connsiteY1" fmla="*/ 0 h 3279085"/>
              <a:gd name="connsiteX2" fmla="*/ 0 w 3786298"/>
              <a:gd name="connsiteY2" fmla="*/ 1639543 h 3279085"/>
              <a:gd name="connsiteX3" fmla="*/ 946575 w 3786298"/>
              <a:gd name="connsiteY3" fmla="*/ 3279086 h 3279085"/>
              <a:gd name="connsiteX4" fmla="*/ 2839724 w 3786298"/>
              <a:gd name="connsiteY4" fmla="*/ 3279086 h 3279085"/>
              <a:gd name="connsiteX5" fmla="*/ 3786299 w 3786298"/>
              <a:gd name="connsiteY5" fmla="*/ 1639543 h 327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86298" h="3279085">
                <a:moveTo>
                  <a:pt x="2839724" y="0"/>
                </a:moveTo>
                <a:lnTo>
                  <a:pt x="946575" y="0"/>
                </a:lnTo>
                <a:lnTo>
                  <a:pt x="0" y="1639543"/>
                </a:lnTo>
                <a:lnTo>
                  <a:pt x="946575" y="3279086"/>
                </a:lnTo>
                <a:lnTo>
                  <a:pt x="2839724" y="3279086"/>
                </a:lnTo>
                <a:lnTo>
                  <a:pt x="3786299" y="1639543"/>
                </a:lnTo>
                <a:close/>
              </a:path>
            </a:pathLst>
          </a:custGeom>
          <a:solidFill>
            <a:schemeClr val="accent2"/>
          </a:solidFill>
          <a:ln w="1518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32" name="Graphic 2" descr="Exponential Graph outline">
            <a:extLst>
              <a:ext uri="{FF2B5EF4-FFF2-40B4-BE49-F238E27FC236}">
                <a16:creationId xmlns:a16="http://schemas.microsoft.com/office/drawing/2014/main" id="{C2B8EE75-E2C3-400D-BB90-CC310E0258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190012" y="4963722"/>
            <a:ext cx="874408" cy="874408"/>
          </a:xfrm>
          <a:prstGeom prst="rect">
            <a:avLst/>
          </a:prstGeom>
        </p:spPr>
      </p:pic>
      <p:sp>
        <p:nvSpPr>
          <p:cNvPr id="33" name="Graphic 1">
            <a:extLst>
              <a:ext uri="{FF2B5EF4-FFF2-40B4-BE49-F238E27FC236}">
                <a16:creationId xmlns:a16="http://schemas.microsoft.com/office/drawing/2014/main" id="{62FA4458-C9AD-4C3E-88B5-AF2C82D4DEEC}"/>
              </a:ext>
            </a:extLst>
          </p:cNvPr>
          <p:cNvSpPr/>
          <p:nvPr/>
        </p:nvSpPr>
        <p:spPr>
          <a:xfrm rot="16200000">
            <a:off x="9608163" y="4576786"/>
            <a:ext cx="2005546" cy="1736883"/>
          </a:xfrm>
          <a:custGeom>
            <a:avLst/>
            <a:gdLst>
              <a:gd name="connsiteX0" fmla="*/ 2839724 w 3786298"/>
              <a:gd name="connsiteY0" fmla="*/ 0 h 3279085"/>
              <a:gd name="connsiteX1" fmla="*/ 946575 w 3786298"/>
              <a:gd name="connsiteY1" fmla="*/ 0 h 3279085"/>
              <a:gd name="connsiteX2" fmla="*/ 0 w 3786298"/>
              <a:gd name="connsiteY2" fmla="*/ 1639543 h 3279085"/>
              <a:gd name="connsiteX3" fmla="*/ 946575 w 3786298"/>
              <a:gd name="connsiteY3" fmla="*/ 3279086 h 3279085"/>
              <a:gd name="connsiteX4" fmla="*/ 2839724 w 3786298"/>
              <a:gd name="connsiteY4" fmla="*/ 3279086 h 3279085"/>
              <a:gd name="connsiteX5" fmla="*/ 3786299 w 3786298"/>
              <a:gd name="connsiteY5" fmla="*/ 1639543 h 327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86298" h="3279085">
                <a:moveTo>
                  <a:pt x="2839724" y="0"/>
                </a:moveTo>
                <a:lnTo>
                  <a:pt x="946575" y="0"/>
                </a:lnTo>
                <a:lnTo>
                  <a:pt x="0" y="1639543"/>
                </a:lnTo>
                <a:lnTo>
                  <a:pt x="946575" y="3279086"/>
                </a:lnTo>
                <a:lnTo>
                  <a:pt x="2839724" y="3279086"/>
                </a:lnTo>
                <a:lnTo>
                  <a:pt x="3786299" y="1639543"/>
                </a:lnTo>
                <a:close/>
              </a:path>
            </a:pathLst>
          </a:custGeom>
          <a:noFill/>
          <a:ln w="15186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8805699" y="2875398"/>
            <a:ext cx="36104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solidFill>
                  <a:schemeClr val="accent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แนวโน้มผลสำเร็จเปรียบเทียบ</a:t>
            </a:r>
            <a:r>
              <a:rPr lang="th-TH" sz="2400" b="1" dirty="0" smtClean="0">
                <a:solidFill>
                  <a:schemeClr val="accent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กับ</a:t>
            </a:r>
          </a:p>
          <a:p>
            <a:pPr algn="ctr"/>
            <a:r>
              <a:rPr lang="th-TH" sz="2400" b="1" dirty="0" smtClean="0">
                <a:solidFill>
                  <a:schemeClr val="accent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ผลงาน</a:t>
            </a:r>
            <a:r>
              <a:rPr lang="th-TH" sz="2400" b="1" dirty="0">
                <a:solidFill>
                  <a:schemeClr val="accent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ย้อนหลัง (เพิ่มขึ้น/ลดลง</a:t>
            </a:r>
            <a:r>
              <a:rPr lang="th-TH" sz="2400" b="1" dirty="0" smtClean="0">
                <a:solidFill>
                  <a:schemeClr val="accent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)</a:t>
            </a:r>
            <a:endParaRPr lang="th-TH" sz="2400" dirty="0" smtClean="0">
              <a:solidFill>
                <a:schemeClr val="tx1">
                  <a:lumMod val="50000"/>
                </a:schemeClr>
              </a:solidFill>
              <a:latin typeface="TH Charmonman" panose="03000500040000020004" pitchFamily="66" charset="-34"/>
              <a:cs typeface="TH Charmonman" panose="03000500040000020004" pitchFamily="66" charset="-34"/>
            </a:endParaRPr>
          </a:p>
          <a:p>
            <a:pPr algn="ctr"/>
            <a:r>
              <a:rPr lang="th-TH" sz="3600" dirty="0" smtClean="0">
                <a:solidFill>
                  <a:srgbClr val="FF000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เพิ่มขึ้น</a:t>
            </a:r>
            <a:endParaRPr lang="th-TH" sz="3600" b="1" dirty="0">
              <a:solidFill>
                <a:srgbClr val="FF0000"/>
              </a:solidFill>
              <a:latin typeface="TH Baijam" panose="02000506000000020004" pitchFamily="2" charset="-34"/>
              <a:cs typeface="TH Baijam" panose="02000506000000020004" pitchFamily="2" charset="-34"/>
            </a:endParaRPr>
          </a:p>
        </p:txBody>
      </p:sp>
      <p:pic>
        <p:nvPicPr>
          <p:cNvPr id="35" name="Picture 3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118" y="52105"/>
            <a:ext cx="1136340" cy="13891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275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2CCB7759-9C57-405D-A31C-8470904DD0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161897" y="2706335"/>
            <a:ext cx="1513265" cy="131271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62627590-29CE-47D3-BB49-2039428DE0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-7398369" y="2647970"/>
            <a:ext cx="3788124" cy="328608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565ECC9C-1D7D-4023-89C2-0969ACD72B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-259172" y="1249823"/>
            <a:ext cx="2512106" cy="2179177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586A145E-94FE-4BBF-A30C-51AB76A7B5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4290004" y="-161364"/>
            <a:ext cx="1488227" cy="1290992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DD25782C-6BB5-463C-907B-3C6696CD0B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794206" y="2745245"/>
            <a:ext cx="984025" cy="8536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128" y="-66310"/>
            <a:ext cx="10389001" cy="692430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EFE2822-DDE0-41AB-91C5-256E12E8354E}"/>
              </a:ext>
            </a:extLst>
          </p:cNvPr>
          <p:cNvSpPr txBox="1"/>
          <p:nvPr/>
        </p:nvSpPr>
        <p:spPr>
          <a:xfrm>
            <a:off x="6481482" y="191761"/>
            <a:ext cx="540563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th-TH" sz="4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ผลการดำเนินงาน</a:t>
            </a:r>
            <a:r>
              <a:rPr lang="th-TH" sz="48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ตาม</a:t>
            </a:r>
          </a:p>
          <a:p>
            <a:pPr algn="r"/>
            <a:r>
              <a:rPr lang="th-TH" sz="48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ภารกิจ</a:t>
            </a:r>
            <a:r>
              <a:rPr lang="th-TH" sz="4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หลักของหน่วยงาน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EFE2822-DDE0-41AB-91C5-256E12E8354E}"/>
              </a:ext>
            </a:extLst>
          </p:cNvPr>
          <p:cNvSpPr txBox="1"/>
          <p:nvPr/>
        </p:nvSpPr>
        <p:spPr>
          <a:xfrm>
            <a:off x="9697141" y="1831579"/>
            <a:ext cx="2189971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th-TH" sz="6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ส่วนที่ </a:t>
            </a:r>
            <a:r>
              <a:rPr lang="en-US" sz="6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1</a:t>
            </a:r>
            <a:endParaRPr lang="th-TH" sz="6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1037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">
            <a:extLst>
              <a:ext uri="{FF2B5EF4-FFF2-40B4-BE49-F238E27FC236}">
                <a16:creationId xmlns:a16="http://schemas.microsoft.com/office/drawing/2014/main" id="{237B3233-D469-40B6-B68B-C7167440A33A}"/>
              </a:ext>
            </a:extLst>
          </p:cNvPr>
          <p:cNvSpPr/>
          <p:nvPr/>
        </p:nvSpPr>
        <p:spPr>
          <a:xfrm>
            <a:off x="1866409" y="2770379"/>
            <a:ext cx="3233625" cy="1240842"/>
          </a:xfrm>
          <a:custGeom>
            <a:avLst/>
            <a:gdLst/>
            <a:ahLst/>
            <a:cxnLst/>
            <a:rect l="l" t="t" r="r" b="b"/>
            <a:pathLst>
              <a:path w="6025861" h="1158747">
                <a:moveTo>
                  <a:pt x="575194" y="0"/>
                </a:moveTo>
                <a:lnTo>
                  <a:pt x="1992514" y="0"/>
                </a:lnTo>
                <a:lnTo>
                  <a:pt x="4154179" y="0"/>
                </a:lnTo>
                <a:lnTo>
                  <a:pt x="5571499" y="0"/>
                </a:lnTo>
                <a:lnTo>
                  <a:pt x="5571499" y="474"/>
                </a:lnTo>
                <a:lnTo>
                  <a:pt x="5639364" y="474"/>
                </a:lnTo>
                <a:cubicBezTo>
                  <a:pt x="5661410" y="0"/>
                  <a:pt x="5683924" y="5211"/>
                  <a:pt x="5704562" y="17528"/>
                </a:cubicBezTo>
                <a:cubicBezTo>
                  <a:pt x="5723793" y="28424"/>
                  <a:pt x="5739272" y="44057"/>
                  <a:pt x="5749591" y="62533"/>
                </a:cubicBezTo>
                <a:lnTo>
                  <a:pt x="6008038" y="514473"/>
                </a:lnTo>
                <a:cubicBezTo>
                  <a:pt x="6019294" y="533422"/>
                  <a:pt x="6025861" y="555687"/>
                  <a:pt x="6025861" y="579374"/>
                </a:cubicBezTo>
                <a:cubicBezTo>
                  <a:pt x="6025861" y="603534"/>
                  <a:pt x="6019294" y="625799"/>
                  <a:pt x="6007568" y="644749"/>
                </a:cubicBezTo>
                <a:lnTo>
                  <a:pt x="5749591" y="1096688"/>
                </a:lnTo>
                <a:cubicBezTo>
                  <a:pt x="5738803" y="1114690"/>
                  <a:pt x="5723793" y="1130324"/>
                  <a:pt x="5704562" y="1141693"/>
                </a:cubicBezTo>
                <a:cubicBezTo>
                  <a:pt x="5684393" y="1153536"/>
                  <a:pt x="5662348" y="1158747"/>
                  <a:pt x="5640302" y="1158273"/>
                </a:cubicBezTo>
                <a:lnTo>
                  <a:pt x="5571499" y="1158273"/>
                </a:lnTo>
                <a:lnTo>
                  <a:pt x="5571499" y="1158747"/>
                </a:lnTo>
                <a:lnTo>
                  <a:pt x="4154179" y="1158747"/>
                </a:lnTo>
                <a:lnTo>
                  <a:pt x="1992514" y="1158747"/>
                </a:lnTo>
                <a:lnTo>
                  <a:pt x="575194" y="1158747"/>
                </a:lnTo>
                <a:lnTo>
                  <a:pt x="575194" y="1158273"/>
                </a:lnTo>
                <a:lnTo>
                  <a:pt x="382745" y="1158273"/>
                </a:lnTo>
                <a:cubicBezTo>
                  <a:pt x="362107" y="1158273"/>
                  <a:pt x="340530" y="1153062"/>
                  <a:pt x="321299" y="1141693"/>
                </a:cubicBezTo>
                <a:cubicBezTo>
                  <a:pt x="302069" y="1130324"/>
                  <a:pt x="286590" y="1114690"/>
                  <a:pt x="276270" y="1096215"/>
                </a:cubicBezTo>
                <a:lnTo>
                  <a:pt x="16886" y="642380"/>
                </a:lnTo>
                <a:cubicBezTo>
                  <a:pt x="6098" y="623904"/>
                  <a:pt x="0" y="602587"/>
                  <a:pt x="0" y="579374"/>
                </a:cubicBezTo>
                <a:cubicBezTo>
                  <a:pt x="0" y="556161"/>
                  <a:pt x="6098" y="534843"/>
                  <a:pt x="16886" y="515894"/>
                </a:cubicBezTo>
                <a:lnTo>
                  <a:pt x="275332" y="63954"/>
                </a:lnTo>
                <a:cubicBezTo>
                  <a:pt x="286120" y="45478"/>
                  <a:pt x="301599" y="28898"/>
                  <a:pt x="321299" y="17528"/>
                </a:cubicBezTo>
                <a:cubicBezTo>
                  <a:pt x="339592" y="6633"/>
                  <a:pt x="359762" y="948"/>
                  <a:pt x="379930" y="474"/>
                </a:cubicBezTo>
                <a:lnTo>
                  <a:pt x="575194" y="474"/>
                </a:lnTo>
                <a:close/>
              </a:path>
            </a:pathLst>
          </a:custGeom>
          <a:noFill/>
          <a:ln w="95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943">
              <a:spcBef>
                <a:spcPct val="0"/>
              </a:spcBef>
              <a:spcAft>
                <a:spcPct val="0"/>
              </a:spcAft>
            </a:pPr>
            <a:endParaRPr lang="en-US" altLang="en-US" sz="1707" i="0" noProof="1">
              <a:solidFill>
                <a:prstClr val="white"/>
              </a:solidFill>
              <a:latin typeface="Arial" panose="020B0604020202020204" pitchFamily="34" charset="0"/>
              <a:ea typeface="Calibr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object">
            <a:extLst>
              <a:ext uri="{FF2B5EF4-FFF2-40B4-BE49-F238E27FC236}">
                <a16:creationId xmlns:a16="http://schemas.microsoft.com/office/drawing/2014/main" id="{6F9E3A6E-28C4-4D38-8635-D3DE561971C6}"/>
              </a:ext>
            </a:extLst>
          </p:cNvPr>
          <p:cNvSpPr/>
          <p:nvPr/>
        </p:nvSpPr>
        <p:spPr>
          <a:xfrm>
            <a:off x="2566720" y="4154230"/>
            <a:ext cx="3434835" cy="1139090"/>
          </a:xfrm>
          <a:custGeom>
            <a:avLst/>
            <a:gdLst/>
            <a:ahLst/>
            <a:cxnLst/>
            <a:rect l="l" t="t" r="r" b="b"/>
            <a:pathLst>
              <a:path w="6025861" h="1158747">
                <a:moveTo>
                  <a:pt x="575194" y="0"/>
                </a:moveTo>
                <a:lnTo>
                  <a:pt x="1992514" y="0"/>
                </a:lnTo>
                <a:lnTo>
                  <a:pt x="4154179" y="0"/>
                </a:lnTo>
                <a:lnTo>
                  <a:pt x="5571499" y="0"/>
                </a:lnTo>
                <a:lnTo>
                  <a:pt x="5571499" y="474"/>
                </a:lnTo>
                <a:lnTo>
                  <a:pt x="5639364" y="474"/>
                </a:lnTo>
                <a:cubicBezTo>
                  <a:pt x="5661410" y="0"/>
                  <a:pt x="5683924" y="5211"/>
                  <a:pt x="5704562" y="17528"/>
                </a:cubicBezTo>
                <a:cubicBezTo>
                  <a:pt x="5723793" y="28424"/>
                  <a:pt x="5739272" y="44057"/>
                  <a:pt x="5749591" y="62533"/>
                </a:cubicBezTo>
                <a:lnTo>
                  <a:pt x="6008038" y="514473"/>
                </a:lnTo>
                <a:cubicBezTo>
                  <a:pt x="6019294" y="533422"/>
                  <a:pt x="6025861" y="555687"/>
                  <a:pt x="6025861" y="579374"/>
                </a:cubicBezTo>
                <a:cubicBezTo>
                  <a:pt x="6025861" y="603534"/>
                  <a:pt x="6019294" y="625799"/>
                  <a:pt x="6007568" y="644749"/>
                </a:cubicBezTo>
                <a:lnTo>
                  <a:pt x="5749591" y="1096688"/>
                </a:lnTo>
                <a:cubicBezTo>
                  <a:pt x="5738803" y="1114690"/>
                  <a:pt x="5723793" y="1130324"/>
                  <a:pt x="5704562" y="1141693"/>
                </a:cubicBezTo>
                <a:cubicBezTo>
                  <a:pt x="5684393" y="1153536"/>
                  <a:pt x="5662348" y="1158747"/>
                  <a:pt x="5640302" y="1158273"/>
                </a:cubicBezTo>
                <a:lnTo>
                  <a:pt x="5571499" y="1158273"/>
                </a:lnTo>
                <a:lnTo>
                  <a:pt x="5571499" y="1158747"/>
                </a:lnTo>
                <a:lnTo>
                  <a:pt x="4154179" y="1158747"/>
                </a:lnTo>
                <a:lnTo>
                  <a:pt x="1992514" y="1158747"/>
                </a:lnTo>
                <a:lnTo>
                  <a:pt x="575194" y="1158747"/>
                </a:lnTo>
                <a:lnTo>
                  <a:pt x="575194" y="1158273"/>
                </a:lnTo>
                <a:lnTo>
                  <a:pt x="382745" y="1158273"/>
                </a:lnTo>
                <a:cubicBezTo>
                  <a:pt x="362107" y="1158273"/>
                  <a:pt x="340530" y="1153062"/>
                  <a:pt x="321299" y="1141693"/>
                </a:cubicBezTo>
                <a:cubicBezTo>
                  <a:pt x="302069" y="1130324"/>
                  <a:pt x="286590" y="1114690"/>
                  <a:pt x="276270" y="1096215"/>
                </a:cubicBezTo>
                <a:lnTo>
                  <a:pt x="16886" y="642380"/>
                </a:lnTo>
                <a:cubicBezTo>
                  <a:pt x="6098" y="623904"/>
                  <a:pt x="0" y="602587"/>
                  <a:pt x="0" y="579374"/>
                </a:cubicBezTo>
                <a:cubicBezTo>
                  <a:pt x="0" y="556161"/>
                  <a:pt x="6098" y="534843"/>
                  <a:pt x="16886" y="515894"/>
                </a:cubicBezTo>
                <a:lnTo>
                  <a:pt x="275332" y="63954"/>
                </a:lnTo>
                <a:cubicBezTo>
                  <a:pt x="286120" y="45478"/>
                  <a:pt x="301599" y="28898"/>
                  <a:pt x="321299" y="17528"/>
                </a:cubicBezTo>
                <a:cubicBezTo>
                  <a:pt x="339592" y="6633"/>
                  <a:pt x="359762" y="948"/>
                  <a:pt x="379930" y="474"/>
                </a:cubicBezTo>
                <a:lnTo>
                  <a:pt x="575194" y="474"/>
                </a:lnTo>
                <a:close/>
              </a:path>
            </a:pathLst>
          </a:custGeom>
          <a:noFill/>
          <a:ln w="95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943">
              <a:spcBef>
                <a:spcPct val="0"/>
              </a:spcBef>
              <a:spcAft>
                <a:spcPct val="0"/>
              </a:spcAft>
            </a:pPr>
            <a:endParaRPr lang="en-US" altLang="en-US" sz="1707" i="0" noProof="1">
              <a:solidFill>
                <a:prstClr val="white"/>
              </a:solidFill>
              <a:latin typeface="Arial" panose="020B0604020202020204" pitchFamily="34" charset="0"/>
              <a:ea typeface="Calibr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object">
            <a:extLst>
              <a:ext uri="{FF2B5EF4-FFF2-40B4-BE49-F238E27FC236}">
                <a16:creationId xmlns:a16="http://schemas.microsoft.com/office/drawing/2014/main" id="{230CD2C0-5DDC-42CB-9EC5-85C6EC00F386}"/>
              </a:ext>
            </a:extLst>
          </p:cNvPr>
          <p:cNvSpPr/>
          <p:nvPr/>
        </p:nvSpPr>
        <p:spPr>
          <a:xfrm>
            <a:off x="1866409" y="5436329"/>
            <a:ext cx="3233625" cy="1226769"/>
          </a:xfrm>
          <a:custGeom>
            <a:avLst/>
            <a:gdLst/>
            <a:ahLst/>
            <a:cxnLst/>
            <a:rect l="l" t="t" r="r" b="b"/>
            <a:pathLst>
              <a:path w="6025861" h="1158747">
                <a:moveTo>
                  <a:pt x="575194" y="0"/>
                </a:moveTo>
                <a:lnTo>
                  <a:pt x="1992514" y="0"/>
                </a:lnTo>
                <a:lnTo>
                  <a:pt x="4154179" y="0"/>
                </a:lnTo>
                <a:lnTo>
                  <a:pt x="5571499" y="0"/>
                </a:lnTo>
                <a:lnTo>
                  <a:pt x="5571499" y="474"/>
                </a:lnTo>
                <a:lnTo>
                  <a:pt x="5639364" y="474"/>
                </a:lnTo>
                <a:cubicBezTo>
                  <a:pt x="5661410" y="0"/>
                  <a:pt x="5683924" y="5211"/>
                  <a:pt x="5704562" y="17528"/>
                </a:cubicBezTo>
                <a:cubicBezTo>
                  <a:pt x="5723793" y="28424"/>
                  <a:pt x="5739272" y="44057"/>
                  <a:pt x="5749591" y="62533"/>
                </a:cubicBezTo>
                <a:lnTo>
                  <a:pt x="6008038" y="514473"/>
                </a:lnTo>
                <a:cubicBezTo>
                  <a:pt x="6019294" y="533422"/>
                  <a:pt x="6025861" y="555687"/>
                  <a:pt x="6025861" y="579374"/>
                </a:cubicBezTo>
                <a:cubicBezTo>
                  <a:pt x="6025861" y="603534"/>
                  <a:pt x="6019294" y="625799"/>
                  <a:pt x="6007568" y="644749"/>
                </a:cubicBezTo>
                <a:lnTo>
                  <a:pt x="5749591" y="1096688"/>
                </a:lnTo>
                <a:cubicBezTo>
                  <a:pt x="5738803" y="1114690"/>
                  <a:pt x="5723793" y="1130324"/>
                  <a:pt x="5704562" y="1141693"/>
                </a:cubicBezTo>
                <a:cubicBezTo>
                  <a:pt x="5684393" y="1153536"/>
                  <a:pt x="5662348" y="1158747"/>
                  <a:pt x="5640302" y="1158273"/>
                </a:cubicBezTo>
                <a:lnTo>
                  <a:pt x="5571499" y="1158273"/>
                </a:lnTo>
                <a:lnTo>
                  <a:pt x="5571499" y="1158747"/>
                </a:lnTo>
                <a:lnTo>
                  <a:pt x="4154179" y="1158747"/>
                </a:lnTo>
                <a:lnTo>
                  <a:pt x="1992514" y="1158747"/>
                </a:lnTo>
                <a:lnTo>
                  <a:pt x="575194" y="1158747"/>
                </a:lnTo>
                <a:lnTo>
                  <a:pt x="575194" y="1158273"/>
                </a:lnTo>
                <a:lnTo>
                  <a:pt x="382745" y="1158273"/>
                </a:lnTo>
                <a:cubicBezTo>
                  <a:pt x="362107" y="1158273"/>
                  <a:pt x="340530" y="1153062"/>
                  <a:pt x="321299" y="1141693"/>
                </a:cubicBezTo>
                <a:cubicBezTo>
                  <a:pt x="302069" y="1130324"/>
                  <a:pt x="286590" y="1114690"/>
                  <a:pt x="276270" y="1096215"/>
                </a:cubicBezTo>
                <a:lnTo>
                  <a:pt x="16886" y="642380"/>
                </a:lnTo>
                <a:cubicBezTo>
                  <a:pt x="6098" y="623904"/>
                  <a:pt x="0" y="602587"/>
                  <a:pt x="0" y="579374"/>
                </a:cubicBezTo>
                <a:cubicBezTo>
                  <a:pt x="0" y="556161"/>
                  <a:pt x="6098" y="534843"/>
                  <a:pt x="16886" y="515894"/>
                </a:cubicBezTo>
                <a:lnTo>
                  <a:pt x="275332" y="63954"/>
                </a:lnTo>
                <a:cubicBezTo>
                  <a:pt x="286120" y="45478"/>
                  <a:pt x="301599" y="28898"/>
                  <a:pt x="321299" y="17528"/>
                </a:cubicBezTo>
                <a:cubicBezTo>
                  <a:pt x="339592" y="6633"/>
                  <a:pt x="359762" y="948"/>
                  <a:pt x="379930" y="474"/>
                </a:cubicBezTo>
                <a:lnTo>
                  <a:pt x="575194" y="474"/>
                </a:lnTo>
                <a:close/>
              </a:path>
            </a:pathLst>
          </a:custGeom>
          <a:noFill/>
          <a:ln w="95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943">
              <a:spcBef>
                <a:spcPct val="0"/>
              </a:spcBef>
              <a:spcAft>
                <a:spcPct val="0"/>
              </a:spcAft>
            </a:pPr>
            <a:endParaRPr lang="en-US" altLang="en-US" sz="1707" i="0" noProof="1">
              <a:solidFill>
                <a:prstClr val="white"/>
              </a:solidFill>
              <a:latin typeface="Arial" panose="020B0604020202020204" pitchFamily="34" charset="0"/>
              <a:ea typeface="Calibr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" name="Graphic 1">
            <a:extLst>
              <a:ext uri="{FF2B5EF4-FFF2-40B4-BE49-F238E27FC236}">
                <a16:creationId xmlns:a16="http://schemas.microsoft.com/office/drawing/2014/main" id="{322F04FD-4628-4850-B478-4B73C151D8EF}"/>
              </a:ext>
            </a:extLst>
          </p:cNvPr>
          <p:cNvSpPr/>
          <p:nvPr/>
        </p:nvSpPr>
        <p:spPr>
          <a:xfrm rot="10800000">
            <a:off x="260682" y="3860018"/>
            <a:ext cx="2087137" cy="1727514"/>
          </a:xfrm>
          <a:custGeom>
            <a:avLst/>
            <a:gdLst>
              <a:gd name="connsiteX0" fmla="*/ 2839724 w 3786298"/>
              <a:gd name="connsiteY0" fmla="*/ 0 h 3279085"/>
              <a:gd name="connsiteX1" fmla="*/ 946575 w 3786298"/>
              <a:gd name="connsiteY1" fmla="*/ 0 h 3279085"/>
              <a:gd name="connsiteX2" fmla="*/ 0 w 3786298"/>
              <a:gd name="connsiteY2" fmla="*/ 1639543 h 3279085"/>
              <a:gd name="connsiteX3" fmla="*/ 946575 w 3786298"/>
              <a:gd name="connsiteY3" fmla="*/ 3279086 h 3279085"/>
              <a:gd name="connsiteX4" fmla="*/ 2839724 w 3786298"/>
              <a:gd name="connsiteY4" fmla="*/ 3279086 h 3279085"/>
              <a:gd name="connsiteX5" fmla="*/ 3786299 w 3786298"/>
              <a:gd name="connsiteY5" fmla="*/ 1639543 h 327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86298" h="3279085">
                <a:moveTo>
                  <a:pt x="2839724" y="0"/>
                </a:moveTo>
                <a:lnTo>
                  <a:pt x="946575" y="0"/>
                </a:lnTo>
                <a:lnTo>
                  <a:pt x="0" y="1639543"/>
                </a:lnTo>
                <a:lnTo>
                  <a:pt x="946575" y="3279086"/>
                </a:lnTo>
                <a:lnTo>
                  <a:pt x="2839724" y="3279086"/>
                </a:lnTo>
                <a:lnTo>
                  <a:pt x="3786299" y="1639543"/>
                </a:lnTo>
                <a:close/>
              </a:path>
            </a:pathLst>
          </a:custGeom>
          <a:solidFill>
            <a:srgbClr val="7030A0"/>
          </a:solidFill>
          <a:ln w="1518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493E51-6BA6-4465-95B3-0EE60F0C1EAC}"/>
              </a:ext>
            </a:extLst>
          </p:cNvPr>
          <p:cNvSpPr txBox="1"/>
          <p:nvPr/>
        </p:nvSpPr>
        <p:spPr>
          <a:xfrm>
            <a:off x="114341" y="332167"/>
            <a:ext cx="10828029" cy="47705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500" b="1" dirty="0" smtClean="0">
                <a:solidFill>
                  <a:srgbClr val="7030A0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ตัวชี้วัด</a:t>
            </a:r>
            <a:r>
              <a:rPr lang="en-US" sz="2500" b="1" dirty="0" smtClean="0">
                <a:solidFill>
                  <a:schemeClr val="accent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 </a:t>
            </a:r>
            <a:r>
              <a:rPr lang="en-US" sz="2500" b="1" dirty="0">
                <a:solidFill>
                  <a:schemeClr val="bg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WU-D-1-7-26 </a:t>
            </a:r>
            <a:r>
              <a:rPr lang="th-TH" sz="2500" b="1" dirty="0">
                <a:solidFill>
                  <a:schemeClr val="bg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ร้อยละของนักศึกษาที่ผ่านเกณฑ์ </a:t>
            </a:r>
            <a:r>
              <a:rPr lang="en-US" sz="2500" b="1" dirty="0">
                <a:solidFill>
                  <a:schemeClr val="bg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passport </a:t>
            </a:r>
            <a:r>
              <a:rPr lang="th-TH" sz="2500" b="1" dirty="0">
                <a:solidFill>
                  <a:schemeClr val="bg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บัณฑิตคน</a:t>
            </a:r>
            <a:r>
              <a:rPr lang="th-TH" sz="2500" b="1" dirty="0" smtClean="0">
                <a:solidFill>
                  <a:schemeClr val="bg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ดี นักศึกษา</a:t>
            </a:r>
            <a:r>
              <a:rPr lang="th-TH" sz="2500" b="1" dirty="0">
                <a:solidFill>
                  <a:schemeClr val="bg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ชั้นปี 2 (รหัส 64)</a:t>
            </a:r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9278861"/>
              </p:ext>
            </p:extLst>
          </p:nvPr>
        </p:nvGraphicFramePr>
        <p:xfrm>
          <a:off x="1998613" y="1072168"/>
          <a:ext cx="8127999" cy="14630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9913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chemeClr val="bg1"/>
                          </a:solidFill>
                          <a:latin typeface="TH Charmonman" panose="03000500040000020004" pitchFamily="66" charset="-34"/>
                          <a:cs typeface="TH Charmonman" panose="03000500040000020004" pitchFamily="66" charset="-34"/>
                        </a:rPr>
                        <a:t>ค่า</a:t>
                      </a:r>
                      <a:r>
                        <a:rPr lang="th-TH" sz="2400" b="1" dirty="0" smtClean="0">
                          <a:solidFill>
                            <a:schemeClr val="bg1"/>
                          </a:solidFill>
                          <a:latin typeface="TH Charmonman" panose="03000500040000020004" pitchFamily="66" charset="-34"/>
                          <a:cs typeface="TH Charmonman" panose="03000500040000020004" pitchFamily="66" charset="-34"/>
                        </a:rPr>
                        <a:t>เป้าหมาย</a:t>
                      </a:r>
                      <a:r>
                        <a:rPr lang="th-TH" sz="2400" b="1" baseline="0" dirty="0" smtClean="0">
                          <a:solidFill>
                            <a:schemeClr val="bg1"/>
                          </a:solidFill>
                          <a:latin typeface="TH Charmonman" panose="03000500040000020004" pitchFamily="66" charset="-34"/>
                          <a:cs typeface="TH Charmonman" panose="03000500040000020004" pitchFamily="66" charset="-34"/>
                        </a:rPr>
                        <a:t> </a:t>
                      </a:r>
                      <a:r>
                        <a:rPr lang="th-TH" sz="2400" b="1" dirty="0" smtClean="0">
                          <a:solidFill>
                            <a:schemeClr val="bg1"/>
                          </a:solidFill>
                          <a:latin typeface="TH Charmonman" panose="03000500040000020004" pitchFamily="66" charset="-34"/>
                          <a:cs typeface="TH Charmonman" panose="03000500040000020004" pitchFamily="66" charset="-34"/>
                        </a:rPr>
                        <a:t>ปี</a:t>
                      </a:r>
                      <a:r>
                        <a:rPr lang="th-TH" sz="2400" b="1" baseline="0" dirty="0" smtClean="0">
                          <a:solidFill>
                            <a:schemeClr val="bg1"/>
                          </a:solidFill>
                          <a:latin typeface="TH Charmonman" panose="03000500040000020004" pitchFamily="66" charset="-34"/>
                          <a:cs typeface="TH Charmonman" panose="03000500040000020004" pitchFamily="66" charset="-34"/>
                        </a:rPr>
                        <a:t> </a:t>
                      </a:r>
                      <a:r>
                        <a:rPr lang="th-TH" sz="2400" b="1" baseline="0" dirty="0">
                          <a:solidFill>
                            <a:schemeClr val="bg1"/>
                          </a:solidFill>
                          <a:latin typeface="TH Charmonman" panose="03000500040000020004" pitchFamily="66" charset="-34"/>
                          <a:cs typeface="TH Charmonman" panose="03000500040000020004" pitchFamily="66" charset="-34"/>
                        </a:rPr>
                        <a:t>2566</a:t>
                      </a:r>
                      <a:endParaRPr lang="en-ZA" sz="2400" b="1" dirty="0">
                        <a:solidFill>
                          <a:schemeClr val="bg1"/>
                        </a:solidFill>
                        <a:latin typeface="TH Charmonman" panose="03000500040000020004" pitchFamily="66" charset="-34"/>
                        <a:cs typeface="TH Charmonman" panose="03000500040000020004" pitchFamily="66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chemeClr val="bg1"/>
                          </a:solidFill>
                          <a:latin typeface="TH Charmonman" panose="03000500040000020004" pitchFamily="66" charset="-34"/>
                          <a:cs typeface="TH Charmonman" panose="03000500040000020004" pitchFamily="66" charset="-34"/>
                        </a:rPr>
                        <a:t>ผลงานปี 2564</a:t>
                      </a:r>
                      <a:endParaRPr lang="en-ZA" sz="2400" b="1" dirty="0">
                        <a:solidFill>
                          <a:schemeClr val="bg1"/>
                        </a:solidFill>
                        <a:latin typeface="TH Charmonman" panose="03000500040000020004" pitchFamily="66" charset="-34"/>
                        <a:cs typeface="TH Charmonman" panose="03000500040000020004" pitchFamily="66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kern="1200" dirty="0">
                          <a:solidFill>
                            <a:schemeClr val="bg1"/>
                          </a:solidFill>
                          <a:latin typeface="TH Charmonman" panose="03000500040000020004" pitchFamily="66" charset="-34"/>
                          <a:ea typeface="+mn-ea"/>
                          <a:cs typeface="TH Charmonman" panose="03000500040000020004" pitchFamily="66" charset="-34"/>
                        </a:rPr>
                        <a:t>ผลงานปี 2565</a:t>
                      </a:r>
                      <a:endParaRPr lang="en-ZA" sz="2400" b="1" dirty="0">
                        <a:solidFill>
                          <a:schemeClr val="bg1"/>
                        </a:solidFill>
                        <a:latin typeface="TH Charmonman" panose="03000500040000020004" pitchFamily="66" charset="-34"/>
                        <a:cs typeface="TH Charmonman" panose="03000500040000020004" pitchFamily="66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8219">
                <a:tc>
                  <a:txBody>
                    <a:bodyPr/>
                    <a:lstStyle/>
                    <a:p>
                      <a:pPr algn="ctr"/>
                      <a:r>
                        <a:rPr lang="th-TH" sz="2000" b="1" i="0" kern="1200" dirty="0">
                          <a:solidFill>
                            <a:srgbClr val="7030A0"/>
                          </a:solidFill>
                          <a:effectLst/>
                          <a:latin typeface="TH Baijam" panose="02000506000000020004" pitchFamily="2" charset="-34"/>
                          <a:ea typeface="+mn-ea"/>
                          <a:cs typeface="TH Baijam" panose="02000506000000020004" pitchFamily="2" charset="-34"/>
                        </a:rPr>
                        <a:t>ร้อยละ 100</a:t>
                      </a:r>
                      <a:endParaRPr lang="en-US" sz="2000" b="1" i="0" kern="1200" dirty="0">
                        <a:solidFill>
                          <a:srgbClr val="7030A0"/>
                        </a:solidFill>
                        <a:effectLst/>
                        <a:latin typeface="TH Baijam" panose="02000506000000020004" pitchFamily="2" charset="-34"/>
                        <a:ea typeface="+mn-ea"/>
                        <a:cs typeface="TH Baijam" panose="02000506000000020004" pitchFamily="2" charset="-34"/>
                      </a:endParaRPr>
                    </a:p>
                    <a:p>
                      <a:pPr algn="ctr"/>
                      <a:r>
                        <a:rPr lang="th-TH" sz="2000" b="1" i="0" kern="1200" dirty="0">
                          <a:solidFill>
                            <a:srgbClr val="C00000"/>
                          </a:solidFill>
                          <a:effectLst/>
                          <a:latin typeface="TH Baijam" panose="02000506000000020004" pitchFamily="2" charset="-34"/>
                          <a:ea typeface="+mn-ea"/>
                          <a:cs typeface="TH Baijam" panose="02000506000000020004" pitchFamily="2" charset="-34"/>
                        </a:rPr>
                        <a:t>เก็บคะแนนได้ </a:t>
                      </a:r>
                      <a:r>
                        <a:rPr lang="en-US" sz="2000" b="1" i="0" kern="1200" dirty="0" smtClean="0">
                          <a:solidFill>
                            <a:srgbClr val="C00000"/>
                          </a:solidFill>
                          <a:effectLst/>
                          <a:latin typeface="TH Baijam" panose="02000506000000020004" pitchFamily="2" charset="-34"/>
                          <a:ea typeface="+mn-ea"/>
                          <a:cs typeface="TH Baijam" panose="02000506000000020004" pitchFamily="2" charset="-34"/>
                        </a:rPr>
                        <a:t>50</a:t>
                      </a:r>
                      <a:r>
                        <a:rPr lang="th-TH" sz="2000" b="1" i="0" kern="1200" dirty="0" smtClean="0">
                          <a:solidFill>
                            <a:srgbClr val="C00000"/>
                          </a:solidFill>
                          <a:effectLst/>
                          <a:latin typeface="TH Baijam" panose="02000506000000020004" pitchFamily="2" charset="-34"/>
                          <a:ea typeface="+mn-ea"/>
                          <a:cs typeface="TH Baijam" panose="02000506000000020004" pitchFamily="2" charset="-34"/>
                        </a:rPr>
                        <a:t>%</a:t>
                      </a:r>
                      <a:endParaRPr lang="en-ZA" sz="2000" b="1" i="0" kern="1200" dirty="0">
                        <a:solidFill>
                          <a:srgbClr val="C00000"/>
                        </a:solidFill>
                        <a:effectLst/>
                        <a:latin typeface="TH Baijam" panose="02000506000000020004" pitchFamily="2" charset="-34"/>
                        <a:ea typeface="+mn-ea"/>
                        <a:cs typeface="TH Baijam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ea typeface="+mn-ea"/>
                          <a:cs typeface="TH Baijam" panose="02000506000000020004" pitchFamily="2" charset="-34"/>
                        </a:rPr>
                        <a:t>ร้อยละ 100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ea typeface="+mn-ea"/>
                          <a:cs typeface="TH Baijam" panose="02000506000000020004" pitchFamily="2" charset="-34"/>
                        </a:rPr>
                        <a:t>นักศึกษา (รหัส 60) ผ่านเกณฑ์ทุกคน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ea typeface="+mn-ea"/>
                          <a:cs typeface="TH Baijam" panose="02000506000000020004" pitchFamily="2" charset="-34"/>
                        </a:rPr>
                        <a:t>นักศึกษาผ่าน</a:t>
                      </a:r>
                      <a:r>
                        <a:rPr kumimoji="0" lang="th-TH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ea typeface="+mn-ea"/>
                          <a:cs typeface="TH Baijam" panose="02000506000000020004" pitchFamily="2" charset="-34"/>
                        </a:rPr>
                        <a:t>เกณฑ์ 99.90%</a:t>
                      </a:r>
                      <a:endParaRPr kumimoji="0" lang="th-TH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TH Baijam" panose="02000506000000020004" pitchFamily="2" charset="-34"/>
                        <a:ea typeface="+mn-ea"/>
                        <a:cs typeface="TH Baijam" panose="02000506000000020004" pitchFamily="2" charset="-34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ea typeface="+mn-ea"/>
                          <a:cs typeface="TH Baijam" panose="02000506000000020004" pitchFamily="2" charset="-34"/>
                        </a:rPr>
                        <a:t>นักศึกษา (รหัส 61) 2,096 คน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ea typeface="+mn-ea"/>
                          <a:cs typeface="TH Baijam" panose="02000506000000020004" pitchFamily="2" charset="-34"/>
                        </a:rPr>
                        <a:t>ยังไม่ผ่านเกณฑ์ 2 </a:t>
                      </a:r>
                      <a:r>
                        <a:rPr kumimoji="0" lang="th-TH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ea typeface="+mn-ea"/>
                          <a:cs typeface="TH Baijam" panose="02000506000000020004" pitchFamily="2" charset="-34"/>
                        </a:rPr>
                        <a:t>คน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350833" y="4189020"/>
            <a:ext cx="190683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500" b="1" dirty="0">
                <a:solidFill>
                  <a:schemeClr val="bg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ผลการดำเนินงาน</a:t>
            </a:r>
          </a:p>
          <a:p>
            <a:pPr algn="ctr"/>
            <a:r>
              <a:rPr lang="th-TH" sz="2500" b="1" dirty="0">
                <a:solidFill>
                  <a:schemeClr val="bg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ปี 2566 </a:t>
            </a:r>
            <a:endParaRPr lang="en-US" sz="2500" b="1" dirty="0" smtClean="0">
              <a:solidFill>
                <a:schemeClr val="bg1"/>
              </a:solidFill>
              <a:latin typeface="TH Charmonman" panose="03000500040000020004" pitchFamily="66" charset="-34"/>
              <a:cs typeface="TH Charmonman" panose="03000500040000020004" pitchFamily="66" charset="-34"/>
            </a:endParaRPr>
          </a:p>
          <a:p>
            <a:pPr algn="ctr"/>
            <a:r>
              <a:rPr lang="th-TH" sz="2500" b="1" dirty="0" smtClean="0">
                <a:solidFill>
                  <a:schemeClr val="bg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(</a:t>
            </a:r>
            <a:r>
              <a:rPr lang="th-TH" sz="2500" b="1" dirty="0">
                <a:solidFill>
                  <a:schemeClr val="bg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6 เดือน)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295567" y="2830920"/>
            <a:ext cx="23119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200" b="1" dirty="0">
                <a:solidFill>
                  <a:schemeClr val="accent1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นักศึกษารวม </a:t>
            </a:r>
            <a:r>
              <a:rPr lang="en-US" sz="2200" b="1" dirty="0" smtClean="0">
                <a:solidFill>
                  <a:schemeClr val="accent1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2,704</a:t>
            </a:r>
            <a:r>
              <a:rPr lang="th-TH" sz="2200" b="1" dirty="0" smtClean="0">
                <a:solidFill>
                  <a:schemeClr val="accent1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 </a:t>
            </a:r>
            <a:r>
              <a:rPr lang="th-TH" sz="2200" b="1" dirty="0">
                <a:solidFill>
                  <a:schemeClr val="accent1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คน</a:t>
            </a:r>
          </a:p>
          <a:p>
            <a:pPr algn="ctr"/>
            <a:r>
              <a:rPr lang="th-TH" sz="2200" b="1" dirty="0">
                <a:solidFill>
                  <a:srgbClr val="7030A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ผ่านเกณฑ์ </a:t>
            </a:r>
            <a:r>
              <a:rPr lang="en-US" sz="2200" b="1" dirty="0" smtClean="0">
                <a:solidFill>
                  <a:srgbClr val="7030A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2,184</a:t>
            </a:r>
            <a:r>
              <a:rPr lang="th-TH" sz="2200" b="1" dirty="0" smtClean="0">
                <a:solidFill>
                  <a:srgbClr val="7030A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 </a:t>
            </a:r>
            <a:r>
              <a:rPr lang="th-TH" sz="2200" b="1" dirty="0">
                <a:solidFill>
                  <a:srgbClr val="7030A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คน</a:t>
            </a:r>
          </a:p>
          <a:p>
            <a:pPr algn="ctr"/>
            <a:r>
              <a:rPr lang="th-TH" sz="2200" b="1" dirty="0">
                <a:solidFill>
                  <a:srgbClr val="FF000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ไม่ผ่านเกณฑ์ </a:t>
            </a:r>
            <a:r>
              <a:rPr lang="en-US" sz="2200" b="1" dirty="0" smtClean="0">
                <a:solidFill>
                  <a:srgbClr val="FF000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520</a:t>
            </a:r>
            <a:r>
              <a:rPr lang="th-TH" sz="2200" b="1" dirty="0" smtClean="0">
                <a:solidFill>
                  <a:srgbClr val="FF000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 </a:t>
            </a:r>
            <a:r>
              <a:rPr lang="th-TH" sz="2200" b="1" dirty="0">
                <a:solidFill>
                  <a:srgbClr val="FF000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คน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741329" y="4204616"/>
            <a:ext cx="30779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200" b="1" dirty="0">
                <a:solidFill>
                  <a:schemeClr val="accent1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นัก</a:t>
            </a:r>
            <a:r>
              <a:rPr lang="th-TH" sz="2200" b="1" dirty="0" smtClean="0">
                <a:solidFill>
                  <a:schemeClr val="accent1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ศึกษาหลักสูตร </a:t>
            </a:r>
            <a:r>
              <a:rPr lang="en-US" sz="2200" b="1" dirty="0" smtClean="0">
                <a:solidFill>
                  <a:schemeClr val="accent1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4 </a:t>
            </a:r>
            <a:r>
              <a:rPr lang="th-TH" sz="2200" b="1" dirty="0" smtClean="0">
                <a:solidFill>
                  <a:schemeClr val="accent1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ปี </a:t>
            </a:r>
            <a:r>
              <a:rPr lang="en-US" sz="2200" b="1" dirty="0" smtClean="0">
                <a:solidFill>
                  <a:schemeClr val="accent1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2,404</a:t>
            </a:r>
            <a:r>
              <a:rPr lang="th-TH" sz="2200" b="1" dirty="0" smtClean="0">
                <a:solidFill>
                  <a:schemeClr val="accent1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 </a:t>
            </a:r>
            <a:r>
              <a:rPr lang="th-TH" sz="2200" b="1" dirty="0">
                <a:solidFill>
                  <a:schemeClr val="accent1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คน</a:t>
            </a:r>
          </a:p>
          <a:p>
            <a:pPr algn="ctr"/>
            <a:r>
              <a:rPr lang="th-TH" sz="2200" b="1" dirty="0">
                <a:solidFill>
                  <a:srgbClr val="7030A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ผ่านเกณฑ์ 1,983 </a:t>
            </a:r>
            <a:r>
              <a:rPr lang="th-TH" sz="2200" b="1" dirty="0" smtClean="0">
                <a:solidFill>
                  <a:srgbClr val="7030A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คน (82.49%)</a:t>
            </a:r>
            <a:endParaRPr lang="th-TH" sz="2200" b="1" dirty="0">
              <a:solidFill>
                <a:srgbClr val="7030A0"/>
              </a:solidFill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algn="ctr"/>
            <a:r>
              <a:rPr lang="th-TH" sz="2200" b="1" dirty="0" smtClean="0">
                <a:solidFill>
                  <a:srgbClr val="FF000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ยัง</a:t>
            </a:r>
            <a:r>
              <a:rPr lang="th-TH" sz="2200" b="1" dirty="0">
                <a:solidFill>
                  <a:srgbClr val="FF000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ไม่ผ่านเกณฑ์ 421 คน (17.51%)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947650" y="5516334"/>
            <a:ext cx="30779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200" b="1" dirty="0">
                <a:solidFill>
                  <a:schemeClr val="accent1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นัก</a:t>
            </a:r>
            <a:r>
              <a:rPr lang="th-TH" sz="2200" b="1" dirty="0" smtClean="0">
                <a:solidFill>
                  <a:schemeClr val="accent1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ศึกษาหลักสูตร </a:t>
            </a:r>
            <a:r>
              <a:rPr lang="en-US" sz="2200" b="1" dirty="0" smtClean="0">
                <a:solidFill>
                  <a:schemeClr val="accent1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&gt; 4 </a:t>
            </a:r>
            <a:r>
              <a:rPr lang="th-TH" sz="2200" b="1" dirty="0" smtClean="0">
                <a:solidFill>
                  <a:schemeClr val="accent1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ปี </a:t>
            </a:r>
            <a:r>
              <a:rPr lang="en-US" sz="2200" b="1" dirty="0" smtClean="0">
                <a:solidFill>
                  <a:schemeClr val="accent1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300</a:t>
            </a:r>
            <a:r>
              <a:rPr lang="th-TH" sz="2200" b="1" dirty="0" smtClean="0">
                <a:solidFill>
                  <a:schemeClr val="accent1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 </a:t>
            </a:r>
            <a:r>
              <a:rPr lang="th-TH" sz="2200" b="1" dirty="0">
                <a:solidFill>
                  <a:schemeClr val="accent1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คน</a:t>
            </a:r>
          </a:p>
          <a:p>
            <a:pPr algn="ctr"/>
            <a:r>
              <a:rPr lang="th-TH" sz="2200" b="1" dirty="0">
                <a:solidFill>
                  <a:srgbClr val="7030A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ผ่านเกณฑ์ 201 </a:t>
            </a:r>
            <a:r>
              <a:rPr lang="th-TH" sz="2200" b="1" dirty="0" smtClean="0">
                <a:solidFill>
                  <a:srgbClr val="7030A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คน (67.00%)</a:t>
            </a:r>
            <a:endParaRPr lang="th-TH" sz="2200" b="1" dirty="0">
              <a:solidFill>
                <a:srgbClr val="7030A0"/>
              </a:solidFill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algn="ctr"/>
            <a:r>
              <a:rPr lang="th-TH" sz="2200" b="1" dirty="0">
                <a:solidFill>
                  <a:srgbClr val="FF000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ยังไม่ผ่านเกณฑ์ 99 คน (33.00%)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475677" y="3034676"/>
            <a:ext cx="2638012" cy="1138773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 smtClean="0">
                <a:solidFill>
                  <a:schemeClr val="bg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ผลสำเร็จ </a:t>
            </a:r>
            <a:r>
              <a:rPr lang="en-US" sz="2800" b="1" dirty="0" smtClean="0">
                <a:solidFill>
                  <a:schemeClr val="bg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(%)   </a:t>
            </a:r>
            <a:r>
              <a:rPr lang="en-US" sz="4000" b="1" dirty="0" smtClean="0">
                <a:solidFill>
                  <a:schemeClr val="accent1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80.76</a:t>
            </a:r>
            <a:endParaRPr lang="th-TH" sz="4000" b="1" dirty="0">
              <a:solidFill>
                <a:schemeClr val="accent1"/>
              </a:solidFill>
              <a:latin typeface="TH Baijam" panose="02000506000000020004" pitchFamily="2" charset="-34"/>
              <a:cs typeface="TH Baijam" panose="02000506000000020004" pitchFamily="2" charset="-34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460380" y="4369832"/>
            <a:ext cx="2477558" cy="1138773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 smtClean="0">
                <a:solidFill>
                  <a:schemeClr val="bg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ผลสำเร็จ </a:t>
            </a:r>
            <a:r>
              <a:rPr lang="en-US" sz="2800" b="1" dirty="0" smtClean="0">
                <a:solidFill>
                  <a:schemeClr val="bg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(%)   </a:t>
            </a:r>
            <a:r>
              <a:rPr lang="en-US" sz="4000" b="1" dirty="0" smtClean="0">
                <a:solidFill>
                  <a:schemeClr val="accent1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82.49</a:t>
            </a:r>
            <a:endParaRPr lang="th-TH" sz="4000" b="1" dirty="0">
              <a:solidFill>
                <a:schemeClr val="accent1"/>
              </a:solidFill>
              <a:latin typeface="TH Baijam" panose="02000506000000020004" pitchFamily="2" charset="-34"/>
              <a:cs typeface="TH Baijam" panose="02000506000000020004" pitchFamily="2" charset="-34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475677" y="5716389"/>
            <a:ext cx="2638012" cy="1138773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 smtClean="0">
                <a:solidFill>
                  <a:schemeClr val="bg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ผลสำเร็จ </a:t>
            </a:r>
            <a:r>
              <a:rPr lang="en-US" sz="2800" b="1" dirty="0" smtClean="0">
                <a:solidFill>
                  <a:schemeClr val="bg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(%)   </a:t>
            </a:r>
            <a:r>
              <a:rPr lang="en-US" sz="4000" b="1" dirty="0" smtClean="0">
                <a:solidFill>
                  <a:schemeClr val="accent1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67.00</a:t>
            </a:r>
            <a:endParaRPr lang="th-TH" sz="4000" b="1" dirty="0">
              <a:solidFill>
                <a:schemeClr val="accent1"/>
              </a:solidFill>
              <a:latin typeface="TH Baijam" panose="02000506000000020004" pitchFamily="2" charset="-34"/>
              <a:cs typeface="TH Baijam" panose="02000506000000020004" pitchFamily="2" charset="-34"/>
            </a:endParaRPr>
          </a:p>
        </p:txBody>
      </p:sp>
      <p:sp>
        <p:nvSpPr>
          <p:cNvPr id="31" name="Graphic 1">
            <a:extLst>
              <a:ext uri="{FF2B5EF4-FFF2-40B4-BE49-F238E27FC236}">
                <a16:creationId xmlns:a16="http://schemas.microsoft.com/office/drawing/2014/main" id="{3492056F-29F9-433D-9E4B-489351A22931}"/>
              </a:ext>
            </a:extLst>
          </p:cNvPr>
          <p:cNvSpPr/>
          <p:nvPr/>
        </p:nvSpPr>
        <p:spPr>
          <a:xfrm rot="16200000">
            <a:off x="9506106" y="4465402"/>
            <a:ext cx="2242221" cy="1941853"/>
          </a:xfrm>
          <a:custGeom>
            <a:avLst/>
            <a:gdLst>
              <a:gd name="connsiteX0" fmla="*/ 2839724 w 3786298"/>
              <a:gd name="connsiteY0" fmla="*/ 0 h 3279085"/>
              <a:gd name="connsiteX1" fmla="*/ 946575 w 3786298"/>
              <a:gd name="connsiteY1" fmla="*/ 0 h 3279085"/>
              <a:gd name="connsiteX2" fmla="*/ 0 w 3786298"/>
              <a:gd name="connsiteY2" fmla="*/ 1639543 h 3279085"/>
              <a:gd name="connsiteX3" fmla="*/ 946575 w 3786298"/>
              <a:gd name="connsiteY3" fmla="*/ 3279086 h 3279085"/>
              <a:gd name="connsiteX4" fmla="*/ 2839724 w 3786298"/>
              <a:gd name="connsiteY4" fmla="*/ 3279086 h 3279085"/>
              <a:gd name="connsiteX5" fmla="*/ 3786299 w 3786298"/>
              <a:gd name="connsiteY5" fmla="*/ 1639543 h 327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86298" h="3279085">
                <a:moveTo>
                  <a:pt x="2839724" y="0"/>
                </a:moveTo>
                <a:lnTo>
                  <a:pt x="946575" y="0"/>
                </a:lnTo>
                <a:lnTo>
                  <a:pt x="0" y="1639543"/>
                </a:lnTo>
                <a:lnTo>
                  <a:pt x="946575" y="3279086"/>
                </a:lnTo>
                <a:lnTo>
                  <a:pt x="2839724" y="3279086"/>
                </a:lnTo>
                <a:lnTo>
                  <a:pt x="3786299" y="1639543"/>
                </a:lnTo>
                <a:close/>
              </a:path>
            </a:pathLst>
          </a:custGeom>
          <a:solidFill>
            <a:schemeClr val="accent2"/>
          </a:solidFill>
          <a:ln w="1518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32" name="Graphic 2" descr="Exponential Graph outline">
            <a:extLst>
              <a:ext uri="{FF2B5EF4-FFF2-40B4-BE49-F238E27FC236}">
                <a16:creationId xmlns:a16="http://schemas.microsoft.com/office/drawing/2014/main" id="{C2B8EE75-E2C3-400D-BB90-CC310E0258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190012" y="4963722"/>
            <a:ext cx="874408" cy="874408"/>
          </a:xfrm>
          <a:prstGeom prst="rect">
            <a:avLst/>
          </a:prstGeom>
        </p:spPr>
      </p:pic>
      <p:sp>
        <p:nvSpPr>
          <p:cNvPr id="33" name="Graphic 1">
            <a:extLst>
              <a:ext uri="{FF2B5EF4-FFF2-40B4-BE49-F238E27FC236}">
                <a16:creationId xmlns:a16="http://schemas.microsoft.com/office/drawing/2014/main" id="{62FA4458-C9AD-4C3E-88B5-AF2C82D4DEEC}"/>
              </a:ext>
            </a:extLst>
          </p:cNvPr>
          <p:cNvSpPr/>
          <p:nvPr/>
        </p:nvSpPr>
        <p:spPr>
          <a:xfrm rot="16200000">
            <a:off x="9608163" y="4576786"/>
            <a:ext cx="2005546" cy="1736883"/>
          </a:xfrm>
          <a:custGeom>
            <a:avLst/>
            <a:gdLst>
              <a:gd name="connsiteX0" fmla="*/ 2839724 w 3786298"/>
              <a:gd name="connsiteY0" fmla="*/ 0 h 3279085"/>
              <a:gd name="connsiteX1" fmla="*/ 946575 w 3786298"/>
              <a:gd name="connsiteY1" fmla="*/ 0 h 3279085"/>
              <a:gd name="connsiteX2" fmla="*/ 0 w 3786298"/>
              <a:gd name="connsiteY2" fmla="*/ 1639543 h 3279085"/>
              <a:gd name="connsiteX3" fmla="*/ 946575 w 3786298"/>
              <a:gd name="connsiteY3" fmla="*/ 3279086 h 3279085"/>
              <a:gd name="connsiteX4" fmla="*/ 2839724 w 3786298"/>
              <a:gd name="connsiteY4" fmla="*/ 3279086 h 3279085"/>
              <a:gd name="connsiteX5" fmla="*/ 3786299 w 3786298"/>
              <a:gd name="connsiteY5" fmla="*/ 1639543 h 327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86298" h="3279085">
                <a:moveTo>
                  <a:pt x="2839724" y="0"/>
                </a:moveTo>
                <a:lnTo>
                  <a:pt x="946575" y="0"/>
                </a:lnTo>
                <a:lnTo>
                  <a:pt x="0" y="1639543"/>
                </a:lnTo>
                <a:lnTo>
                  <a:pt x="946575" y="3279086"/>
                </a:lnTo>
                <a:lnTo>
                  <a:pt x="2839724" y="3279086"/>
                </a:lnTo>
                <a:lnTo>
                  <a:pt x="3786299" y="1639543"/>
                </a:lnTo>
                <a:close/>
              </a:path>
            </a:pathLst>
          </a:custGeom>
          <a:noFill/>
          <a:ln w="15186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8805699" y="2875398"/>
            <a:ext cx="36104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solidFill>
                  <a:schemeClr val="accent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แนวโน้มผลสำเร็จเปรียบเทียบ</a:t>
            </a:r>
            <a:r>
              <a:rPr lang="th-TH" sz="2400" b="1" dirty="0" smtClean="0">
                <a:solidFill>
                  <a:schemeClr val="accent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กับ</a:t>
            </a:r>
          </a:p>
          <a:p>
            <a:pPr algn="ctr"/>
            <a:r>
              <a:rPr lang="th-TH" sz="2400" b="1" dirty="0" smtClean="0">
                <a:solidFill>
                  <a:schemeClr val="accent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ผลงาน</a:t>
            </a:r>
            <a:r>
              <a:rPr lang="th-TH" sz="2400" b="1" dirty="0">
                <a:solidFill>
                  <a:schemeClr val="accent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ย้อนหลัง (เพิ่มขึ้น/ลดลง</a:t>
            </a:r>
            <a:r>
              <a:rPr lang="th-TH" sz="2400" b="1" dirty="0" smtClean="0">
                <a:solidFill>
                  <a:schemeClr val="accent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)</a:t>
            </a:r>
            <a:endParaRPr lang="th-TH" sz="2400" dirty="0" smtClean="0">
              <a:solidFill>
                <a:schemeClr val="tx1">
                  <a:lumMod val="50000"/>
                </a:schemeClr>
              </a:solidFill>
              <a:latin typeface="TH Charmonman" panose="03000500040000020004" pitchFamily="66" charset="-34"/>
              <a:cs typeface="TH Charmonman" panose="03000500040000020004" pitchFamily="66" charset="-34"/>
            </a:endParaRPr>
          </a:p>
          <a:p>
            <a:pPr algn="ctr"/>
            <a:r>
              <a:rPr lang="th-TH" sz="3600" dirty="0" smtClean="0">
                <a:solidFill>
                  <a:srgbClr val="FF000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เพิ่มขึ้น</a:t>
            </a:r>
            <a:endParaRPr lang="th-TH" sz="3600" b="1" dirty="0">
              <a:solidFill>
                <a:srgbClr val="FF0000"/>
              </a:solidFill>
              <a:latin typeface="TH Baijam" panose="02000506000000020004" pitchFamily="2" charset="-34"/>
              <a:cs typeface="TH Baijam" panose="02000506000000020004" pitchFamily="2" charset="-34"/>
            </a:endParaRPr>
          </a:p>
        </p:txBody>
      </p:sp>
      <p:pic>
        <p:nvPicPr>
          <p:cNvPr id="21" name="Picture 2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118" y="52105"/>
            <a:ext cx="1136340" cy="13891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754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">
            <a:extLst>
              <a:ext uri="{FF2B5EF4-FFF2-40B4-BE49-F238E27FC236}">
                <a16:creationId xmlns:a16="http://schemas.microsoft.com/office/drawing/2014/main" id="{237B3233-D469-40B6-B68B-C7167440A33A}"/>
              </a:ext>
            </a:extLst>
          </p:cNvPr>
          <p:cNvSpPr/>
          <p:nvPr/>
        </p:nvSpPr>
        <p:spPr>
          <a:xfrm>
            <a:off x="1866409" y="2770379"/>
            <a:ext cx="3233625" cy="1240842"/>
          </a:xfrm>
          <a:custGeom>
            <a:avLst/>
            <a:gdLst/>
            <a:ahLst/>
            <a:cxnLst/>
            <a:rect l="l" t="t" r="r" b="b"/>
            <a:pathLst>
              <a:path w="6025861" h="1158747">
                <a:moveTo>
                  <a:pt x="575194" y="0"/>
                </a:moveTo>
                <a:lnTo>
                  <a:pt x="1992514" y="0"/>
                </a:lnTo>
                <a:lnTo>
                  <a:pt x="4154179" y="0"/>
                </a:lnTo>
                <a:lnTo>
                  <a:pt x="5571499" y="0"/>
                </a:lnTo>
                <a:lnTo>
                  <a:pt x="5571499" y="474"/>
                </a:lnTo>
                <a:lnTo>
                  <a:pt x="5639364" y="474"/>
                </a:lnTo>
                <a:cubicBezTo>
                  <a:pt x="5661410" y="0"/>
                  <a:pt x="5683924" y="5211"/>
                  <a:pt x="5704562" y="17528"/>
                </a:cubicBezTo>
                <a:cubicBezTo>
                  <a:pt x="5723793" y="28424"/>
                  <a:pt x="5739272" y="44057"/>
                  <a:pt x="5749591" y="62533"/>
                </a:cubicBezTo>
                <a:lnTo>
                  <a:pt x="6008038" y="514473"/>
                </a:lnTo>
                <a:cubicBezTo>
                  <a:pt x="6019294" y="533422"/>
                  <a:pt x="6025861" y="555687"/>
                  <a:pt x="6025861" y="579374"/>
                </a:cubicBezTo>
                <a:cubicBezTo>
                  <a:pt x="6025861" y="603534"/>
                  <a:pt x="6019294" y="625799"/>
                  <a:pt x="6007568" y="644749"/>
                </a:cubicBezTo>
                <a:lnTo>
                  <a:pt x="5749591" y="1096688"/>
                </a:lnTo>
                <a:cubicBezTo>
                  <a:pt x="5738803" y="1114690"/>
                  <a:pt x="5723793" y="1130324"/>
                  <a:pt x="5704562" y="1141693"/>
                </a:cubicBezTo>
                <a:cubicBezTo>
                  <a:pt x="5684393" y="1153536"/>
                  <a:pt x="5662348" y="1158747"/>
                  <a:pt x="5640302" y="1158273"/>
                </a:cubicBezTo>
                <a:lnTo>
                  <a:pt x="5571499" y="1158273"/>
                </a:lnTo>
                <a:lnTo>
                  <a:pt x="5571499" y="1158747"/>
                </a:lnTo>
                <a:lnTo>
                  <a:pt x="4154179" y="1158747"/>
                </a:lnTo>
                <a:lnTo>
                  <a:pt x="1992514" y="1158747"/>
                </a:lnTo>
                <a:lnTo>
                  <a:pt x="575194" y="1158747"/>
                </a:lnTo>
                <a:lnTo>
                  <a:pt x="575194" y="1158273"/>
                </a:lnTo>
                <a:lnTo>
                  <a:pt x="382745" y="1158273"/>
                </a:lnTo>
                <a:cubicBezTo>
                  <a:pt x="362107" y="1158273"/>
                  <a:pt x="340530" y="1153062"/>
                  <a:pt x="321299" y="1141693"/>
                </a:cubicBezTo>
                <a:cubicBezTo>
                  <a:pt x="302069" y="1130324"/>
                  <a:pt x="286590" y="1114690"/>
                  <a:pt x="276270" y="1096215"/>
                </a:cubicBezTo>
                <a:lnTo>
                  <a:pt x="16886" y="642380"/>
                </a:lnTo>
                <a:cubicBezTo>
                  <a:pt x="6098" y="623904"/>
                  <a:pt x="0" y="602587"/>
                  <a:pt x="0" y="579374"/>
                </a:cubicBezTo>
                <a:cubicBezTo>
                  <a:pt x="0" y="556161"/>
                  <a:pt x="6098" y="534843"/>
                  <a:pt x="16886" y="515894"/>
                </a:cubicBezTo>
                <a:lnTo>
                  <a:pt x="275332" y="63954"/>
                </a:lnTo>
                <a:cubicBezTo>
                  <a:pt x="286120" y="45478"/>
                  <a:pt x="301599" y="28898"/>
                  <a:pt x="321299" y="17528"/>
                </a:cubicBezTo>
                <a:cubicBezTo>
                  <a:pt x="339592" y="6633"/>
                  <a:pt x="359762" y="948"/>
                  <a:pt x="379930" y="474"/>
                </a:cubicBezTo>
                <a:lnTo>
                  <a:pt x="575194" y="474"/>
                </a:lnTo>
                <a:close/>
              </a:path>
            </a:pathLst>
          </a:custGeom>
          <a:noFill/>
          <a:ln w="95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943">
              <a:spcBef>
                <a:spcPct val="0"/>
              </a:spcBef>
              <a:spcAft>
                <a:spcPct val="0"/>
              </a:spcAft>
            </a:pPr>
            <a:endParaRPr lang="en-US" altLang="en-US" sz="1707" i="0" noProof="1">
              <a:solidFill>
                <a:prstClr val="white"/>
              </a:solidFill>
              <a:latin typeface="Arial" panose="020B0604020202020204" pitchFamily="34" charset="0"/>
              <a:ea typeface="Calibr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object">
            <a:extLst>
              <a:ext uri="{FF2B5EF4-FFF2-40B4-BE49-F238E27FC236}">
                <a16:creationId xmlns:a16="http://schemas.microsoft.com/office/drawing/2014/main" id="{6F9E3A6E-28C4-4D38-8635-D3DE561971C6}"/>
              </a:ext>
            </a:extLst>
          </p:cNvPr>
          <p:cNvSpPr/>
          <p:nvPr/>
        </p:nvSpPr>
        <p:spPr>
          <a:xfrm>
            <a:off x="2566720" y="4154230"/>
            <a:ext cx="3434835" cy="1139090"/>
          </a:xfrm>
          <a:custGeom>
            <a:avLst/>
            <a:gdLst/>
            <a:ahLst/>
            <a:cxnLst/>
            <a:rect l="l" t="t" r="r" b="b"/>
            <a:pathLst>
              <a:path w="6025861" h="1158747">
                <a:moveTo>
                  <a:pt x="575194" y="0"/>
                </a:moveTo>
                <a:lnTo>
                  <a:pt x="1992514" y="0"/>
                </a:lnTo>
                <a:lnTo>
                  <a:pt x="4154179" y="0"/>
                </a:lnTo>
                <a:lnTo>
                  <a:pt x="5571499" y="0"/>
                </a:lnTo>
                <a:lnTo>
                  <a:pt x="5571499" y="474"/>
                </a:lnTo>
                <a:lnTo>
                  <a:pt x="5639364" y="474"/>
                </a:lnTo>
                <a:cubicBezTo>
                  <a:pt x="5661410" y="0"/>
                  <a:pt x="5683924" y="5211"/>
                  <a:pt x="5704562" y="17528"/>
                </a:cubicBezTo>
                <a:cubicBezTo>
                  <a:pt x="5723793" y="28424"/>
                  <a:pt x="5739272" y="44057"/>
                  <a:pt x="5749591" y="62533"/>
                </a:cubicBezTo>
                <a:lnTo>
                  <a:pt x="6008038" y="514473"/>
                </a:lnTo>
                <a:cubicBezTo>
                  <a:pt x="6019294" y="533422"/>
                  <a:pt x="6025861" y="555687"/>
                  <a:pt x="6025861" y="579374"/>
                </a:cubicBezTo>
                <a:cubicBezTo>
                  <a:pt x="6025861" y="603534"/>
                  <a:pt x="6019294" y="625799"/>
                  <a:pt x="6007568" y="644749"/>
                </a:cubicBezTo>
                <a:lnTo>
                  <a:pt x="5749591" y="1096688"/>
                </a:lnTo>
                <a:cubicBezTo>
                  <a:pt x="5738803" y="1114690"/>
                  <a:pt x="5723793" y="1130324"/>
                  <a:pt x="5704562" y="1141693"/>
                </a:cubicBezTo>
                <a:cubicBezTo>
                  <a:pt x="5684393" y="1153536"/>
                  <a:pt x="5662348" y="1158747"/>
                  <a:pt x="5640302" y="1158273"/>
                </a:cubicBezTo>
                <a:lnTo>
                  <a:pt x="5571499" y="1158273"/>
                </a:lnTo>
                <a:lnTo>
                  <a:pt x="5571499" y="1158747"/>
                </a:lnTo>
                <a:lnTo>
                  <a:pt x="4154179" y="1158747"/>
                </a:lnTo>
                <a:lnTo>
                  <a:pt x="1992514" y="1158747"/>
                </a:lnTo>
                <a:lnTo>
                  <a:pt x="575194" y="1158747"/>
                </a:lnTo>
                <a:lnTo>
                  <a:pt x="575194" y="1158273"/>
                </a:lnTo>
                <a:lnTo>
                  <a:pt x="382745" y="1158273"/>
                </a:lnTo>
                <a:cubicBezTo>
                  <a:pt x="362107" y="1158273"/>
                  <a:pt x="340530" y="1153062"/>
                  <a:pt x="321299" y="1141693"/>
                </a:cubicBezTo>
                <a:cubicBezTo>
                  <a:pt x="302069" y="1130324"/>
                  <a:pt x="286590" y="1114690"/>
                  <a:pt x="276270" y="1096215"/>
                </a:cubicBezTo>
                <a:lnTo>
                  <a:pt x="16886" y="642380"/>
                </a:lnTo>
                <a:cubicBezTo>
                  <a:pt x="6098" y="623904"/>
                  <a:pt x="0" y="602587"/>
                  <a:pt x="0" y="579374"/>
                </a:cubicBezTo>
                <a:cubicBezTo>
                  <a:pt x="0" y="556161"/>
                  <a:pt x="6098" y="534843"/>
                  <a:pt x="16886" y="515894"/>
                </a:cubicBezTo>
                <a:lnTo>
                  <a:pt x="275332" y="63954"/>
                </a:lnTo>
                <a:cubicBezTo>
                  <a:pt x="286120" y="45478"/>
                  <a:pt x="301599" y="28898"/>
                  <a:pt x="321299" y="17528"/>
                </a:cubicBezTo>
                <a:cubicBezTo>
                  <a:pt x="339592" y="6633"/>
                  <a:pt x="359762" y="948"/>
                  <a:pt x="379930" y="474"/>
                </a:cubicBezTo>
                <a:lnTo>
                  <a:pt x="575194" y="474"/>
                </a:lnTo>
                <a:close/>
              </a:path>
            </a:pathLst>
          </a:custGeom>
          <a:noFill/>
          <a:ln w="95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943">
              <a:spcBef>
                <a:spcPct val="0"/>
              </a:spcBef>
              <a:spcAft>
                <a:spcPct val="0"/>
              </a:spcAft>
            </a:pPr>
            <a:endParaRPr lang="en-US" altLang="en-US" sz="1707" i="0" noProof="1">
              <a:solidFill>
                <a:prstClr val="white"/>
              </a:solidFill>
              <a:latin typeface="Arial" panose="020B0604020202020204" pitchFamily="34" charset="0"/>
              <a:ea typeface="Calibr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object">
            <a:extLst>
              <a:ext uri="{FF2B5EF4-FFF2-40B4-BE49-F238E27FC236}">
                <a16:creationId xmlns:a16="http://schemas.microsoft.com/office/drawing/2014/main" id="{230CD2C0-5DDC-42CB-9EC5-85C6EC00F386}"/>
              </a:ext>
            </a:extLst>
          </p:cNvPr>
          <p:cNvSpPr/>
          <p:nvPr/>
        </p:nvSpPr>
        <p:spPr>
          <a:xfrm>
            <a:off x="1866409" y="5436329"/>
            <a:ext cx="3233625" cy="1226769"/>
          </a:xfrm>
          <a:custGeom>
            <a:avLst/>
            <a:gdLst/>
            <a:ahLst/>
            <a:cxnLst/>
            <a:rect l="l" t="t" r="r" b="b"/>
            <a:pathLst>
              <a:path w="6025861" h="1158747">
                <a:moveTo>
                  <a:pt x="575194" y="0"/>
                </a:moveTo>
                <a:lnTo>
                  <a:pt x="1992514" y="0"/>
                </a:lnTo>
                <a:lnTo>
                  <a:pt x="4154179" y="0"/>
                </a:lnTo>
                <a:lnTo>
                  <a:pt x="5571499" y="0"/>
                </a:lnTo>
                <a:lnTo>
                  <a:pt x="5571499" y="474"/>
                </a:lnTo>
                <a:lnTo>
                  <a:pt x="5639364" y="474"/>
                </a:lnTo>
                <a:cubicBezTo>
                  <a:pt x="5661410" y="0"/>
                  <a:pt x="5683924" y="5211"/>
                  <a:pt x="5704562" y="17528"/>
                </a:cubicBezTo>
                <a:cubicBezTo>
                  <a:pt x="5723793" y="28424"/>
                  <a:pt x="5739272" y="44057"/>
                  <a:pt x="5749591" y="62533"/>
                </a:cubicBezTo>
                <a:lnTo>
                  <a:pt x="6008038" y="514473"/>
                </a:lnTo>
                <a:cubicBezTo>
                  <a:pt x="6019294" y="533422"/>
                  <a:pt x="6025861" y="555687"/>
                  <a:pt x="6025861" y="579374"/>
                </a:cubicBezTo>
                <a:cubicBezTo>
                  <a:pt x="6025861" y="603534"/>
                  <a:pt x="6019294" y="625799"/>
                  <a:pt x="6007568" y="644749"/>
                </a:cubicBezTo>
                <a:lnTo>
                  <a:pt x="5749591" y="1096688"/>
                </a:lnTo>
                <a:cubicBezTo>
                  <a:pt x="5738803" y="1114690"/>
                  <a:pt x="5723793" y="1130324"/>
                  <a:pt x="5704562" y="1141693"/>
                </a:cubicBezTo>
                <a:cubicBezTo>
                  <a:pt x="5684393" y="1153536"/>
                  <a:pt x="5662348" y="1158747"/>
                  <a:pt x="5640302" y="1158273"/>
                </a:cubicBezTo>
                <a:lnTo>
                  <a:pt x="5571499" y="1158273"/>
                </a:lnTo>
                <a:lnTo>
                  <a:pt x="5571499" y="1158747"/>
                </a:lnTo>
                <a:lnTo>
                  <a:pt x="4154179" y="1158747"/>
                </a:lnTo>
                <a:lnTo>
                  <a:pt x="1992514" y="1158747"/>
                </a:lnTo>
                <a:lnTo>
                  <a:pt x="575194" y="1158747"/>
                </a:lnTo>
                <a:lnTo>
                  <a:pt x="575194" y="1158273"/>
                </a:lnTo>
                <a:lnTo>
                  <a:pt x="382745" y="1158273"/>
                </a:lnTo>
                <a:cubicBezTo>
                  <a:pt x="362107" y="1158273"/>
                  <a:pt x="340530" y="1153062"/>
                  <a:pt x="321299" y="1141693"/>
                </a:cubicBezTo>
                <a:cubicBezTo>
                  <a:pt x="302069" y="1130324"/>
                  <a:pt x="286590" y="1114690"/>
                  <a:pt x="276270" y="1096215"/>
                </a:cubicBezTo>
                <a:lnTo>
                  <a:pt x="16886" y="642380"/>
                </a:lnTo>
                <a:cubicBezTo>
                  <a:pt x="6098" y="623904"/>
                  <a:pt x="0" y="602587"/>
                  <a:pt x="0" y="579374"/>
                </a:cubicBezTo>
                <a:cubicBezTo>
                  <a:pt x="0" y="556161"/>
                  <a:pt x="6098" y="534843"/>
                  <a:pt x="16886" y="515894"/>
                </a:cubicBezTo>
                <a:lnTo>
                  <a:pt x="275332" y="63954"/>
                </a:lnTo>
                <a:cubicBezTo>
                  <a:pt x="286120" y="45478"/>
                  <a:pt x="301599" y="28898"/>
                  <a:pt x="321299" y="17528"/>
                </a:cubicBezTo>
                <a:cubicBezTo>
                  <a:pt x="339592" y="6633"/>
                  <a:pt x="359762" y="948"/>
                  <a:pt x="379930" y="474"/>
                </a:cubicBezTo>
                <a:lnTo>
                  <a:pt x="575194" y="474"/>
                </a:lnTo>
                <a:close/>
              </a:path>
            </a:pathLst>
          </a:custGeom>
          <a:noFill/>
          <a:ln w="95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943">
              <a:spcBef>
                <a:spcPct val="0"/>
              </a:spcBef>
              <a:spcAft>
                <a:spcPct val="0"/>
              </a:spcAft>
            </a:pPr>
            <a:endParaRPr lang="en-US" altLang="en-US" sz="1707" i="0" noProof="1">
              <a:solidFill>
                <a:prstClr val="white"/>
              </a:solidFill>
              <a:latin typeface="Arial" panose="020B0604020202020204" pitchFamily="34" charset="0"/>
              <a:ea typeface="Calibr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" name="Graphic 1">
            <a:extLst>
              <a:ext uri="{FF2B5EF4-FFF2-40B4-BE49-F238E27FC236}">
                <a16:creationId xmlns:a16="http://schemas.microsoft.com/office/drawing/2014/main" id="{322F04FD-4628-4850-B478-4B73C151D8EF}"/>
              </a:ext>
            </a:extLst>
          </p:cNvPr>
          <p:cNvSpPr/>
          <p:nvPr/>
        </p:nvSpPr>
        <p:spPr>
          <a:xfrm rot="10800000">
            <a:off x="260682" y="3860018"/>
            <a:ext cx="2087137" cy="1727514"/>
          </a:xfrm>
          <a:custGeom>
            <a:avLst/>
            <a:gdLst>
              <a:gd name="connsiteX0" fmla="*/ 2839724 w 3786298"/>
              <a:gd name="connsiteY0" fmla="*/ 0 h 3279085"/>
              <a:gd name="connsiteX1" fmla="*/ 946575 w 3786298"/>
              <a:gd name="connsiteY1" fmla="*/ 0 h 3279085"/>
              <a:gd name="connsiteX2" fmla="*/ 0 w 3786298"/>
              <a:gd name="connsiteY2" fmla="*/ 1639543 h 3279085"/>
              <a:gd name="connsiteX3" fmla="*/ 946575 w 3786298"/>
              <a:gd name="connsiteY3" fmla="*/ 3279086 h 3279085"/>
              <a:gd name="connsiteX4" fmla="*/ 2839724 w 3786298"/>
              <a:gd name="connsiteY4" fmla="*/ 3279086 h 3279085"/>
              <a:gd name="connsiteX5" fmla="*/ 3786299 w 3786298"/>
              <a:gd name="connsiteY5" fmla="*/ 1639543 h 327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86298" h="3279085">
                <a:moveTo>
                  <a:pt x="2839724" y="0"/>
                </a:moveTo>
                <a:lnTo>
                  <a:pt x="946575" y="0"/>
                </a:lnTo>
                <a:lnTo>
                  <a:pt x="0" y="1639543"/>
                </a:lnTo>
                <a:lnTo>
                  <a:pt x="946575" y="3279086"/>
                </a:lnTo>
                <a:lnTo>
                  <a:pt x="2839724" y="3279086"/>
                </a:lnTo>
                <a:lnTo>
                  <a:pt x="3786299" y="1639543"/>
                </a:lnTo>
                <a:close/>
              </a:path>
            </a:pathLst>
          </a:custGeom>
          <a:solidFill>
            <a:srgbClr val="7030A0"/>
          </a:solidFill>
          <a:ln w="1518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TH Charmonman" panose="03000500040000020004" pitchFamily="66" charset="-34"/>
              <a:cs typeface="TH Charmonman" panose="03000500040000020004" pitchFamily="66" charset="-3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493E51-6BA6-4465-95B3-0EE60F0C1EAC}"/>
              </a:ext>
            </a:extLst>
          </p:cNvPr>
          <p:cNvSpPr txBox="1"/>
          <p:nvPr/>
        </p:nvSpPr>
        <p:spPr>
          <a:xfrm>
            <a:off x="114341" y="332167"/>
            <a:ext cx="10828029" cy="47705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500" b="1" dirty="0" smtClean="0">
                <a:solidFill>
                  <a:srgbClr val="7030A0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ตัวชี้วัด</a:t>
            </a:r>
            <a:r>
              <a:rPr lang="en-US" sz="2500" b="1" dirty="0" smtClean="0">
                <a:solidFill>
                  <a:schemeClr val="accent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 </a:t>
            </a:r>
            <a:r>
              <a:rPr lang="en-US" sz="2500" b="1" dirty="0">
                <a:solidFill>
                  <a:schemeClr val="bg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WU-D-1-7-26 </a:t>
            </a:r>
            <a:r>
              <a:rPr lang="th-TH" sz="2500" b="1" dirty="0">
                <a:solidFill>
                  <a:schemeClr val="bg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ร้อยละของนักศึกษาที่ผ่านเกณฑ์ </a:t>
            </a:r>
            <a:r>
              <a:rPr lang="en-US" sz="2500" b="1" dirty="0">
                <a:solidFill>
                  <a:schemeClr val="bg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passport </a:t>
            </a:r>
            <a:r>
              <a:rPr lang="th-TH" sz="2500" b="1" dirty="0">
                <a:solidFill>
                  <a:schemeClr val="bg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บัณฑิตคน</a:t>
            </a:r>
            <a:r>
              <a:rPr lang="th-TH" sz="2500" b="1" dirty="0" smtClean="0">
                <a:solidFill>
                  <a:schemeClr val="bg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ดี นักศึกษา</a:t>
            </a:r>
            <a:r>
              <a:rPr lang="th-TH" sz="2500" b="1" dirty="0">
                <a:solidFill>
                  <a:schemeClr val="bg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ชั้นปี 3 (รหัส 63)</a:t>
            </a:r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7683378"/>
              </p:ext>
            </p:extLst>
          </p:nvPr>
        </p:nvGraphicFramePr>
        <p:xfrm>
          <a:off x="1998613" y="1072168"/>
          <a:ext cx="8127999" cy="14630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9913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chemeClr val="bg1"/>
                          </a:solidFill>
                          <a:latin typeface="TH Charmonman" panose="03000500040000020004" pitchFamily="66" charset="-34"/>
                          <a:cs typeface="TH Charmonman" panose="03000500040000020004" pitchFamily="66" charset="-34"/>
                        </a:rPr>
                        <a:t>ค่า</a:t>
                      </a:r>
                      <a:r>
                        <a:rPr lang="th-TH" sz="2400" b="1" dirty="0" smtClean="0">
                          <a:solidFill>
                            <a:schemeClr val="bg1"/>
                          </a:solidFill>
                          <a:latin typeface="TH Charmonman" panose="03000500040000020004" pitchFamily="66" charset="-34"/>
                          <a:cs typeface="TH Charmonman" panose="03000500040000020004" pitchFamily="66" charset="-34"/>
                        </a:rPr>
                        <a:t>เป้าหมาย</a:t>
                      </a:r>
                      <a:r>
                        <a:rPr lang="th-TH" sz="2400" b="1" baseline="0" dirty="0" smtClean="0">
                          <a:solidFill>
                            <a:schemeClr val="bg1"/>
                          </a:solidFill>
                          <a:latin typeface="TH Charmonman" panose="03000500040000020004" pitchFamily="66" charset="-34"/>
                          <a:cs typeface="TH Charmonman" panose="03000500040000020004" pitchFamily="66" charset="-34"/>
                        </a:rPr>
                        <a:t> </a:t>
                      </a:r>
                      <a:r>
                        <a:rPr lang="th-TH" sz="2400" b="1" dirty="0" smtClean="0">
                          <a:solidFill>
                            <a:schemeClr val="bg1"/>
                          </a:solidFill>
                          <a:latin typeface="TH Charmonman" panose="03000500040000020004" pitchFamily="66" charset="-34"/>
                          <a:cs typeface="TH Charmonman" panose="03000500040000020004" pitchFamily="66" charset="-34"/>
                        </a:rPr>
                        <a:t>ปี</a:t>
                      </a:r>
                      <a:r>
                        <a:rPr lang="th-TH" sz="2400" b="1" baseline="0" dirty="0" smtClean="0">
                          <a:solidFill>
                            <a:schemeClr val="bg1"/>
                          </a:solidFill>
                          <a:latin typeface="TH Charmonman" panose="03000500040000020004" pitchFamily="66" charset="-34"/>
                          <a:cs typeface="TH Charmonman" panose="03000500040000020004" pitchFamily="66" charset="-34"/>
                        </a:rPr>
                        <a:t> </a:t>
                      </a:r>
                      <a:r>
                        <a:rPr lang="th-TH" sz="2400" b="1" baseline="0" dirty="0">
                          <a:solidFill>
                            <a:schemeClr val="bg1"/>
                          </a:solidFill>
                          <a:latin typeface="TH Charmonman" panose="03000500040000020004" pitchFamily="66" charset="-34"/>
                          <a:cs typeface="TH Charmonman" panose="03000500040000020004" pitchFamily="66" charset="-34"/>
                        </a:rPr>
                        <a:t>2566</a:t>
                      </a:r>
                      <a:endParaRPr lang="en-ZA" sz="2400" b="1" dirty="0">
                        <a:solidFill>
                          <a:schemeClr val="bg1"/>
                        </a:solidFill>
                        <a:latin typeface="TH Charmonman" panose="03000500040000020004" pitchFamily="66" charset="-34"/>
                        <a:cs typeface="TH Charmonman" panose="03000500040000020004" pitchFamily="66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chemeClr val="bg1"/>
                          </a:solidFill>
                          <a:latin typeface="TH Charmonman" panose="03000500040000020004" pitchFamily="66" charset="-34"/>
                          <a:cs typeface="TH Charmonman" panose="03000500040000020004" pitchFamily="66" charset="-34"/>
                        </a:rPr>
                        <a:t>ผลงานปี 2564</a:t>
                      </a:r>
                      <a:endParaRPr lang="en-ZA" sz="2400" b="1" dirty="0">
                        <a:solidFill>
                          <a:schemeClr val="bg1"/>
                        </a:solidFill>
                        <a:latin typeface="TH Charmonman" panose="03000500040000020004" pitchFamily="66" charset="-34"/>
                        <a:cs typeface="TH Charmonman" panose="03000500040000020004" pitchFamily="66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kern="1200" dirty="0">
                          <a:solidFill>
                            <a:schemeClr val="bg1"/>
                          </a:solidFill>
                          <a:latin typeface="TH Charmonman" panose="03000500040000020004" pitchFamily="66" charset="-34"/>
                          <a:ea typeface="+mn-ea"/>
                          <a:cs typeface="TH Charmonman" panose="03000500040000020004" pitchFamily="66" charset="-34"/>
                        </a:rPr>
                        <a:t>ผลงานปี 2565</a:t>
                      </a:r>
                      <a:endParaRPr lang="en-ZA" sz="2400" b="1" dirty="0">
                        <a:solidFill>
                          <a:schemeClr val="bg1"/>
                        </a:solidFill>
                        <a:latin typeface="TH Charmonman" panose="03000500040000020004" pitchFamily="66" charset="-34"/>
                        <a:cs typeface="TH Charmonman" panose="03000500040000020004" pitchFamily="66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8219">
                <a:tc>
                  <a:txBody>
                    <a:bodyPr/>
                    <a:lstStyle/>
                    <a:p>
                      <a:pPr algn="ctr"/>
                      <a:r>
                        <a:rPr lang="th-TH" sz="2000" b="1" i="0" kern="1200" dirty="0">
                          <a:solidFill>
                            <a:srgbClr val="7030A0"/>
                          </a:solidFill>
                          <a:effectLst/>
                          <a:latin typeface="TH Baijam" panose="02000506000000020004" pitchFamily="2" charset="-34"/>
                          <a:ea typeface="+mn-ea"/>
                          <a:cs typeface="TH Baijam" panose="02000506000000020004" pitchFamily="2" charset="-34"/>
                        </a:rPr>
                        <a:t>ร้อยละ 100</a:t>
                      </a:r>
                      <a:endParaRPr lang="en-US" sz="2000" b="1" i="0" kern="1200" dirty="0">
                        <a:solidFill>
                          <a:srgbClr val="7030A0"/>
                        </a:solidFill>
                        <a:effectLst/>
                        <a:latin typeface="TH Baijam" panose="02000506000000020004" pitchFamily="2" charset="-34"/>
                        <a:ea typeface="+mn-ea"/>
                        <a:cs typeface="TH Baijam" panose="02000506000000020004" pitchFamily="2" charset="-34"/>
                      </a:endParaRPr>
                    </a:p>
                    <a:p>
                      <a:pPr algn="ctr"/>
                      <a:r>
                        <a:rPr lang="th-TH" sz="2000" b="1" i="0" kern="1200" dirty="0">
                          <a:solidFill>
                            <a:srgbClr val="C00000"/>
                          </a:solidFill>
                          <a:effectLst/>
                          <a:latin typeface="TH Baijam" panose="02000506000000020004" pitchFamily="2" charset="-34"/>
                          <a:ea typeface="+mn-ea"/>
                          <a:cs typeface="TH Baijam" panose="02000506000000020004" pitchFamily="2" charset="-34"/>
                        </a:rPr>
                        <a:t>เก็บคะแนนได้ </a:t>
                      </a:r>
                      <a:r>
                        <a:rPr lang="en-US" sz="2000" b="1" i="0" kern="1200" dirty="0" smtClean="0">
                          <a:solidFill>
                            <a:srgbClr val="C00000"/>
                          </a:solidFill>
                          <a:effectLst/>
                          <a:latin typeface="TH Baijam" panose="02000506000000020004" pitchFamily="2" charset="-34"/>
                          <a:ea typeface="+mn-ea"/>
                          <a:cs typeface="TH Baijam" panose="02000506000000020004" pitchFamily="2" charset="-34"/>
                        </a:rPr>
                        <a:t>100</a:t>
                      </a:r>
                      <a:r>
                        <a:rPr lang="th-TH" sz="2000" b="1" i="0" kern="1200" dirty="0" smtClean="0">
                          <a:solidFill>
                            <a:srgbClr val="C00000"/>
                          </a:solidFill>
                          <a:effectLst/>
                          <a:latin typeface="TH Baijam" panose="02000506000000020004" pitchFamily="2" charset="-34"/>
                          <a:ea typeface="+mn-ea"/>
                          <a:cs typeface="TH Baijam" panose="02000506000000020004" pitchFamily="2" charset="-34"/>
                        </a:rPr>
                        <a:t>%</a:t>
                      </a:r>
                      <a:endParaRPr lang="en-ZA" sz="2000" b="1" i="0" kern="1200" dirty="0">
                        <a:solidFill>
                          <a:srgbClr val="C00000"/>
                        </a:solidFill>
                        <a:effectLst/>
                        <a:latin typeface="TH Baijam" panose="02000506000000020004" pitchFamily="2" charset="-34"/>
                        <a:ea typeface="+mn-ea"/>
                        <a:cs typeface="TH Baijam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ea typeface="+mn-ea"/>
                          <a:cs typeface="TH Baijam" panose="02000506000000020004" pitchFamily="2" charset="-34"/>
                        </a:rPr>
                        <a:t>ร้อยละ 100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ea typeface="+mn-ea"/>
                          <a:cs typeface="TH Baijam" panose="02000506000000020004" pitchFamily="2" charset="-34"/>
                        </a:rPr>
                        <a:t>นักศึกษา (รหัส 60) ผ่านเกณฑ์ทุกคน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ea typeface="+mn-ea"/>
                          <a:cs typeface="TH Baijam" panose="02000506000000020004" pitchFamily="2" charset="-34"/>
                        </a:rPr>
                        <a:t>นักศึกษาผ่าน</a:t>
                      </a:r>
                      <a:r>
                        <a:rPr kumimoji="0" lang="th-TH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ea typeface="+mn-ea"/>
                          <a:cs typeface="TH Baijam" panose="02000506000000020004" pitchFamily="2" charset="-34"/>
                        </a:rPr>
                        <a:t>เกณฑ์ 99.90%</a:t>
                      </a:r>
                      <a:endParaRPr kumimoji="0" lang="th-TH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TH Baijam" panose="02000506000000020004" pitchFamily="2" charset="-34"/>
                        <a:ea typeface="+mn-ea"/>
                        <a:cs typeface="TH Baijam" panose="02000506000000020004" pitchFamily="2" charset="-34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ea typeface="+mn-ea"/>
                          <a:cs typeface="TH Baijam" panose="02000506000000020004" pitchFamily="2" charset="-34"/>
                        </a:rPr>
                        <a:t>นักศึกษา (รหัส 61) 2,096 คน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ea typeface="+mn-ea"/>
                          <a:cs typeface="TH Baijam" panose="02000506000000020004" pitchFamily="2" charset="-34"/>
                        </a:rPr>
                        <a:t>ยังไม่ผ่านเกณฑ์ 2 </a:t>
                      </a:r>
                      <a:r>
                        <a:rPr kumimoji="0" lang="th-TH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ea typeface="+mn-ea"/>
                          <a:cs typeface="TH Baijam" panose="02000506000000020004" pitchFamily="2" charset="-34"/>
                        </a:rPr>
                        <a:t>คน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440985" y="4312904"/>
            <a:ext cx="173793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5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ผลการดำเนินงาน</a:t>
            </a:r>
          </a:p>
          <a:p>
            <a:pPr algn="ctr"/>
            <a:r>
              <a:rPr lang="th-TH" sz="25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ปี 2566 (6 เดือน)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282504" y="2830920"/>
            <a:ext cx="23997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200" b="1" dirty="0">
                <a:solidFill>
                  <a:schemeClr val="accent1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นักศึกษารวม </a:t>
            </a:r>
            <a:r>
              <a:rPr lang="en-US" sz="2200" b="1" dirty="0" smtClean="0">
                <a:solidFill>
                  <a:schemeClr val="accent1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2,258</a:t>
            </a:r>
            <a:r>
              <a:rPr lang="th-TH" sz="2200" b="1" dirty="0" smtClean="0">
                <a:solidFill>
                  <a:schemeClr val="accent1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 </a:t>
            </a:r>
            <a:r>
              <a:rPr lang="th-TH" sz="2200" b="1" dirty="0">
                <a:solidFill>
                  <a:schemeClr val="accent1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คน</a:t>
            </a:r>
          </a:p>
          <a:p>
            <a:pPr algn="ctr"/>
            <a:r>
              <a:rPr lang="th-TH" sz="2200" b="1" dirty="0">
                <a:solidFill>
                  <a:srgbClr val="7030A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ผ่านเกณฑ์ </a:t>
            </a:r>
            <a:r>
              <a:rPr lang="en-US" sz="2200" b="1" dirty="0" smtClean="0">
                <a:solidFill>
                  <a:srgbClr val="7030A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1,553</a:t>
            </a:r>
            <a:r>
              <a:rPr lang="th-TH" sz="2200" b="1" dirty="0" smtClean="0">
                <a:solidFill>
                  <a:srgbClr val="7030A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 </a:t>
            </a:r>
            <a:r>
              <a:rPr lang="th-TH" sz="2200" b="1" dirty="0">
                <a:solidFill>
                  <a:srgbClr val="7030A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คน</a:t>
            </a:r>
          </a:p>
          <a:p>
            <a:pPr algn="ctr"/>
            <a:r>
              <a:rPr lang="th-TH" sz="2200" b="1" dirty="0">
                <a:solidFill>
                  <a:srgbClr val="FF000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ไม่ผ่านเกณฑ์ </a:t>
            </a:r>
            <a:r>
              <a:rPr lang="en-US" sz="2200" b="1" dirty="0" smtClean="0">
                <a:solidFill>
                  <a:srgbClr val="FF000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704</a:t>
            </a:r>
            <a:r>
              <a:rPr lang="th-TH" sz="2200" b="1" dirty="0" smtClean="0">
                <a:solidFill>
                  <a:srgbClr val="FF000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 </a:t>
            </a:r>
            <a:r>
              <a:rPr lang="th-TH" sz="2200" b="1" dirty="0">
                <a:solidFill>
                  <a:srgbClr val="FF000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คน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676014" y="4204616"/>
            <a:ext cx="31949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200" b="1" dirty="0">
                <a:solidFill>
                  <a:schemeClr val="accent1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นัก</a:t>
            </a:r>
            <a:r>
              <a:rPr lang="th-TH" sz="2200" b="1" dirty="0" smtClean="0">
                <a:solidFill>
                  <a:schemeClr val="accent1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ศึกษาหลักสูตร </a:t>
            </a:r>
            <a:r>
              <a:rPr lang="en-US" sz="2200" b="1" dirty="0" smtClean="0">
                <a:solidFill>
                  <a:schemeClr val="accent1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4 </a:t>
            </a:r>
            <a:r>
              <a:rPr lang="th-TH" sz="2200" b="1" dirty="0" smtClean="0">
                <a:solidFill>
                  <a:schemeClr val="accent1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ปี </a:t>
            </a:r>
            <a:r>
              <a:rPr lang="en-US" sz="2200" b="1" dirty="0" smtClean="0">
                <a:solidFill>
                  <a:schemeClr val="accent1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2,016</a:t>
            </a:r>
            <a:r>
              <a:rPr lang="th-TH" sz="2200" b="1" dirty="0" smtClean="0">
                <a:solidFill>
                  <a:schemeClr val="accent1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 </a:t>
            </a:r>
            <a:r>
              <a:rPr lang="th-TH" sz="2200" b="1" dirty="0">
                <a:solidFill>
                  <a:schemeClr val="accent1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คน</a:t>
            </a:r>
          </a:p>
          <a:p>
            <a:pPr algn="ctr"/>
            <a:r>
              <a:rPr lang="th-TH" sz="2200" b="1" dirty="0">
                <a:solidFill>
                  <a:srgbClr val="7030A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ผ่านเกณฑ์ 1,483 </a:t>
            </a:r>
            <a:r>
              <a:rPr lang="th-TH" sz="2200" b="1" dirty="0" smtClean="0">
                <a:solidFill>
                  <a:srgbClr val="7030A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คน (73.56%)</a:t>
            </a:r>
            <a:endParaRPr lang="th-TH" sz="2200" b="1" dirty="0">
              <a:solidFill>
                <a:srgbClr val="7030A0"/>
              </a:solidFill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algn="ctr"/>
            <a:r>
              <a:rPr lang="th-TH" sz="2200" b="1" dirty="0">
                <a:solidFill>
                  <a:srgbClr val="FF000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ยังไม่ผ่านเกณฑ์ 532 คน (26.39%)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882335" y="5516334"/>
            <a:ext cx="31949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200" b="1" dirty="0">
                <a:solidFill>
                  <a:schemeClr val="accent1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นัก</a:t>
            </a:r>
            <a:r>
              <a:rPr lang="th-TH" sz="2200" b="1" dirty="0" smtClean="0">
                <a:solidFill>
                  <a:schemeClr val="accent1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ศึกษาหลักสูตร </a:t>
            </a:r>
            <a:r>
              <a:rPr lang="en-US" sz="2200" b="1" dirty="0" smtClean="0">
                <a:solidFill>
                  <a:schemeClr val="accent1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&gt; 4 </a:t>
            </a:r>
            <a:r>
              <a:rPr lang="th-TH" sz="2200" b="1" dirty="0" smtClean="0">
                <a:solidFill>
                  <a:schemeClr val="accent1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ปี </a:t>
            </a:r>
            <a:r>
              <a:rPr lang="en-US" sz="2200" b="1" dirty="0" smtClean="0">
                <a:solidFill>
                  <a:schemeClr val="accent1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242</a:t>
            </a:r>
            <a:r>
              <a:rPr lang="th-TH" sz="2200" b="1" dirty="0" smtClean="0">
                <a:solidFill>
                  <a:schemeClr val="accent1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 </a:t>
            </a:r>
            <a:r>
              <a:rPr lang="th-TH" sz="2200" b="1" dirty="0">
                <a:solidFill>
                  <a:schemeClr val="accent1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คน</a:t>
            </a:r>
          </a:p>
          <a:p>
            <a:pPr algn="ctr"/>
            <a:r>
              <a:rPr lang="th-TH" sz="2200" b="1" dirty="0">
                <a:solidFill>
                  <a:srgbClr val="7030A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ผ่านเกณฑ์ 70 </a:t>
            </a:r>
            <a:r>
              <a:rPr lang="th-TH" sz="2200" b="1" dirty="0" smtClean="0">
                <a:solidFill>
                  <a:srgbClr val="7030A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คน (28.93%)</a:t>
            </a:r>
            <a:endParaRPr lang="th-TH" sz="2200" b="1" dirty="0">
              <a:solidFill>
                <a:srgbClr val="7030A0"/>
              </a:solidFill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algn="ctr"/>
            <a:r>
              <a:rPr lang="th-TH" sz="2200" b="1" dirty="0">
                <a:solidFill>
                  <a:srgbClr val="FF000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ยังไม่ผ่านเกณฑ์ 172 คน (71.07%)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475677" y="3034676"/>
            <a:ext cx="2638012" cy="1138773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 smtClean="0">
                <a:solidFill>
                  <a:schemeClr val="bg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ผลสำเร็จ </a:t>
            </a:r>
            <a:r>
              <a:rPr lang="en-US" sz="2800" b="1" dirty="0" smtClean="0">
                <a:solidFill>
                  <a:schemeClr val="bg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(%)   </a:t>
            </a:r>
            <a:r>
              <a:rPr lang="en-US" sz="4000" b="1" dirty="0" smtClean="0">
                <a:solidFill>
                  <a:schemeClr val="accent1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68.77</a:t>
            </a:r>
            <a:endParaRPr lang="th-TH" sz="4000" b="1" dirty="0">
              <a:solidFill>
                <a:schemeClr val="accent1"/>
              </a:solidFill>
              <a:latin typeface="TH Baijam" panose="02000506000000020004" pitchFamily="2" charset="-34"/>
              <a:cs typeface="TH Baijam" panose="02000506000000020004" pitchFamily="2" charset="-34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460380" y="4369832"/>
            <a:ext cx="2477558" cy="1138773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 smtClean="0">
                <a:solidFill>
                  <a:schemeClr val="bg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ผลสำเร็จ </a:t>
            </a:r>
            <a:r>
              <a:rPr lang="en-US" sz="2800" b="1" dirty="0" smtClean="0">
                <a:solidFill>
                  <a:schemeClr val="bg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(%)   </a:t>
            </a:r>
            <a:r>
              <a:rPr lang="en-US" sz="4000" b="1" dirty="0" smtClean="0">
                <a:solidFill>
                  <a:schemeClr val="accent1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73.56</a:t>
            </a:r>
            <a:endParaRPr lang="th-TH" sz="4000" b="1" dirty="0">
              <a:solidFill>
                <a:schemeClr val="accent1"/>
              </a:solidFill>
              <a:latin typeface="TH Baijam" panose="02000506000000020004" pitchFamily="2" charset="-34"/>
              <a:cs typeface="TH Baijam" panose="02000506000000020004" pitchFamily="2" charset="-34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475677" y="5716389"/>
            <a:ext cx="2638012" cy="1138773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 smtClean="0">
                <a:solidFill>
                  <a:schemeClr val="bg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ผลสำเร็จ </a:t>
            </a:r>
            <a:r>
              <a:rPr lang="en-US" sz="2800" b="1" dirty="0" smtClean="0">
                <a:solidFill>
                  <a:schemeClr val="bg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(%)   </a:t>
            </a:r>
            <a:r>
              <a:rPr lang="en-US" sz="4000" b="1" dirty="0" smtClean="0">
                <a:solidFill>
                  <a:schemeClr val="accent1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28.93</a:t>
            </a:r>
            <a:endParaRPr lang="th-TH" sz="4000" b="1" dirty="0">
              <a:solidFill>
                <a:schemeClr val="accent1"/>
              </a:solidFill>
              <a:latin typeface="TH Baijam" panose="02000506000000020004" pitchFamily="2" charset="-34"/>
              <a:cs typeface="TH Baijam" panose="02000506000000020004" pitchFamily="2" charset="-34"/>
            </a:endParaRPr>
          </a:p>
        </p:txBody>
      </p:sp>
      <p:sp>
        <p:nvSpPr>
          <p:cNvPr id="31" name="Graphic 1">
            <a:extLst>
              <a:ext uri="{FF2B5EF4-FFF2-40B4-BE49-F238E27FC236}">
                <a16:creationId xmlns:a16="http://schemas.microsoft.com/office/drawing/2014/main" id="{3492056F-29F9-433D-9E4B-489351A22931}"/>
              </a:ext>
            </a:extLst>
          </p:cNvPr>
          <p:cNvSpPr/>
          <p:nvPr/>
        </p:nvSpPr>
        <p:spPr>
          <a:xfrm rot="16200000">
            <a:off x="9506106" y="4465402"/>
            <a:ext cx="2242221" cy="1941853"/>
          </a:xfrm>
          <a:custGeom>
            <a:avLst/>
            <a:gdLst>
              <a:gd name="connsiteX0" fmla="*/ 2839724 w 3786298"/>
              <a:gd name="connsiteY0" fmla="*/ 0 h 3279085"/>
              <a:gd name="connsiteX1" fmla="*/ 946575 w 3786298"/>
              <a:gd name="connsiteY1" fmla="*/ 0 h 3279085"/>
              <a:gd name="connsiteX2" fmla="*/ 0 w 3786298"/>
              <a:gd name="connsiteY2" fmla="*/ 1639543 h 3279085"/>
              <a:gd name="connsiteX3" fmla="*/ 946575 w 3786298"/>
              <a:gd name="connsiteY3" fmla="*/ 3279086 h 3279085"/>
              <a:gd name="connsiteX4" fmla="*/ 2839724 w 3786298"/>
              <a:gd name="connsiteY4" fmla="*/ 3279086 h 3279085"/>
              <a:gd name="connsiteX5" fmla="*/ 3786299 w 3786298"/>
              <a:gd name="connsiteY5" fmla="*/ 1639543 h 327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86298" h="3279085">
                <a:moveTo>
                  <a:pt x="2839724" y="0"/>
                </a:moveTo>
                <a:lnTo>
                  <a:pt x="946575" y="0"/>
                </a:lnTo>
                <a:lnTo>
                  <a:pt x="0" y="1639543"/>
                </a:lnTo>
                <a:lnTo>
                  <a:pt x="946575" y="3279086"/>
                </a:lnTo>
                <a:lnTo>
                  <a:pt x="2839724" y="3279086"/>
                </a:lnTo>
                <a:lnTo>
                  <a:pt x="3786299" y="1639543"/>
                </a:lnTo>
                <a:close/>
              </a:path>
            </a:pathLst>
          </a:custGeom>
          <a:solidFill>
            <a:schemeClr val="accent2"/>
          </a:solidFill>
          <a:ln w="1518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32" name="Graphic 2" descr="Exponential Graph outline">
            <a:extLst>
              <a:ext uri="{FF2B5EF4-FFF2-40B4-BE49-F238E27FC236}">
                <a16:creationId xmlns:a16="http://schemas.microsoft.com/office/drawing/2014/main" id="{C2B8EE75-E2C3-400D-BB90-CC310E0258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190012" y="4963722"/>
            <a:ext cx="874408" cy="874408"/>
          </a:xfrm>
          <a:prstGeom prst="rect">
            <a:avLst/>
          </a:prstGeom>
        </p:spPr>
      </p:pic>
      <p:sp>
        <p:nvSpPr>
          <p:cNvPr id="33" name="Graphic 1">
            <a:extLst>
              <a:ext uri="{FF2B5EF4-FFF2-40B4-BE49-F238E27FC236}">
                <a16:creationId xmlns:a16="http://schemas.microsoft.com/office/drawing/2014/main" id="{62FA4458-C9AD-4C3E-88B5-AF2C82D4DEEC}"/>
              </a:ext>
            </a:extLst>
          </p:cNvPr>
          <p:cNvSpPr/>
          <p:nvPr/>
        </p:nvSpPr>
        <p:spPr>
          <a:xfrm rot="16200000">
            <a:off x="9608163" y="4576786"/>
            <a:ext cx="2005546" cy="1736883"/>
          </a:xfrm>
          <a:custGeom>
            <a:avLst/>
            <a:gdLst>
              <a:gd name="connsiteX0" fmla="*/ 2839724 w 3786298"/>
              <a:gd name="connsiteY0" fmla="*/ 0 h 3279085"/>
              <a:gd name="connsiteX1" fmla="*/ 946575 w 3786298"/>
              <a:gd name="connsiteY1" fmla="*/ 0 h 3279085"/>
              <a:gd name="connsiteX2" fmla="*/ 0 w 3786298"/>
              <a:gd name="connsiteY2" fmla="*/ 1639543 h 3279085"/>
              <a:gd name="connsiteX3" fmla="*/ 946575 w 3786298"/>
              <a:gd name="connsiteY3" fmla="*/ 3279086 h 3279085"/>
              <a:gd name="connsiteX4" fmla="*/ 2839724 w 3786298"/>
              <a:gd name="connsiteY4" fmla="*/ 3279086 h 3279085"/>
              <a:gd name="connsiteX5" fmla="*/ 3786299 w 3786298"/>
              <a:gd name="connsiteY5" fmla="*/ 1639543 h 327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86298" h="3279085">
                <a:moveTo>
                  <a:pt x="2839724" y="0"/>
                </a:moveTo>
                <a:lnTo>
                  <a:pt x="946575" y="0"/>
                </a:lnTo>
                <a:lnTo>
                  <a:pt x="0" y="1639543"/>
                </a:lnTo>
                <a:lnTo>
                  <a:pt x="946575" y="3279086"/>
                </a:lnTo>
                <a:lnTo>
                  <a:pt x="2839724" y="3279086"/>
                </a:lnTo>
                <a:lnTo>
                  <a:pt x="3786299" y="1639543"/>
                </a:lnTo>
                <a:close/>
              </a:path>
            </a:pathLst>
          </a:custGeom>
          <a:noFill/>
          <a:ln w="15186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8805699" y="2875398"/>
            <a:ext cx="36104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solidFill>
                  <a:schemeClr val="accent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แนวโน้มผลสำเร็จเปรียบเทียบ</a:t>
            </a:r>
            <a:r>
              <a:rPr lang="th-TH" sz="2400" b="1" dirty="0" smtClean="0">
                <a:solidFill>
                  <a:schemeClr val="accent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กับ</a:t>
            </a:r>
          </a:p>
          <a:p>
            <a:pPr algn="ctr"/>
            <a:r>
              <a:rPr lang="th-TH" sz="2400" b="1" dirty="0" smtClean="0">
                <a:solidFill>
                  <a:schemeClr val="accent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ผลงาน</a:t>
            </a:r>
            <a:r>
              <a:rPr lang="th-TH" sz="2400" b="1" dirty="0">
                <a:solidFill>
                  <a:schemeClr val="accent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ย้อนหลัง (เพิ่มขึ้น/ลดลง</a:t>
            </a:r>
            <a:r>
              <a:rPr lang="th-TH" sz="2400" b="1" dirty="0" smtClean="0">
                <a:solidFill>
                  <a:schemeClr val="accent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)</a:t>
            </a:r>
            <a:endParaRPr lang="th-TH" sz="2400" dirty="0" smtClean="0">
              <a:solidFill>
                <a:schemeClr val="tx1">
                  <a:lumMod val="50000"/>
                </a:schemeClr>
              </a:solidFill>
              <a:latin typeface="TH Charmonman" panose="03000500040000020004" pitchFamily="66" charset="-34"/>
              <a:cs typeface="TH Charmonman" panose="03000500040000020004" pitchFamily="66" charset="-34"/>
            </a:endParaRPr>
          </a:p>
          <a:p>
            <a:pPr algn="ctr"/>
            <a:r>
              <a:rPr lang="th-TH" sz="3600" dirty="0" smtClean="0">
                <a:solidFill>
                  <a:srgbClr val="FF000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เพิ่มขึ้น</a:t>
            </a:r>
            <a:endParaRPr lang="th-TH" sz="3600" b="1" dirty="0">
              <a:solidFill>
                <a:srgbClr val="FF0000"/>
              </a:solidFill>
              <a:latin typeface="TH Baijam" panose="02000506000000020004" pitchFamily="2" charset="-34"/>
              <a:cs typeface="TH Baijam" panose="02000506000000020004" pitchFamily="2" charset="-34"/>
            </a:endParaRPr>
          </a:p>
        </p:txBody>
      </p:sp>
      <p:pic>
        <p:nvPicPr>
          <p:cNvPr id="21" name="Picture 2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118" y="52105"/>
            <a:ext cx="1136340" cy="13891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839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">
            <a:extLst>
              <a:ext uri="{FF2B5EF4-FFF2-40B4-BE49-F238E27FC236}">
                <a16:creationId xmlns:a16="http://schemas.microsoft.com/office/drawing/2014/main" id="{237B3233-D469-40B6-B68B-C7167440A33A}"/>
              </a:ext>
            </a:extLst>
          </p:cNvPr>
          <p:cNvSpPr/>
          <p:nvPr/>
        </p:nvSpPr>
        <p:spPr>
          <a:xfrm>
            <a:off x="1866409" y="2770379"/>
            <a:ext cx="3233625" cy="1240842"/>
          </a:xfrm>
          <a:custGeom>
            <a:avLst/>
            <a:gdLst/>
            <a:ahLst/>
            <a:cxnLst/>
            <a:rect l="l" t="t" r="r" b="b"/>
            <a:pathLst>
              <a:path w="6025861" h="1158747">
                <a:moveTo>
                  <a:pt x="575194" y="0"/>
                </a:moveTo>
                <a:lnTo>
                  <a:pt x="1992514" y="0"/>
                </a:lnTo>
                <a:lnTo>
                  <a:pt x="4154179" y="0"/>
                </a:lnTo>
                <a:lnTo>
                  <a:pt x="5571499" y="0"/>
                </a:lnTo>
                <a:lnTo>
                  <a:pt x="5571499" y="474"/>
                </a:lnTo>
                <a:lnTo>
                  <a:pt x="5639364" y="474"/>
                </a:lnTo>
                <a:cubicBezTo>
                  <a:pt x="5661410" y="0"/>
                  <a:pt x="5683924" y="5211"/>
                  <a:pt x="5704562" y="17528"/>
                </a:cubicBezTo>
                <a:cubicBezTo>
                  <a:pt x="5723793" y="28424"/>
                  <a:pt x="5739272" y="44057"/>
                  <a:pt x="5749591" y="62533"/>
                </a:cubicBezTo>
                <a:lnTo>
                  <a:pt x="6008038" y="514473"/>
                </a:lnTo>
                <a:cubicBezTo>
                  <a:pt x="6019294" y="533422"/>
                  <a:pt x="6025861" y="555687"/>
                  <a:pt x="6025861" y="579374"/>
                </a:cubicBezTo>
                <a:cubicBezTo>
                  <a:pt x="6025861" y="603534"/>
                  <a:pt x="6019294" y="625799"/>
                  <a:pt x="6007568" y="644749"/>
                </a:cubicBezTo>
                <a:lnTo>
                  <a:pt x="5749591" y="1096688"/>
                </a:lnTo>
                <a:cubicBezTo>
                  <a:pt x="5738803" y="1114690"/>
                  <a:pt x="5723793" y="1130324"/>
                  <a:pt x="5704562" y="1141693"/>
                </a:cubicBezTo>
                <a:cubicBezTo>
                  <a:pt x="5684393" y="1153536"/>
                  <a:pt x="5662348" y="1158747"/>
                  <a:pt x="5640302" y="1158273"/>
                </a:cubicBezTo>
                <a:lnTo>
                  <a:pt x="5571499" y="1158273"/>
                </a:lnTo>
                <a:lnTo>
                  <a:pt x="5571499" y="1158747"/>
                </a:lnTo>
                <a:lnTo>
                  <a:pt x="4154179" y="1158747"/>
                </a:lnTo>
                <a:lnTo>
                  <a:pt x="1992514" y="1158747"/>
                </a:lnTo>
                <a:lnTo>
                  <a:pt x="575194" y="1158747"/>
                </a:lnTo>
                <a:lnTo>
                  <a:pt x="575194" y="1158273"/>
                </a:lnTo>
                <a:lnTo>
                  <a:pt x="382745" y="1158273"/>
                </a:lnTo>
                <a:cubicBezTo>
                  <a:pt x="362107" y="1158273"/>
                  <a:pt x="340530" y="1153062"/>
                  <a:pt x="321299" y="1141693"/>
                </a:cubicBezTo>
                <a:cubicBezTo>
                  <a:pt x="302069" y="1130324"/>
                  <a:pt x="286590" y="1114690"/>
                  <a:pt x="276270" y="1096215"/>
                </a:cubicBezTo>
                <a:lnTo>
                  <a:pt x="16886" y="642380"/>
                </a:lnTo>
                <a:cubicBezTo>
                  <a:pt x="6098" y="623904"/>
                  <a:pt x="0" y="602587"/>
                  <a:pt x="0" y="579374"/>
                </a:cubicBezTo>
                <a:cubicBezTo>
                  <a:pt x="0" y="556161"/>
                  <a:pt x="6098" y="534843"/>
                  <a:pt x="16886" y="515894"/>
                </a:cubicBezTo>
                <a:lnTo>
                  <a:pt x="275332" y="63954"/>
                </a:lnTo>
                <a:cubicBezTo>
                  <a:pt x="286120" y="45478"/>
                  <a:pt x="301599" y="28898"/>
                  <a:pt x="321299" y="17528"/>
                </a:cubicBezTo>
                <a:cubicBezTo>
                  <a:pt x="339592" y="6633"/>
                  <a:pt x="359762" y="948"/>
                  <a:pt x="379930" y="474"/>
                </a:cubicBezTo>
                <a:lnTo>
                  <a:pt x="575194" y="474"/>
                </a:lnTo>
                <a:close/>
              </a:path>
            </a:pathLst>
          </a:custGeom>
          <a:noFill/>
          <a:ln w="95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943">
              <a:spcBef>
                <a:spcPct val="0"/>
              </a:spcBef>
              <a:spcAft>
                <a:spcPct val="0"/>
              </a:spcAft>
            </a:pPr>
            <a:endParaRPr lang="en-US" altLang="en-US" sz="1707" i="0" noProof="1">
              <a:solidFill>
                <a:prstClr val="white"/>
              </a:solidFill>
              <a:latin typeface="Arial" panose="020B0604020202020204" pitchFamily="34" charset="0"/>
              <a:ea typeface="Calibr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object">
            <a:extLst>
              <a:ext uri="{FF2B5EF4-FFF2-40B4-BE49-F238E27FC236}">
                <a16:creationId xmlns:a16="http://schemas.microsoft.com/office/drawing/2014/main" id="{6F9E3A6E-28C4-4D38-8635-D3DE561971C6}"/>
              </a:ext>
            </a:extLst>
          </p:cNvPr>
          <p:cNvSpPr/>
          <p:nvPr/>
        </p:nvSpPr>
        <p:spPr>
          <a:xfrm>
            <a:off x="2566720" y="4154230"/>
            <a:ext cx="3575827" cy="1139090"/>
          </a:xfrm>
          <a:custGeom>
            <a:avLst/>
            <a:gdLst/>
            <a:ahLst/>
            <a:cxnLst/>
            <a:rect l="l" t="t" r="r" b="b"/>
            <a:pathLst>
              <a:path w="6025861" h="1158747">
                <a:moveTo>
                  <a:pt x="575194" y="0"/>
                </a:moveTo>
                <a:lnTo>
                  <a:pt x="1992514" y="0"/>
                </a:lnTo>
                <a:lnTo>
                  <a:pt x="4154179" y="0"/>
                </a:lnTo>
                <a:lnTo>
                  <a:pt x="5571499" y="0"/>
                </a:lnTo>
                <a:lnTo>
                  <a:pt x="5571499" y="474"/>
                </a:lnTo>
                <a:lnTo>
                  <a:pt x="5639364" y="474"/>
                </a:lnTo>
                <a:cubicBezTo>
                  <a:pt x="5661410" y="0"/>
                  <a:pt x="5683924" y="5211"/>
                  <a:pt x="5704562" y="17528"/>
                </a:cubicBezTo>
                <a:cubicBezTo>
                  <a:pt x="5723793" y="28424"/>
                  <a:pt x="5739272" y="44057"/>
                  <a:pt x="5749591" y="62533"/>
                </a:cubicBezTo>
                <a:lnTo>
                  <a:pt x="6008038" y="514473"/>
                </a:lnTo>
                <a:cubicBezTo>
                  <a:pt x="6019294" y="533422"/>
                  <a:pt x="6025861" y="555687"/>
                  <a:pt x="6025861" y="579374"/>
                </a:cubicBezTo>
                <a:cubicBezTo>
                  <a:pt x="6025861" y="603534"/>
                  <a:pt x="6019294" y="625799"/>
                  <a:pt x="6007568" y="644749"/>
                </a:cubicBezTo>
                <a:lnTo>
                  <a:pt x="5749591" y="1096688"/>
                </a:lnTo>
                <a:cubicBezTo>
                  <a:pt x="5738803" y="1114690"/>
                  <a:pt x="5723793" y="1130324"/>
                  <a:pt x="5704562" y="1141693"/>
                </a:cubicBezTo>
                <a:cubicBezTo>
                  <a:pt x="5684393" y="1153536"/>
                  <a:pt x="5662348" y="1158747"/>
                  <a:pt x="5640302" y="1158273"/>
                </a:cubicBezTo>
                <a:lnTo>
                  <a:pt x="5571499" y="1158273"/>
                </a:lnTo>
                <a:lnTo>
                  <a:pt x="5571499" y="1158747"/>
                </a:lnTo>
                <a:lnTo>
                  <a:pt x="4154179" y="1158747"/>
                </a:lnTo>
                <a:lnTo>
                  <a:pt x="1992514" y="1158747"/>
                </a:lnTo>
                <a:lnTo>
                  <a:pt x="575194" y="1158747"/>
                </a:lnTo>
                <a:lnTo>
                  <a:pt x="575194" y="1158273"/>
                </a:lnTo>
                <a:lnTo>
                  <a:pt x="382745" y="1158273"/>
                </a:lnTo>
                <a:cubicBezTo>
                  <a:pt x="362107" y="1158273"/>
                  <a:pt x="340530" y="1153062"/>
                  <a:pt x="321299" y="1141693"/>
                </a:cubicBezTo>
                <a:cubicBezTo>
                  <a:pt x="302069" y="1130324"/>
                  <a:pt x="286590" y="1114690"/>
                  <a:pt x="276270" y="1096215"/>
                </a:cubicBezTo>
                <a:lnTo>
                  <a:pt x="16886" y="642380"/>
                </a:lnTo>
                <a:cubicBezTo>
                  <a:pt x="6098" y="623904"/>
                  <a:pt x="0" y="602587"/>
                  <a:pt x="0" y="579374"/>
                </a:cubicBezTo>
                <a:cubicBezTo>
                  <a:pt x="0" y="556161"/>
                  <a:pt x="6098" y="534843"/>
                  <a:pt x="16886" y="515894"/>
                </a:cubicBezTo>
                <a:lnTo>
                  <a:pt x="275332" y="63954"/>
                </a:lnTo>
                <a:cubicBezTo>
                  <a:pt x="286120" y="45478"/>
                  <a:pt x="301599" y="28898"/>
                  <a:pt x="321299" y="17528"/>
                </a:cubicBezTo>
                <a:cubicBezTo>
                  <a:pt x="339592" y="6633"/>
                  <a:pt x="359762" y="948"/>
                  <a:pt x="379930" y="474"/>
                </a:cubicBezTo>
                <a:lnTo>
                  <a:pt x="575194" y="474"/>
                </a:lnTo>
                <a:close/>
              </a:path>
            </a:pathLst>
          </a:custGeom>
          <a:noFill/>
          <a:ln w="95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943">
              <a:spcBef>
                <a:spcPct val="0"/>
              </a:spcBef>
              <a:spcAft>
                <a:spcPct val="0"/>
              </a:spcAft>
            </a:pPr>
            <a:endParaRPr lang="en-US" altLang="en-US" sz="1707" i="0" noProof="1">
              <a:solidFill>
                <a:prstClr val="white"/>
              </a:solidFill>
              <a:latin typeface="Arial" panose="020B0604020202020204" pitchFamily="34" charset="0"/>
              <a:ea typeface="Calibr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object">
            <a:extLst>
              <a:ext uri="{FF2B5EF4-FFF2-40B4-BE49-F238E27FC236}">
                <a16:creationId xmlns:a16="http://schemas.microsoft.com/office/drawing/2014/main" id="{230CD2C0-5DDC-42CB-9EC5-85C6EC00F386}"/>
              </a:ext>
            </a:extLst>
          </p:cNvPr>
          <p:cNvSpPr/>
          <p:nvPr/>
        </p:nvSpPr>
        <p:spPr>
          <a:xfrm>
            <a:off x="1866409" y="5436329"/>
            <a:ext cx="3711431" cy="1226769"/>
          </a:xfrm>
          <a:custGeom>
            <a:avLst/>
            <a:gdLst/>
            <a:ahLst/>
            <a:cxnLst/>
            <a:rect l="l" t="t" r="r" b="b"/>
            <a:pathLst>
              <a:path w="6025861" h="1158747">
                <a:moveTo>
                  <a:pt x="575194" y="0"/>
                </a:moveTo>
                <a:lnTo>
                  <a:pt x="1992514" y="0"/>
                </a:lnTo>
                <a:lnTo>
                  <a:pt x="4154179" y="0"/>
                </a:lnTo>
                <a:lnTo>
                  <a:pt x="5571499" y="0"/>
                </a:lnTo>
                <a:lnTo>
                  <a:pt x="5571499" y="474"/>
                </a:lnTo>
                <a:lnTo>
                  <a:pt x="5639364" y="474"/>
                </a:lnTo>
                <a:cubicBezTo>
                  <a:pt x="5661410" y="0"/>
                  <a:pt x="5683924" y="5211"/>
                  <a:pt x="5704562" y="17528"/>
                </a:cubicBezTo>
                <a:cubicBezTo>
                  <a:pt x="5723793" y="28424"/>
                  <a:pt x="5739272" y="44057"/>
                  <a:pt x="5749591" y="62533"/>
                </a:cubicBezTo>
                <a:lnTo>
                  <a:pt x="6008038" y="514473"/>
                </a:lnTo>
                <a:cubicBezTo>
                  <a:pt x="6019294" y="533422"/>
                  <a:pt x="6025861" y="555687"/>
                  <a:pt x="6025861" y="579374"/>
                </a:cubicBezTo>
                <a:cubicBezTo>
                  <a:pt x="6025861" y="603534"/>
                  <a:pt x="6019294" y="625799"/>
                  <a:pt x="6007568" y="644749"/>
                </a:cubicBezTo>
                <a:lnTo>
                  <a:pt x="5749591" y="1096688"/>
                </a:lnTo>
                <a:cubicBezTo>
                  <a:pt x="5738803" y="1114690"/>
                  <a:pt x="5723793" y="1130324"/>
                  <a:pt x="5704562" y="1141693"/>
                </a:cubicBezTo>
                <a:cubicBezTo>
                  <a:pt x="5684393" y="1153536"/>
                  <a:pt x="5662348" y="1158747"/>
                  <a:pt x="5640302" y="1158273"/>
                </a:cubicBezTo>
                <a:lnTo>
                  <a:pt x="5571499" y="1158273"/>
                </a:lnTo>
                <a:lnTo>
                  <a:pt x="5571499" y="1158747"/>
                </a:lnTo>
                <a:lnTo>
                  <a:pt x="4154179" y="1158747"/>
                </a:lnTo>
                <a:lnTo>
                  <a:pt x="1992514" y="1158747"/>
                </a:lnTo>
                <a:lnTo>
                  <a:pt x="575194" y="1158747"/>
                </a:lnTo>
                <a:lnTo>
                  <a:pt x="575194" y="1158273"/>
                </a:lnTo>
                <a:lnTo>
                  <a:pt x="382745" y="1158273"/>
                </a:lnTo>
                <a:cubicBezTo>
                  <a:pt x="362107" y="1158273"/>
                  <a:pt x="340530" y="1153062"/>
                  <a:pt x="321299" y="1141693"/>
                </a:cubicBezTo>
                <a:cubicBezTo>
                  <a:pt x="302069" y="1130324"/>
                  <a:pt x="286590" y="1114690"/>
                  <a:pt x="276270" y="1096215"/>
                </a:cubicBezTo>
                <a:lnTo>
                  <a:pt x="16886" y="642380"/>
                </a:lnTo>
                <a:cubicBezTo>
                  <a:pt x="6098" y="623904"/>
                  <a:pt x="0" y="602587"/>
                  <a:pt x="0" y="579374"/>
                </a:cubicBezTo>
                <a:cubicBezTo>
                  <a:pt x="0" y="556161"/>
                  <a:pt x="6098" y="534843"/>
                  <a:pt x="16886" y="515894"/>
                </a:cubicBezTo>
                <a:lnTo>
                  <a:pt x="275332" y="63954"/>
                </a:lnTo>
                <a:cubicBezTo>
                  <a:pt x="286120" y="45478"/>
                  <a:pt x="301599" y="28898"/>
                  <a:pt x="321299" y="17528"/>
                </a:cubicBezTo>
                <a:cubicBezTo>
                  <a:pt x="339592" y="6633"/>
                  <a:pt x="359762" y="948"/>
                  <a:pt x="379930" y="474"/>
                </a:cubicBezTo>
                <a:lnTo>
                  <a:pt x="575194" y="474"/>
                </a:lnTo>
                <a:close/>
              </a:path>
            </a:pathLst>
          </a:custGeom>
          <a:noFill/>
          <a:ln w="95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943">
              <a:spcBef>
                <a:spcPct val="0"/>
              </a:spcBef>
              <a:spcAft>
                <a:spcPct val="0"/>
              </a:spcAft>
            </a:pPr>
            <a:endParaRPr lang="en-US" altLang="en-US" sz="1707" i="0" noProof="1">
              <a:solidFill>
                <a:prstClr val="white"/>
              </a:solidFill>
              <a:latin typeface="Arial" panose="020B0604020202020204" pitchFamily="34" charset="0"/>
              <a:ea typeface="Calibr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" name="Graphic 1">
            <a:extLst>
              <a:ext uri="{FF2B5EF4-FFF2-40B4-BE49-F238E27FC236}">
                <a16:creationId xmlns:a16="http://schemas.microsoft.com/office/drawing/2014/main" id="{322F04FD-4628-4850-B478-4B73C151D8EF}"/>
              </a:ext>
            </a:extLst>
          </p:cNvPr>
          <p:cNvSpPr/>
          <p:nvPr/>
        </p:nvSpPr>
        <p:spPr>
          <a:xfrm rot="10800000">
            <a:off x="260682" y="3860018"/>
            <a:ext cx="2087137" cy="1727514"/>
          </a:xfrm>
          <a:custGeom>
            <a:avLst/>
            <a:gdLst>
              <a:gd name="connsiteX0" fmla="*/ 2839724 w 3786298"/>
              <a:gd name="connsiteY0" fmla="*/ 0 h 3279085"/>
              <a:gd name="connsiteX1" fmla="*/ 946575 w 3786298"/>
              <a:gd name="connsiteY1" fmla="*/ 0 h 3279085"/>
              <a:gd name="connsiteX2" fmla="*/ 0 w 3786298"/>
              <a:gd name="connsiteY2" fmla="*/ 1639543 h 3279085"/>
              <a:gd name="connsiteX3" fmla="*/ 946575 w 3786298"/>
              <a:gd name="connsiteY3" fmla="*/ 3279086 h 3279085"/>
              <a:gd name="connsiteX4" fmla="*/ 2839724 w 3786298"/>
              <a:gd name="connsiteY4" fmla="*/ 3279086 h 3279085"/>
              <a:gd name="connsiteX5" fmla="*/ 3786299 w 3786298"/>
              <a:gd name="connsiteY5" fmla="*/ 1639543 h 327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86298" h="3279085">
                <a:moveTo>
                  <a:pt x="2839724" y="0"/>
                </a:moveTo>
                <a:lnTo>
                  <a:pt x="946575" y="0"/>
                </a:lnTo>
                <a:lnTo>
                  <a:pt x="0" y="1639543"/>
                </a:lnTo>
                <a:lnTo>
                  <a:pt x="946575" y="3279086"/>
                </a:lnTo>
                <a:lnTo>
                  <a:pt x="2839724" y="3279086"/>
                </a:lnTo>
                <a:lnTo>
                  <a:pt x="3786299" y="1639543"/>
                </a:lnTo>
                <a:close/>
              </a:path>
            </a:pathLst>
          </a:custGeom>
          <a:solidFill>
            <a:srgbClr val="7030A0"/>
          </a:solidFill>
          <a:ln w="1518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493E51-6BA6-4465-95B3-0EE60F0C1EAC}"/>
              </a:ext>
            </a:extLst>
          </p:cNvPr>
          <p:cNvSpPr txBox="1"/>
          <p:nvPr/>
        </p:nvSpPr>
        <p:spPr>
          <a:xfrm>
            <a:off x="114341" y="332167"/>
            <a:ext cx="10828029" cy="47705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500" b="1" dirty="0" smtClean="0">
                <a:solidFill>
                  <a:srgbClr val="7030A0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ตัวชี้วัด</a:t>
            </a:r>
            <a:r>
              <a:rPr lang="en-US" sz="2500" b="1" dirty="0" smtClean="0">
                <a:solidFill>
                  <a:schemeClr val="accent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 </a:t>
            </a:r>
            <a:r>
              <a:rPr lang="en-US" sz="2500" b="1" dirty="0">
                <a:solidFill>
                  <a:schemeClr val="bg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WU-D-1-7-26 </a:t>
            </a:r>
            <a:r>
              <a:rPr lang="th-TH" sz="2500" b="1" dirty="0">
                <a:solidFill>
                  <a:schemeClr val="bg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ร้อยละของนักศึกษาที่ผ่านเกณฑ์ </a:t>
            </a:r>
            <a:r>
              <a:rPr lang="en-US" sz="2500" b="1" dirty="0">
                <a:solidFill>
                  <a:schemeClr val="bg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passport </a:t>
            </a:r>
            <a:r>
              <a:rPr lang="th-TH" sz="2500" b="1" dirty="0">
                <a:solidFill>
                  <a:schemeClr val="bg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บัณฑิตคน</a:t>
            </a:r>
            <a:r>
              <a:rPr lang="th-TH" sz="2500" b="1" dirty="0" smtClean="0">
                <a:solidFill>
                  <a:schemeClr val="bg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ดี นักศึกษา</a:t>
            </a:r>
            <a:r>
              <a:rPr lang="th-TH" sz="2500" b="1" dirty="0">
                <a:solidFill>
                  <a:schemeClr val="bg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ชั้นปี </a:t>
            </a:r>
            <a:r>
              <a:rPr lang="en-US" sz="2500" b="1" dirty="0" smtClean="0">
                <a:solidFill>
                  <a:schemeClr val="bg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4</a:t>
            </a:r>
            <a:r>
              <a:rPr lang="th-TH" sz="2500" b="1" dirty="0" smtClean="0">
                <a:solidFill>
                  <a:schemeClr val="bg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 </a:t>
            </a:r>
            <a:r>
              <a:rPr lang="th-TH" sz="2500" b="1" dirty="0">
                <a:solidFill>
                  <a:schemeClr val="bg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(รหัส </a:t>
            </a:r>
            <a:r>
              <a:rPr lang="th-TH" sz="2500" b="1" dirty="0" smtClean="0">
                <a:solidFill>
                  <a:schemeClr val="bg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6</a:t>
            </a:r>
            <a:r>
              <a:rPr lang="en-US" sz="2500" b="1" dirty="0" smtClean="0">
                <a:solidFill>
                  <a:schemeClr val="bg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2</a:t>
            </a:r>
            <a:r>
              <a:rPr lang="th-TH" sz="2500" b="1" dirty="0" smtClean="0">
                <a:solidFill>
                  <a:schemeClr val="bg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)</a:t>
            </a:r>
            <a:endParaRPr lang="th-TH" sz="2500" b="1" dirty="0">
              <a:solidFill>
                <a:schemeClr val="bg1"/>
              </a:solidFill>
              <a:latin typeface="TH Charmonman" panose="03000500040000020004" pitchFamily="66" charset="-34"/>
              <a:cs typeface="TH Charmonman" panose="03000500040000020004" pitchFamily="66" charset="-34"/>
            </a:endParaRPr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2766458"/>
              </p:ext>
            </p:extLst>
          </p:nvPr>
        </p:nvGraphicFramePr>
        <p:xfrm>
          <a:off x="1998613" y="1072168"/>
          <a:ext cx="8127999" cy="14630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9913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chemeClr val="bg1"/>
                          </a:solidFill>
                          <a:latin typeface="TH Charmonman" panose="03000500040000020004" pitchFamily="66" charset="-34"/>
                          <a:cs typeface="TH Charmonman" panose="03000500040000020004" pitchFamily="66" charset="-34"/>
                        </a:rPr>
                        <a:t>ค่า</a:t>
                      </a:r>
                      <a:r>
                        <a:rPr lang="th-TH" sz="2400" b="1" dirty="0" smtClean="0">
                          <a:solidFill>
                            <a:schemeClr val="bg1"/>
                          </a:solidFill>
                          <a:latin typeface="TH Charmonman" panose="03000500040000020004" pitchFamily="66" charset="-34"/>
                          <a:cs typeface="TH Charmonman" panose="03000500040000020004" pitchFamily="66" charset="-34"/>
                        </a:rPr>
                        <a:t>เป้าหมาย</a:t>
                      </a:r>
                      <a:r>
                        <a:rPr lang="th-TH" sz="2400" b="1" baseline="0" dirty="0" smtClean="0">
                          <a:solidFill>
                            <a:schemeClr val="bg1"/>
                          </a:solidFill>
                          <a:latin typeface="TH Charmonman" panose="03000500040000020004" pitchFamily="66" charset="-34"/>
                          <a:cs typeface="TH Charmonman" panose="03000500040000020004" pitchFamily="66" charset="-34"/>
                        </a:rPr>
                        <a:t> </a:t>
                      </a:r>
                      <a:r>
                        <a:rPr lang="th-TH" sz="2400" b="1" dirty="0" smtClean="0">
                          <a:solidFill>
                            <a:schemeClr val="bg1"/>
                          </a:solidFill>
                          <a:latin typeface="TH Charmonman" panose="03000500040000020004" pitchFamily="66" charset="-34"/>
                          <a:cs typeface="TH Charmonman" panose="03000500040000020004" pitchFamily="66" charset="-34"/>
                        </a:rPr>
                        <a:t>ปี</a:t>
                      </a:r>
                      <a:r>
                        <a:rPr lang="th-TH" sz="2400" b="1" baseline="0" dirty="0" smtClean="0">
                          <a:solidFill>
                            <a:schemeClr val="bg1"/>
                          </a:solidFill>
                          <a:latin typeface="TH Charmonman" panose="03000500040000020004" pitchFamily="66" charset="-34"/>
                          <a:cs typeface="TH Charmonman" panose="03000500040000020004" pitchFamily="66" charset="-34"/>
                        </a:rPr>
                        <a:t> </a:t>
                      </a:r>
                      <a:r>
                        <a:rPr lang="th-TH" sz="2400" b="1" baseline="0" dirty="0">
                          <a:solidFill>
                            <a:schemeClr val="bg1"/>
                          </a:solidFill>
                          <a:latin typeface="TH Charmonman" panose="03000500040000020004" pitchFamily="66" charset="-34"/>
                          <a:cs typeface="TH Charmonman" panose="03000500040000020004" pitchFamily="66" charset="-34"/>
                        </a:rPr>
                        <a:t>2566</a:t>
                      </a:r>
                      <a:endParaRPr lang="en-ZA" sz="2400" b="1" dirty="0">
                        <a:solidFill>
                          <a:schemeClr val="bg1"/>
                        </a:solidFill>
                        <a:latin typeface="TH Charmonman" panose="03000500040000020004" pitchFamily="66" charset="-34"/>
                        <a:cs typeface="TH Charmonman" panose="03000500040000020004" pitchFamily="66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chemeClr val="bg1"/>
                          </a:solidFill>
                          <a:latin typeface="TH Charmonman" panose="03000500040000020004" pitchFamily="66" charset="-34"/>
                          <a:cs typeface="TH Charmonman" panose="03000500040000020004" pitchFamily="66" charset="-34"/>
                        </a:rPr>
                        <a:t>ผลงานปี 2564</a:t>
                      </a:r>
                      <a:endParaRPr lang="en-ZA" sz="2400" b="1" dirty="0">
                        <a:solidFill>
                          <a:schemeClr val="bg1"/>
                        </a:solidFill>
                        <a:latin typeface="TH Charmonman" panose="03000500040000020004" pitchFamily="66" charset="-34"/>
                        <a:cs typeface="TH Charmonman" panose="03000500040000020004" pitchFamily="66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kern="1200" dirty="0">
                          <a:solidFill>
                            <a:schemeClr val="bg1"/>
                          </a:solidFill>
                          <a:latin typeface="TH Charmonman" panose="03000500040000020004" pitchFamily="66" charset="-34"/>
                          <a:ea typeface="+mn-ea"/>
                          <a:cs typeface="TH Charmonman" panose="03000500040000020004" pitchFamily="66" charset="-34"/>
                        </a:rPr>
                        <a:t>ผลงานปี 2565</a:t>
                      </a:r>
                      <a:endParaRPr lang="en-ZA" sz="2400" b="1" dirty="0">
                        <a:solidFill>
                          <a:schemeClr val="bg1"/>
                        </a:solidFill>
                        <a:latin typeface="TH Charmonman" panose="03000500040000020004" pitchFamily="66" charset="-34"/>
                        <a:cs typeface="TH Charmonman" panose="03000500040000020004" pitchFamily="66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8219">
                <a:tc>
                  <a:txBody>
                    <a:bodyPr/>
                    <a:lstStyle/>
                    <a:p>
                      <a:pPr algn="ctr"/>
                      <a:r>
                        <a:rPr lang="th-TH" sz="2000" b="1" i="0" kern="1200" dirty="0">
                          <a:solidFill>
                            <a:srgbClr val="7030A0"/>
                          </a:solidFill>
                          <a:effectLst/>
                          <a:latin typeface="TH Baijam" panose="02000506000000020004" pitchFamily="2" charset="-34"/>
                          <a:ea typeface="+mn-ea"/>
                          <a:cs typeface="TH Baijam" panose="02000506000000020004" pitchFamily="2" charset="-34"/>
                        </a:rPr>
                        <a:t>ร้อยละ 100</a:t>
                      </a:r>
                      <a:endParaRPr lang="en-US" sz="2000" b="1" i="0" kern="1200" dirty="0">
                        <a:solidFill>
                          <a:srgbClr val="7030A0"/>
                        </a:solidFill>
                        <a:effectLst/>
                        <a:latin typeface="TH Baijam" panose="02000506000000020004" pitchFamily="2" charset="-34"/>
                        <a:ea typeface="+mn-ea"/>
                        <a:cs typeface="TH Baijam" panose="02000506000000020004" pitchFamily="2" charset="-34"/>
                      </a:endParaRPr>
                    </a:p>
                    <a:p>
                      <a:pPr algn="ctr"/>
                      <a:r>
                        <a:rPr lang="th-TH" sz="2000" b="1" i="0" kern="1200" dirty="0">
                          <a:solidFill>
                            <a:srgbClr val="C00000"/>
                          </a:solidFill>
                          <a:effectLst/>
                          <a:latin typeface="TH Baijam" panose="02000506000000020004" pitchFamily="2" charset="-34"/>
                          <a:ea typeface="+mn-ea"/>
                          <a:cs typeface="TH Baijam" panose="02000506000000020004" pitchFamily="2" charset="-34"/>
                        </a:rPr>
                        <a:t>เก็บคะแนนได้ </a:t>
                      </a:r>
                      <a:r>
                        <a:rPr lang="en-US" sz="2000" b="1" i="0" kern="1200" dirty="0" smtClean="0">
                          <a:solidFill>
                            <a:srgbClr val="C00000"/>
                          </a:solidFill>
                          <a:effectLst/>
                          <a:latin typeface="TH Baijam" panose="02000506000000020004" pitchFamily="2" charset="-34"/>
                          <a:ea typeface="+mn-ea"/>
                          <a:cs typeface="TH Baijam" panose="02000506000000020004" pitchFamily="2" charset="-34"/>
                        </a:rPr>
                        <a:t>100</a:t>
                      </a:r>
                      <a:r>
                        <a:rPr lang="th-TH" sz="2000" b="1" i="0" kern="1200" dirty="0" smtClean="0">
                          <a:solidFill>
                            <a:srgbClr val="C00000"/>
                          </a:solidFill>
                          <a:effectLst/>
                          <a:latin typeface="TH Baijam" panose="02000506000000020004" pitchFamily="2" charset="-34"/>
                          <a:ea typeface="+mn-ea"/>
                          <a:cs typeface="TH Baijam" panose="02000506000000020004" pitchFamily="2" charset="-34"/>
                        </a:rPr>
                        <a:t>%</a:t>
                      </a:r>
                      <a:endParaRPr lang="en-ZA" sz="2000" b="1" i="0" kern="1200" dirty="0">
                        <a:solidFill>
                          <a:srgbClr val="C00000"/>
                        </a:solidFill>
                        <a:effectLst/>
                        <a:latin typeface="TH Baijam" panose="02000506000000020004" pitchFamily="2" charset="-34"/>
                        <a:ea typeface="+mn-ea"/>
                        <a:cs typeface="TH Baijam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ea typeface="+mn-ea"/>
                          <a:cs typeface="TH Baijam" panose="02000506000000020004" pitchFamily="2" charset="-34"/>
                        </a:rPr>
                        <a:t>ร้อยละ 100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ea typeface="+mn-ea"/>
                          <a:cs typeface="TH Baijam" panose="02000506000000020004" pitchFamily="2" charset="-34"/>
                        </a:rPr>
                        <a:t>นักศึกษา (รหัส 60) ผ่านเกณฑ์ทุกคน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ea typeface="+mn-ea"/>
                          <a:cs typeface="TH Baijam" panose="02000506000000020004" pitchFamily="2" charset="-34"/>
                        </a:rPr>
                        <a:t>นักศึกษาผ่าน</a:t>
                      </a:r>
                      <a:r>
                        <a:rPr kumimoji="0" lang="th-TH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ea typeface="+mn-ea"/>
                          <a:cs typeface="TH Baijam" panose="02000506000000020004" pitchFamily="2" charset="-34"/>
                        </a:rPr>
                        <a:t>เกณฑ์ 99.90%</a:t>
                      </a:r>
                      <a:endParaRPr kumimoji="0" lang="th-TH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TH Baijam" panose="02000506000000020004" pitchFamily="2" charset="-34"/>
                        <a:ea typeface="+mn-ea"/>
                        <a:cs typeface="TH Baijam" panose="02000506000000020004" pitchFamily="2" charset="-34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ea typeface="+mn-ea"/>
                          <a:cs typeface="TH Baijam" panose="02000506000000020004" pitchFamily="2" charset="-34"/>
                        </a:rPr>
                        <a:t>นักศึกษา (รหัส 61) 2,096 คน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ea typeface="+mn-ea"/>
                          <a:cs typeface="TH Baijam" panose="02000506000000020004" pitchFamily="2" charset="-34"/>
                        </a:rPr>
                        <a:t>ยังไม่ผ่านเกณฑ์ 2 </a:t>
                      </a:r>
                      <a:r>
                        <a:rPr kumimoji="0" lang="th-TH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ea typeface="+mn-ea"/>
                          <a:cs typeface="TH Baijam" panose="02000506000000020004" pitchFamily="2" charset="-34"/>
                        </a:rPr>
                        <a:t>คน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440985" y="4208400"/>
            <a:ext cx="173793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500" b="1" dirty="0">
                <a:solidFill>
                  <a:schemeClr val="bg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ผลการดำเนินงาน</a:t>
            </a:r>
          </a:p>
          <a:p>
            <a:pPr algn="ctr"/>
            <a:r>
              <a:rPr lang="th-TH" sz="2500" b="1" dirty="0">
                <a:solidFill>
                  <a:schemeClr val="bg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ปี 2566 </a:t>
            </a:r>
            <a:endParaRPr lang="en-US" sz="2500" b="1" dirty="0" smtClean="0">
              <a:solidFill>
                <a:schemeClr val="bg1"/>
              </a:solidFill>
              <a:latin typeface="TH Charmonman" panose="03000500040000020004" pitchFamily="66" charset="-34"/>
              <a:cs typeface="TH Charmonman" panose="03000500040000020004" pitchFamily="66" charset="-34"/>
            </a:endParaRPr>
          </a:p>
          <a:p>
            <a:pPr algn="ctr"/>
            <a:r>
              <a:rPr lang="th-TH" sz="2500" b="1" dirty="0" smtClean="0">
                <a:solidFill>
                  <a:schemeClr val="bg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(</a:t>
            </a:r>
            <a:r>
              <a:rPr lang="th-TH" sz="2500" b="1" dirty="0">
                <a:solidFill>
                  <a:schemeClr val="bg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6 เดือน)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164937" y="2830920"/>
            <a:ext cx="26690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solidFill>
                  <a:schemeClr val="accent1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นักศึกษารวม </a:t>
            </a:r>
            <a:r>
              <a:rPr lang="en-US" sz="2400" b="1" dirty="0" smtClean="0">
                <a:solidFill>
                  <a:schemeClr val="accent1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1,535</a:t>
            </a:r>
            <a:r>
              <a:rPr lang="th-TH" sz="2400" b="1" dirty="0" smtClean="0">
                <a:solidFill>
                  <a:schemeClr val="accent1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 </a:t>
            </a:r>
            <a:r>
              <a:rPr lang="th-TH" sz="2400" b="1" dirty="0">
                <a:solidFill>
                  <a:schemeClr val="accent1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คน</a:t>
            </a:r>
          </a:p>
          <a:p>
            <a:pPr algn="ctr"/>
            <a:r>
              <a:rPr lang="th-TH" sz="2400" b="1" dirty="0">
                <a:solidFill>
                  <a:srgbClr val="7030A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ผ่าน</a:t>
            </a:r>
            <a:r>
              <a:rPr lang="th-TH" sz="2400" b="1" dirty="0" smtClean="0">
                <a:solidFill>
                  <a:srgbClr val="7030A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เกณฑ์</a:t>
            </a:r>
            <a:r>
              <a:rPr lang="th-TH" sz="2400" b="1" dirty="0">
                <a:solidFill>
                  <a:srgbClr val="7030A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 </a:t>
            </a:r>
            <a:r>
              <a:rPr lang="en-US" sz="2400" b="1" dirty="0" smtClean="0">
                <a:solidFill>
                  <a:srgbClr val="7030A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1,417</a:t>
            </a:r>
            <a:r>
              <a:rPr lang="th-TH" sz="2400" b="1" dirty="0" smtClean="0">
                <a:solidFill>
                  <a:srgbClr val="7030A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 </a:t>
            </a:r>
            <a:r>
              <a:rPr lang="th-TH" sz="2400" b="1" dirty="0">
                <a:solidFill>
                  <a:srgbClr val="7030A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คน</a:t>
            </a:r>
          </a:p>
          <a:p>
            <a:pPr algn="ctr"/>
            <a:r>
              <a:rPr lang="th-TH" sz="2400" b="1" dirty="0">
                <a:solidFill>
                  <a:srgbClr val="FF000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ไม่ผ่านเกณฑ์ </a:t>
            </a:r>
            <a:r>
              <a:rPr lang="en-US" sz="2400" b="1" dirty="0" smtClean="0">
                <a:solidFill>
                  <a:srgbClr val="FF000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118</a:t>
            </a:r>
            <a:r>
              <a:rPr lang="th-TH" sz="2400" b="1" dirty="0" smtClean="0">
                <a:solidFill>
                  <a:srgbClr val="FF000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 </a:t>
            </a:r>
            <a:r>
              <a:rPr lang="th-TH" sz="2400" b="1" dirty="0">
                <a:solidFill>
                  <a:srgbClr val="FF000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คน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597636" y="4139301"/>
            <a:ext cx="34848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solidFill>
                  <a:schemeClr val="accent1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นัก</a:t>
            </a:r>
            <a:r>
              <a:rPr lang="th-TH" sz="2400" b="1" dirty="0" smtClean="0">
                <a:solidFill>
                  <a:schemeClr val="accent1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ศึกษาหลักสูตร </a:t>
            </a:r>
            <a:r>
              <a:rPr lang="en-US" sz="2400" b="1" dirty="0" smtClean="0">
                <a:solidFill>
                  <a:schemeClr val="accent1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4 </a:t>
            </a:r>
            <a:r>
              <a:rPr lang="th-TH" sz="2400" b="1" dirty="0" smtClean="0">
                <a:solidFill>
                  <a:schemeClr val="accent1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ปี </a:t>
            </a:r>
            <a:r>
              <a:rPr lang="en-US" sz="2400" b="1" dirty="0" smtClean="0">
                <a:solidFill>
                  <a:schemeClr val="accent1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1,329</a:t>
            </a:r>
            <a:r>
              <a:rPr lang="th-TH" sz="2400" b="1" dirty="0" smtClean="0">
                <a:solidFill>
                  <a:schemeClr val="accent1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 </a:t>
            </a:r>
            <a:r>
              <a:rPr lang="th-TH" sz="2400" b="1" dirty="0">
                <a:solidFill>
                  <a:schemeClr val="accent1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คน</a:t>
            </a:r>
          </a:p>
          <a:p>
            <a:pPr algn="ctr"/>
            <a:r>
              <a:rPr lang="th-TH" sz="2400" b="1" dirty="0">
                <a:solidFill>
                  <a:srgbClr val="7030A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ผ่านเกณฑ์ 1,255 </a:t>
            </a:r>
            <a:r>
              <a:rPr lang="th-TH" sz="2400" b="1" dirty="0" smtClean="0">
                <a:solidFill>
                  <a:srgbClr val="7030A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คน (94.44%)</a:t>
            </a:r>
            <a:endParaRPr lang="th-TH" sz="2400" b="1" dirty="0">
              <a:solidFill>
                <a:srgbClr val="7030A0"/>
              </a:solidFill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algn="ctr"/>
            <a:r>
              <a:rPr lang="th-TH" sz="2400" b="1" dirty="0" smtClean="0">
                <a:solidFill>
                  <a:srgbClr val="FF000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ยัง</a:t>
            </a:r>
            <a:r>
              <a:rPr lang="th-TH" sz="2400" b="1" dirty="0">
                <a:solidFill>
                  <a:srgbClr val="FF000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ไม่ผ่านเกณฑ์ 74 คน (5.56%)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973775" y="5464082"/>
            <a:ext cx="35019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solidFill>
                  <a:schemeClr val="accent1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นัก</a:t>
            </a:r>
            <a:r>
              <a:rPr lang="th-TH" sz="2400" b="1" dirty="0" smtClean="0">
                <a:solidFill>
                  <a:schemeClr val="accent1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ศึกษาหลักสูตร </a:t>
            </a:r>
            <a:r>
              <a:rPr lang="en-US" sz="2400" b="1" dirty="0" smtClean="0">
                <a:solidFill>
                  <a:schemeClr val="accent1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&gt; 4 </a:t>
            </a:r>
            <a:r>
              <a:rPr lang="th-TH" sz="2400" b="1" dirty="0" smtClean="0">
                <a:solidFill>
                  <a:schemeClr val="accent1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ปี </a:t>
            </a:r>
            <a:r>
              <a:rPr lang="en-US" sz="2400" b="1" dirty="0" smtClean="0">
                <a:solidFill>
                  <a:schemeClr val="accent1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206</a:t>
            </a:r>
            <a:r>
              <a:rPr lang="th-TH" sz="2400" b="1" dirty="0" smtClean="0">
                <a:solidFill>
                  <a:schemeClr val="accent1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 </a:t>
            </a:r>
            <a:r>
              <a:rPr lang="th-TH" sz="2400" b="1" dirty="0">
                <a:solidFill>
                  <a:schemeClr val="accent1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คน</a:t>
            </a:r>
          </a:p>
          <a:p>
            <a:pPr algn="ctr"/>
            <a:r>
              <a:rPr lang="th-TH" sz="2400" b="1" dirty="0">
                <a:solidFill>
                  <a:srgbClr val="7030A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ผ่านเกณฑ์ 162 </a:t>
            </a:r>
            <a:r>
              <a:rPr lang="th-TH" sz="2400" b="1" dirty="0" smtClean="0">
                <a:solidFill>
                  <a:srgbClr val="7030A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คน (28.93%)</a:t>
            </a:r>
            <a:endParaRPr lang="th-TH" sz="2400" b="1" dirty="0">
              <a:solidFill>
                <a:srgbClr val="7030A0"/>
              </a:solidFill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algn="ctr"/>
            <a:r>
              <a:rPr lang="th-TH" sz="2400" b="1" dirty="0">
                <a:solidFill>
                  <a:srgbClr val="FF000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ยังไม่ผ่านเกณฑ์ 44 คน (21.36%)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475677" y="2825668"/>
            <a:ext cx="2638012" cy="1138773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 smtClean="0">
                <a:solidFill>
                  <a:schemeClr val="bg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ผลสำเร็จ </a:t>
            </a:r>
            <a:r>
              <a:rPr lang="en-US" sz="2800" b="1" dirty="0" smtClean="0">
                <a:solidFill>
                  <a:schemeClr val="bg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(%)   </a:t>
            </a:r>
            <a:r>
              <a:rPr lang="en-US" sz="4000" b="1" dirty="0" smtClean="0">
                <a:solidFill>
                  <a:schemeClr val="accent1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92.31</a:t>
            </a:r>
            <a:endParaRPr lang="th-TH" sz="4000" b="1" dirty="0">
              <a:solidFill>
                <a:schemeClr val="accent1"/>
              </a:solidFill>
              <a:latin typeface="TH Baijam" panose="02000506000000020004" pitchFamily="2" charset="-34"/>
              <a:cs typeface="TH Baijam" panose="02000506000000020004" pitchFamily="2" charset="-34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460380" y="4147761"/>
            <a:ext cx="2477558" cy="1138773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 smtClean="0">
                <a:solidFill>
                  <a:schemeClr val="bg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ผลสำเร็จ </a:t>
            </a:r>
            <a:r>
              <a:rPr lang="en-US" sz="2800" b="1" dirty="0" smtClean="0">
                <a:solidFill>
                  <a:schemeClr val="bg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(%)   </a:t>
            </a:r>
            <a:r>
              <a:rPr lang="en-US" sz="4000" b="1" dirty="0" smtClean="0">
                <a:solidFill>
                  <a:schemeClr val="accent1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73.56</a:t>
            </a:r>
            <a:endParaRPr lang="th-TH" sz="4000" b="1" dirty="0">
              <a:solidFill>
                <a:schemeClr val="accent1"/>
              </a:solidFill>
              <a:latin typeface="TH Baijam" panose="02000506000000020004" pitchFamily="2" charset="-34"/>
              <a:cs typeface="TH Baijam" panose="02000506000000020004" pitchFamily="2" charset="-34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841441" y="5533507"/>
            <a:ext cx="2638012" cy="1138773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 smtClean="0">
                <a:solidFill>
                  <a:schemeClr val="bg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ผลสำเร็จ </a:t>
            </a:r>
            <a:r>
              <a:rPr lang="en-US" sz="2800" b="1" dirty="0" smtClean="0">
                <a:solidFill>
                  <a:schemeClr val="bg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(%)   </a:t>
            </a:r>
            <a:r>
              <a:rPr lang="en-US" sz="4000" b="1" dirty="0" smtClean="0">
                <a:solidFill>
                  <a:schemeClr val="accent1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28.93</a:t>
            </a:r>
            <a:endParaRPr lang="th-TH" sz="4000" b="1" dirty="0">
              <a:solidFill>
                <a:schemeClr val="accent1"/>
              </a:solidFill>
              <a:latin typeface="TH Baijam" panose="02000506000000020004" pitchFamily="2" charset="-34"/>
              <a:cs typeface="TH Baijam" panose="02000506000000020004" pitchFamily="2" charset="-34"/>
            </a:endParaRPr>
          </a:p>
        </p:txBody>
      </p:sp>
      <p:sp>
        <p:nvSpPr>
          <p:cNvPr id="31" name="Graphic 1">
            <a:extLst>
              <a:ext uri="{FF2B5EF4-FFF2-40B4-BE49-F238E27FC236}">
                <a16:creationId xmlns:a16="http://schemas.microsoft.com/office/drawing/2014/main" id="{3492056F-29F9-433D-9E4B-489351A22931}"/>
              </a:ext>
            </a:extLst>
          </p:cNvPr>
          <p:cNvSpPr/>
          <p:nvPr/>
        </p:nvSpPr>
        <p:spPr>
          <a:xfrm rot="16200000">
            <a:off x="9506106" y="4465402"/>
            <a:ext cx="2242221" cy="1941853"/>
          </a:xfrm>
          <a:custGeom>
            <a:avLst/>
            <a:gdLst>
              <a:gd name="connsiteX0" fmla="*/ 2839724 w 3786298"/>
              <a:gd name="connsiteY0" fmla="*/ 0 h 3279085"/>
              <a:gd name="connsiteX1" fmla="*/ 946575 w 3786298"/>
              <a:gd name="connsiteY1" fmla="*/ 0 h 3279085"/>
              <a:gd name="connsiteX2" fmla="*/ 0 w 3786298"/>
              <a:gd name="connsiteY2" fmla="*/ 1639543 h 3279085"/>
              <a:gd name="connsiteX3" fmla="*/ 946575 w 3786298"/>
              <a:gd name="connsiteY3" fmla="*/ 3279086 h 3279085"/>
              <a:gd name="connsiteX4" fmla="*/ 2839724 w 3786298"/>
              <a:gd name="connsiteY4" fmla="*/ 3279086 h 3279085"/>
              <a:gd name="connsiteX5" fmla="*/ 3786299 w 3786298"/>
              <a:gd name="connsiteY5" fmla="*/ 1639543 h 327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86298" h="3279085">
                <a:moveTo>
                  <a:pt x="2839724" y="0"/>
                </a:moveTo>
                <a:lnTo>
                  <a:pt x="946575" y="0"/>
                </a:lnTo>
                <a:lnTo>
                  <a:pt x="0" y="1639543"/>
                </a:lnTo>
                <a:lnTo>
                  <a:pt x="946575" y="3279086"/>
                </a:lnTo>
                <a:lnTo>
                  <a:pt x="2839724" y="3279086"/>
                </a:lnTo>
                <a:lnTo>
                  <a:pt x="3786299" y="1639543"/>
                </a:lnTo>
                <a:close/>
              </a:path>
            </a:pathLst>
          </a:custGeom>
          <a:solidFill>
            <a:schemeClr val="accent2"/>
          </a:solidFill>
          <a:ln w="1518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32" name="Graphic 2" descr="Exponential Graph outline">
            <a:extLst>
              <a:ext uri="{FF2B5EF4-FFF2-40B4-BE49-F238E27FC236}">
                <a16:creationId xmlns:a16="http://schemas.microsoft.com/office/drawing/2014/main" id="{C2B8EE75-E2C3-400D-BB90-CC310E0258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190012" y="4963722"/>
            <a:ext cx="874408" cy="874408"/>
          </a:xfrm>
          <a:prstGeom prst="rect">
            <a:avLst/>
          </a:prstGeom>
        </p:spPr>
      </p:pic>
      <p:sp>
        <p:nvSpPr>
          <p:cNvPr id="33" name="Graphic 1">
            <a:extLst>
              <a:ext uri="{FF2B5EF4-FFF2-40B4-BE49-F238E27FC236}">
                <a16:creationId xmlns:a16="http://schemas.microsoft.com/office/drawing/2014/main" id="{62FA4458-C9AD-4C3E-88B5-AF2C82D4DEEC}"/>
              </a:ext>
            </a:extLst>
          </p:cNvPr>
          <p:cNvSpPr/>
          <p:nvPr/>
        </p:nvSpPr>
        <p:spPr>
          <a:xfrm rot="16200000">
            <a:off x="9608163" y="4576786"/>
            <a:ext cx="2005546" cy="1736883"/>
          </a:xfrm>
          <a:custGeom>
            <a:avLst/>
            <a:gdLst>
              <a:gd name="connsiteX0" fmla="*/ 2839724 w 3786298"/>
              <a:gd name="connsiteY0" fmla="*/ 0 h 3279085"/>
              <a:gd name="connsiteX1" fmla="*/ 946575 w 3786298"/>
              <a:gd name="connsiteY1" fmla="*/ 0 h 3279085"/>
              <a:gd name="connsiteX2" fmla="*/ 0 w 3786298"/>
              <a:gd name="connsiteY2" fmla="*/ 1639543 h 3279085"/>
              <a:gd name="connsiteX3" fmla="*/ 946575 w 3786298"/>
              <a:gd name="connsiteY3" fmla="*/ 3279086 h 3279085"/>
              <a:gd name="connsiteX4" fmla="*/ 2839724 w 3786298"/>
              <a:gd name="connsiteY4" fmla="*/ 3279086 h 3279085"/>
              <a:gd name="connsiteX5" fmla="*/ 3786299 w 3786298"/>
              <a:gd name="connsiteY5" fmla="*/ 1639543 h 327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86298" h="3279085">
                <a:moveTo>
                  <a:pt x="2839724" y="0"/>
                </a:moveTo>
                <a:lnTo>
                  <a:pt x="946575" y="0"/>
                </a:lnTo>
                <a:lnTo>
                  <a:pt x="0" y="1639543"/>
                </a:lnTo>
                <a:lnTo>
                  <a:pt x="946575" y="3279086"/>
                </a:lnTo>
                <a:lnTo>
                  <a:pt x="2839724" y="3279086"/>
                </a:lnTo>
                <a:lnTo>
                  <a:pt x="3786299" y="1639543"/>
                </a:lnTo>
                <a:close/>
              </a:path>
            </a:pathLst>
          </a:custGeom>
          <a:noFill/>
          <a:ln w="15186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8805699" y="2875398"/>
            <a:ext cx="36104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solidFill>
                  <a:schemeClr val="accent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แนวโน้มผลสำเร็จเปรียบเทียบ</a:t>
            </a:r>
            <a:r>
              <a:rPr lang="th-TH" sz="2400" b="1" dirty="0" smtClean="0">
                <a:solidFill>
                  <a:schemeClr val="accent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กับ</a:t>
            </a:r>
          </a:p>
          <a:p>
            <a:pPr algn="ctr"/>
            <a:r>
              <a:rPr lang="th-TH" sz="2400" b="1" dirty="0" smtClean="0">
                <a:solidFill>
                  <a:schemeClr val="accent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ผลงาน</a:t>
            </a:r>
            <a:r>
              <a:rPr lang="th-TH" sz="2400" b="1" dirty="0">
                <a:solidFill>
                  <a:schemeClr val="accent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ย้อนหลัง (เพิ่มขึ้น/ลดลง</a:t>
            </a:r>
            <a:r>
              <a:rPr lang="th-TH" sz="2400" b="1" dirty="0" smtClean="0">
                <a:solidFill>
                  <a:schemeClr val="accent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)</a:t>
            </a:r>
            <a:endParaRPr lang="th-TH" sz="2400" dirty="0" smtClean="0">
              <a:solidFill>
                <a:schemeClr val="tx1">
                  <a:lumMod val="50000"/>
                </a:schemeClr>
              </a:solidFill>
              <a:latin typeface="TH Charmonman" panose="03000500040000020004" pitchFamily="66" charset="-34"/>
              <a:cs typeface="TH Charmonman" panose="03000500040000020004" pitchFamily="66" charset="-34"/>
            </a:endParaRPr>
          </a:p>
          <a:p>
            <a:pPr algn="ctr"/>
            <a:r>
              <a:rPr lang="th-TH" sz="3600" dirty="0" smtClean="0">
                <a:solidFill>
                  <a:srgbClr val="FF000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เพิ่มขึ้น</a:t>
            </a:r>
            <a:endParaRPr lang="th-TH" sz="3600" b="1" dirty="0">
              <a:solidFill>
                <a:srgbClr val="FF0000"/>
              </a:solidFill>
              <a:latin typeface="TH Baijam" panose="02000506000000020004" pitchFamily="2" charset="-34"/>
              <a:cs typeface="TH Baijam" panose="02000506000000020004" pitchFamily="2" charset="-34"/>
            </a:endParaRPr>
          </a:p>
        </p:txBody>
      </p:sp>
      <p:pic>
        <p:nvPicPr>
          <p:cNvPr id="21" name="Picture 2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118" y="52105"/>
            <a:ext cx="1136340" cy="13891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953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raphic 37">
            <a:extLst>
              <a:ext uri="{FF2B5EF4-FFF2-40B4-BE49-F238E27FC236}">
                <a16:creationId xmlns:a16="http://schemas.microsoft.com/office/drawing/2014/main" id="{51AD33F3-8B2D-42E6-B33C-C30D9F6C87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147332" y="4969413"/>
            <a:ext cx="2512106" cy="2179177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DA941FAF-4435-4901-B1CE-907B4B3A87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727017" y="4242313"/>
            <a:ext cx="1676368" cy="1454199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53D0F7AD-3823-4510-ADD8-8512D34115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137860" y="3822058"/>
            <a:ext cx="784656" cy="680666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DC300488-D62D-454A-BA33-6016A2DD3A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629054" y="5470416"/>
            <a:ext cx="714638" cy="619927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6E95C8B6-0721-4EB2-838B-A7E02D58B8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015777" y="4966619"/>
            <a:ext cx="784656" cy="680666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9E416CD2-1844-47DC-AD3E-82D4E167D0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532329" y="4483632"/>
            <a:ext cx="2512106" cy="2179177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55CEE302-D220-491D-983E-01BAE0819B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90058" y="3530436"/>
            <a:ext cx="1676368" cy="1454199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849F5C9E-C974-4335-B4E8-B28A380D2F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7315" y="3530436"/>
            <a:ext cx="784656" cy="680666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43F4B4CF-9755-463D-BE4C-62F9A9AC9E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259907" y="3064286"/>
            <a:ext cx="714638" cy="619927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F730D778-D57C-40C3-BF7C-766350578E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852994" y="5696512"/>
            <a:ext cx="784656" cy="680666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DBF670CA-0490-465D-93C3-F808E38517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259907" y="4745608"/>
            <a:ext cx="509553" cy="442022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8500E652-C9B1-4496-B318-FC8A176134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476820" y="3696160"/>
            <a:ext cx="509553" cy="44202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9642" y="1302915"/>
            <a:ext cx="11293011" cy="5471556"/>
          </a:xfrm>
          <a:prstGeom prst="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32CE9B6-2211-4F34-B2F9-9291DFD75E63}"/>
              </a:ext>
            </a:extLst>
          </p:cNvPr>
          <p:cNvGrpSpPr/>
          <p:nvPr/>
        </p:nvGrpSpPr>
        <p:grpSpPr>
          <a:xfrm>
            <a:off x="578978" y="1403298"/>
            <a:ext cx="10589273" cy="807123"/>
            <a:chOff x="3593565" y="1229893"/>
            <a:chExt cx="10589273" cy="100893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99A8123-0EBF-47B8-AAFC-FF3E74F5CE6A}"/>
                </a:ext>
              </a:extLst>
            </p:cNvPr>
            <p:cNvSpPr txBox="1"/>
            <p:nvPr/>
          </p:nvSpPr>
          <p:spPr>
            <a:xfrm>
              <a:off x="3937000" y="1229893"/>
              <a:ext cx="3567260" cy="538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200" b="1" dirty="0" smtClean="0">
                  <a:solidFill>
                    <a:srgbClr val="FF0000"/>
                  </a:solidFill>
                  <a:latin typeface="TH Charmonman" panose="03000500040000020004" pitchFamily="66" charset="-34"/>
                  <a:cs typeface="TH Charmonman" panose="03000500040000020004" pitchFamily="66" charset="-34"/>
                </a:rPr>
                <a:t>ค่าเป้าหมายปี </a:t>
              </a:r>
              <a:r>
                <a:rPr lang="th-TH" sz="2200" b="1" dirty="0">
                  <a:solidFill>
                    <a:srgbClr val="FF0000"/>
                  </a:solidFill>
                  <a:latin typeface="TH Charmonman" panose="03000500040000020004" pitchFamily="66" charset="-34"/>
                  <a:cs typeface="TH Charmonman" panose="03000500040000020004" pitchFamily="66" charset="-34"/>
                </a:rPr>
                <a:t>2566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F97CD69-1C75-40D2-B914-FF1C5B34A32F}"/>
                </a:ext>
              </a:extLst>
            </p:cNvPr>
            <p:cNvSpPr txBox="1"/>
            <p:nvPr/>
          </p:nvSpPr>
          <p:spPr>
            <a:xfrm>
              <a:off x="3593565" y="1344356"/>
              <a:ext cx="227261" cy="355848"/>
            </a:xfrm>
            <a:custGeom>
              <a:avLst/>
              <a:gdLst/>
              <a:ahLst/>
              <a:cxnLst/>
              <a:rect l="l" t="t" r="r" b="b"/>
              <a:pathLst>
                <a:path w="227261" h="355848">
                  <a:moveTo>
                    <a:pt x="0" y="0"/>
                  </a:moveTo>
                  <a:lnTo>
                    <a:pt x="227261" y="177701"/>
                  </a:lnTo>
                  <a:lnTo>
                    <a:pt x="0" y="355848"/>
                  </a:lnTo>
                  <a:lnTo>
                    <a:pt x="0" y="246906"/>
                  </a:lnTo>
                  <a:lnTo>
                    <a:pt x="93762" y="177701"/>
                  </a:lnTo>
                  <a:lnTo>
                    <a:pt x="0" y="108049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200" dirty="0">
                <a:solidFill>
                  <a:schemeClr val="accent1"/>
                </a:solidFill>
                <a:latin typeface="Bahnschrift Condensed" panose="020B0502040204020203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70B1216-9AE7-4FD8-BFD8-6A18BE8F9723}"/>
                </a:ext>
              </a:extLst>
            </p:cNvPr>
            <p:cNvSpPr txBox="1"/>
            <p:nvPr/>
          </p:nvSpPr>
          <p:spPr>
            <a:xfrm>
              <a:off x="3987800" y="1700204"/>
              <a:ext cx="10195038" cy="5386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th-TH" sz="2200" b="1" dirty="0">
                  <a:solidFill>
                    <a:schemeClr val="accent1"/>
                  </a:solidFill>
                  <a:latin typeface="TH Baijam" panose="02000506000000020004" pitchFamily="2" charset="-34"/>
                  <a:cs typeface="TH Baijam" panose="02000506000000020004" pitchFamily="2" charset="-34"/>
                </a:rPr>
                <a:t>&gt;= 15 </a:t>
              </a:r>
              <a:r>
                <a:rPr lang="th-TH" sz="2200" b="1" dirty="0" smtClean="0">
                  <a:solidFill>
                    <a:schemeClr val="accent1"/>
                  </a:solidFill>
                  <a:latin typeface="TH Baijam" panose="02000506000000020004" pitchFamily="2" charset="-34"/>
                  <a:cs typeface="TH Baijam" panose="02000506000000020004" pitchFamily="2" charset="-34"/>
                </a:rPr>
                <a:t>รางวัล </a:t>
              </a:r>
              <a:r>
                <a:rPr lang="th-TH" sz="2200" dirty="0" smtClean="0">
                  <a:solidFill>
                    <a:srgbClr val="7030A0"/>
                  </a:solidFill>
                  <a:latin typeface="TH Baijam" panose="02000506000000020004" pitchFamily="2" charset="-34"/>
                  <a:cs typeface="TH Baijam" panose="02000506000000020004" pitchFamily="2" charset="-34"/>
                </a:rPr>
                <a:t>(</a:t>
              </a:r>
              <a:r>
                <a:rPr lang="th-TH" sz="2200" dirty="0">
                  <a:solidFill>
                    <a:srgbClr val="7030A0"/>
                  </a:solidFill>
                  <a:latin typeface="TH Baijam" panose="02000506000000020004" pitchFamily="2" charset="-34"/>
                  <a:cs typeface="TH Baijam" panose="02000506000000020004" pitchFamily="2" charset="-34"/>
                </a:rPr>
                <a:t>รวมกับหน่วยงานอื่น</a:t>
              </a:r>
              <a:r>
                <a:rPr lang="th-TH" sz="2200" dirty="0" smtClean="0">
                  <a:solidFill>
                    <a:srgbClr val="7030A0"/>
                  </a:solidFill>
                  <a:latin typeface="TH Baijam" panose="02000506000000020004" pitchFamily="2" charset="-34"/>
                  <a:cs typeface="TH Baijam" panose="02000506000000020004" pitchFamily="2" charset="-34"/>
                </a:rPr>
                <a:t>) 1 รางวัล (</a:t>
              </a:r>
              <a:r>
                <a:rPr lang="th-TH" sz="2200" dirty="0">
                  <a:solidFill>
                    <a:srgbClr val="7030A0"/>
                  </a:solidFill>
                  <a:latin typeface="TH Baijam" panose="02000506000000020004" pitchFamily="2" charset="-34"/>
                  <a:cs typeface="TH Baijam" panose="02000506000000020004" pitchFamily="2" charset="-34"/>
                </a:rPr>
                <a:t>อยู่ในความดูแล สพน.)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2D493E51-6BA6-4465-95B3-0EE60F0C1EAC}"/>
              </a:ext>
            </a:extLst>
          </p:cNvPr>
          <p:cNvSpPr txBox="1"/>
          <p:nvPr/>
        </p:nvSpPr>
        <p:spPr>
          <a:xfrm>
            <a:off x="158344" y="155548"/>
            <a:ext cx="10828029" cy="107721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solidFill>
                  <a:srgbClr val="7030A0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ตัวชี้วัด</a:t>
            </a:r>
            <a:r>
              <a:rPr lang="en-US" sz="3200" b="1" dirty="0" smtClean="0">
                <a:solidFill>
                  <a:schemeClr val="accent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WU-D-1-7-27 </a:t>
            </a:r>
            <a:r>
              <a:rPr lang="th-TH" sz="3200" b="1" dirty="0">
                <a:solidFill>
                  <a:schemeClr val="bg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จำนวนผลงาน/รางวัลของนักศึกษาระดับปริญญาตรีที่เป็นที่</a:t>
            </a:r>
            <a:r>
              <a:rPr lang="th-TH" sz="3200" b="1" dirty="0" smtClean="0">
                <a:solidFill>
                  <a:schemeClr val="bg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ยอมรับใน</a:t>
            </a:r>
            <a:r>
              <a:rPr lang="th-TH" sz="3200" b="1" dirty="0">
                <a:solidFill>
                  <a:schemeClr val="bg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ระดับชาติหรือนานาชาติ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32CE9B6-2211-4F34-B2F9-9291DFD75E63}"/>
              </a:ext>
            </a:extLst>
          </p:cNvPr>
          <p:cNvGrpSpPr/>
          <p:nvPr/>
        </p:nvGrpSpPr>
        <p:grpSpPr>
          <a:xfrm>
            <a:off x="578979" y="2314534"/>
            <a:ext cx="8421692" cy="1479356"/>
            <a:chOff x="3593565" y="1229893"/>
            <a:chExt cx="10589273" cy="1873542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99A8123-0EBF-47B8-AAFC-FF3E74F5CE6A}"/>
                </a:ext>
              </a:extLst>
            </p:cNvPr>
            <p:cNvSpPr txBox="1"/>
            <p:nvPr/>
          </p:nvSpPr>
          <p:spPr>
            <a:xfrm>
              <a:off x="3937000" y="1229893"/>
              <a:ext cx="3567259" cy="545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200" b="1" dirty="0">
                  <a:solidFill>
                    <a:srgbClr val="FF0000"/>
                  </a:solidFill>
                  <a:latin typeface="TH Charmonman" panose="03000500040000020004" pitchFamily="66" charset="-34"/>
                  <a:cs typeface="TH Charmonman" panose="03000500040000020004" pitchFamily="66" charset="-34"/>
                </a:rPr>
                <a:t>ผลงานปี 2564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F97CD69-1C75-40D2-B914-FF1C5B34A32F}"/>
                </a:ext>
              </a:extLst>
            </p:cNvPr>
            <p:cNvSpPr txBox="1"/>
            <p:nvPr/>
          </p:nvSpPr>
          <p:spPr>
            <a:xfrm>
              <a:off x="3593565" y="1344356"/>
              <a:ext cx="227261" cy="355848"/>
            </a:xfrm>
            <a:custGeom>
              <a:avLst/>
              <a:gdLst/>
              <a:ahLst/>
              <a:cxnLst/>
              <a:rect l="l" t="t" r="r" b="b"/>
              <a:pathLst>
                <a:path w="227261" h="355848">
                  <a:moveTo>
                    <a:pt x="0" y="0"/>
                  </a:moveTo>
                  <a:lnTo>
                    <a:pt x="227261" y="177701"/>
                  </a:lnTo>
                  <a:lnTo>
                    <a:pt x="0" y="355848"/>
                  </a:lnTo>
                  <a:lnTo>
                    <a:pt x="0" y="246906"/>
                  </a:lnTo>
                  <a:lnTo>
                    <a:pt x="93762" y="177701"/>
                  </a:lnTo>
                  <a:lnTo>
                    <a:pt x="0" y="108049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200" dirty="0">
                <a:solidFill>
                  <a:schemeClr val="accent1"/>
                </a:solidFill>
                <a:latin typeface="Bahnschrift Condensed" panose="020B0502040204020203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270B1216-9AE7-4FD8-BFD8-6A18BE8F9723}"/>
                </a:ext>
              </a:extLst>
            </p:cNvPr>
            <p:cNvSpPr txBox="1"/>
            <p:nvPr/>
          </p:nvSpPr>
          <p:spPr>
            <a:xfrm>
              <a:off x="3987800" y="1700204"/>
              <a:ext cx="10195038" cy="14032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th-TH" sz="2200" b="1" dirty="0">
                  <a:solidFill>
                    <a:schemeClr val="accent1"/>
                  </a:solidFill>
                  <a:latin typeface="TH Baijam" panose="02000506000000020004" pitchFamily="2" charset="-34"/>
                  <a:cs typeface="TH Baijam" panose="02000506000000020004" pitchFamily="2" charset="-34"/>
                </a:rPr>
                <a:t>5 รางวัล </a:t>
              </a:r>
              <a:r>
                <a:rPr lang="th-TH" sz="2200" dirty="0">
                  <a:solidFill>
                    <a:srgbClr val="7030A0"/>
                  </a:solidFill>
                  <a:latin typeface="TH Baijam" panose="02000506000000020004" pitchFamily="2" charset="-34"/>
                  <a:cs typeface="TH Baijam" panose="02000506000000020004" pitchFamily="2" charset="-34"/>
                </a:rPr>
                <a:t>เข้าร่วมงาน 1</a:t>
              </a:r>
              <a:r>
                <a:rPr lang="en-US" sz="2200" dirty="0" err="1">
                  <a:solidFill>
                    <a:srgbClr val="7030A0"/>
                  </a:solidFill>
                  <a:latin typeface="TH Baijam" panose="02000506000000020004" pitchFamily="2" charset="-34"/>
                  <a:cs typeface="TH Baijam" panose="02000506000000020004" pitchFamily="2" charset="-34"/>
                </a:rPr>
                <a:t>st</a:t>
              </a:r>
              <a:r>
                <a:rPr lang="en-US" sz="2200" dirty="0">
                  <a:solidFill>
                    <a:srgbClr val="7030A0"/>
                  </a:solidFill>
                  <a:latin typeface="TH Baijam" panose="02000506000000020004" pitchFamily="2" charset="-34"/>
                  <a:cs typeface="TH Baijam" panose="02000506000000020004" pitchFamily="2" charset="-34"/>
                </a:rPr>
                <a:t> Virtual IMT-GT Varsity Carnival 2021 </a:t>
              </a:r>
              <a:r>
                <a:rPr lang="th-TH" sz="2200" dirty="0">
                  <a:solidFill>
                    <a:srgbClr val="7030A0"/>
                  </a:solidFill>
                  <a:latin typeface="TH Baijam" panose="02000506000000020004" pitchFamily="2" charset="-34"/>
                  <a:cs typeface="TH Baijam" panose="02000506000000020004" pitchFamily="2" charset="-34"/>
                </a:rPr>
                <a:t>ด้วยรูปแบบนำเสนอผ่านคลิปวิดีโอและระบบ </a:t>
              </a:r>
              <a:r>
                <a:rPr lang="en-US" sz="2200" dirty="0">
                  <a:solidFill>
                    <a:srgbClr val="7030A0"/>
                  </a:solidFill>
                  <a:latin typeface="TH Baijam" panose="02000506000000020004" pitchFamily="2" charset="-34"/>
                  <a:cs typeface="TH Baijam" panose="02000506000000020004" pitchFamily="2" charset="-34"/>
                </a:rPr>
                <a:t>Zoom Cloud </a:t>
              </a:r>
              <a:r>
                <a:rPr lang="en-US" sz="2200" dirty="0" smtClean="0">
                  <a:solidFill>
                    <a:srgbClr val="7030A0"/>
                  </a:solidFill>
                  <a:latin typeface="TH Baijam" panose="02000506000000020004" pitchFamily="2" charset="-34"/>
                  <a:cs typeface="TH Baijam" panose="02000506000000020004" pitchFamily="2" charset="-34"/>
                </a:rPr>
                <a:t>Meeting</a:t>
              </a:r>
              <a:r>
                <a:rPr lang="th-TH" sz="2200" dirty="0" smtClean="0">
                  <a:solidFill>
                    <a:srgbClr val="7030A0"/>
                  </a:solidFill>
                  <a:latin typeface="TH Baijam" panose="02000506000000020004" pitchFamily="2" charset="-34"/>
                  <a:cs typeface="TH Baijam" panose="02000506000000020004" pitchFamily="2" charset="-34"/>
                </a:rPr>
                <a:t> โดย</a:t>
              </a:r>
              <a:r>
                <a:rPr lang="th-TH" sz="2200" dirty="0">
                  <a:solidFill>
                    <a:srgbClr val="7030A0"/>
                  </a:solidFill>
                  <a:latin typeface="TH Baijam" panose="02000506000000020004" pitchFamily="2" charset="-34"/>
                  <a:cs typeface="TH Baijam" panose="02000506000000020004" pitchFamily="2" charset="-34"/>
                </a:rPr>
                <a:t>มีนักศึกษาที่ได้รับ</a:t>
              </a:r>
              <a:r>
                <a:rPr lang="th-TH" sz="2200" dirty="0" smtClean="0">
                  <a:solidFill>
                    <a:srgbClr val="7030A0"/>
                  </a:solidFill>
                  <a:latin typeface="TH Baijam" panose="02000506000000020004" pitchFamily="2" charset="-34"/>
                  <a:cs typeface="TH Baijam" panose="02000506000000020004" pitchFamily="2" charset="-34"/>
                </a:rPr>
                <a:t>รางวัลกิจกรรม</a:t>
              </a:r>
              <a:r>
                <a:rPr lang="th-TH" sz="2200" dirty="0">
                  <a:solidFill>
                    <a:srgbClr val="7030A0"/>
                  </a:solidFill>
                  <a:latin typeface="TH Baijam" panose="02000506000000020004" pitchFamily="2" charset="-34"/>
                  <a:cs typeface="TH Baijam" panose="02000506000000020004" pitchFamily="2" charset="-34"/>
                </a:rPr>
                <a:t>การแสดงด้านศิลปวัฒนธรรม 2 รางวัลและ กิจกรรมสัมมนาวิชาการ 3 </a:t>
              </a:r>
              <a:r>
                <a:rPr lang="th-TH" sz="2200" dirty="0" smtClean="0">
                  <a:solidFill>
                    <a:srgbClr val="7030A0"/>
                  </a:solidFill>
                  <a:latin typeface="TH Baijam" panose="02000506000000020004" pitchFamily="2" charset="-34"/>
                  <a:cs typeface="TH Baijam" panose="02000506000000020004" pitchFamily="2" charset="-34"/>
                </a:rPr>
                <a:t>รางวัล </a:t>
              </a:r>
              <a:endParaRPr lang="th-TH" sz="2200" dirty="0">
                <a:solidFill>
                  <a:srgbClr val="7030A0"/>
                </a:solidFill>
                <a:latin typeface="TH Baijam" panose="02000506000000020004" pitchFamily="2" charset="-34"/>
                <a:cs typeface="TH Baijam" panose="02000506000000020004" pitchFamily="2" charset="-34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532CE9B6-2211-4F34-B2F9-9291DFD75E63}"/>
              </a:ext>
            </a:extLst>
          </p:cNvPr>
          <p:cNvGrpSpPr/>
          <p:nvPr/>
        </p:nvGrpSpPr>
        <p:grpSpPr>
          <a:xfrm>
            <a:off x="578978" y="3855597"/>
            <a:ext cx="8059433" cy="1166100"/>
            <a:chOff x="3593565" y="1229893"/>
            <a:chExt cx="10589273" cy="1382622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99A8123-0EBF-47B8-AAFC-FF3E74F5CE6A}"/>
                </a:ext>
              </a:extLst>
            </p:cNvPr>
            <p:cNvSpPr txBox="1"/>
            <p:nvPr/>
          </p:nvSpPr>
          <p:spPr>
            <a:xfrm>
              <a:off x="3937000" y="1229893"/>
              <a:ext cx="3567259" cy="5108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200" b="1" dirty="0">
                  <a:solidFill>
                    <a:srgbClr val="FF0000"/>
                  </a:solidFill>
                  <a:latin typeface="TH Charmonman" panose="03000500040000020004" pitchFamily="66" charset="-34"/>
                  <a:cs typeface="TH Charmonman" panose="03000500040000020004" pitchFamily="66" charset="-34"/>
                </a:rPr>
                <a:t>ผลงานปี 2565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F97CD69-1C75-40D2-B914-FF1C5B34A32F}"/>
                </a:ext>
              </a:extLst>
            </p:cNvPr>
            <p:cNvSpPr txBox="1"/>
            <p:nvPr/>
          </p:nvSpPr>
          <p:spPr>
            <a:xfrm>
              <a:off x="3593565" y="1344356"/>
              <a:ext cx="227261" cy="355848"/>
            </a:xfrm>
            <a:custGeom>
              <a:avLst/>
              <a:gdLst/>
              <a:ahLst/>
              <a:cxnLst/>
              <a:rect l="l" t="t" r="r" b="b"/>
              <a:pathLst>
                <a:path w="227261" h="355848">
                  <a:moveTo>
                    <a:pt x="0" y="0"/>
                  </a:moveTo>
                  <a:lnTo>
                    <a:pt x="227261" y="177701"/>
                  </a:lnTo>
                  <a:lnTo>
                    <a:pt x="0" y="355848"/>
                  </a:lnTo>
                  <a:lnTo>
                    <a:pt x="0" y="246906"/>
                  </a:lnTo>
                  <a:lnTo>
                    <a:pt x="93762" y="177701"/>
                  </a:lnTo>
                  <a:lnTo>
                    <a:pt x="0" y="108049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200" dirty="0">
                <a:solidFill>
                  <a:schemeClr val="accent1"/>
                </a:solidFill>
                <a:latin typeface="Bahnschrift Condensed" panose="020B0502040204020203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70B1216-9AE7-4FD8-BFD8-6A18BE8F9723}"/>
                </a:ext>
              </a:extLst>
            </p:cNvPr>
            <p:cNvSpPr txBox="1"/>
            <p:nvPr/>
          </p:nvSpPr>
          <p:spPr>
            <a:xfrm>
              <a:off x="3987800" y="1700204"/>
              <a:ext cx="10195038" cy="912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200" b="1" dirty="0" smtClean="0">
                  <a:solidFill>
                    <a:schemeClr val="accent1"/>
                  </a:solidFill>
                  <a:latin typeface="TH Baijam" panose="02000506000000020004" pitchFamily="2" charset="-34"/>
                  <a:cs typeface="TH Baijam" panose="02000506000000020004" pitchFamily="2" charset="-34"/>
                </a:rPr>
                <a:t>1</a:t>
              </a:r>
              <a:r>
                <a:rPr lang="th-TH" sz="2200" b="1" dirty="0" smtClean="0">
                  <a:solidFill>
                    <a:schemeClr val="accent1"/>
                  </a:solidFill>
                  <a:latin typeface="TH Baijam" panose="02000506000000020004" pitchFamily="2" charset="-34"/>
                  <a:cs typeface="TH Baijam" panose="02000506000000020004" pitchFamily="2" charset="-34"/>
                </a:rPr>
                <a:t> </a:t>
              </a:r>
              <a:r>
                <a:rPr lang="th-TH" sz="2200" b="1" dirty="0">
                  <a:solidFill>
                    <a:schemeClr val="accent1"/>
                  </a:solidFill>
                  <a:latin typeface="TH Baijam" panose="02000506000000020004" pitchFamily="2" charset="-34"/>
                  <a:cs typeface="TH Baijam" panose="02000506000000020004" pitchFamily="2" charset="-34"/>
                </a:rPr>
                <a:t>รางวัล </a:t>
              </a:r>
              <a:r>
                <a:rPr lang="th-TH" sz="2200" dirty="0">
                  <a:solidFill>
                    <a:srgbClr val="7030A0"/>
                  </a:solidFill>
                  <a:latin typeface="TH Baijam" panose="02000506000000020004" pitchFamily="2" charset="-34"/>
                  <a:cs typeface="TH Baijam" panose="02000506000000020004" pitchFamily="2" charset="-34"/>
                </a:rPr>
                <a:t>นายฤทธิไกร มาศเมฆ (สำนักวิชาเทคโนโลยีการเกษตรและอุตสาหกรรมอาหาร) ได้รับรางวัลนักศึกษารางวัลพระราชทาน ประจำปีการศึกษา </a:t>
              </a:r>
              <a:r>
                <a:rPr lang="th-TH" sz="2200" dirty="0" smtClean="0">
                  <a:solidFill>
                    <a:srgbClr val="7030A0"/>
                  </a:solidFill>
                  <a:latin typeface="TH Baijam" panose="02000506000000020004" pitchFamily="2" charset="-34"/>
                  <a:cs typeface="TH Baijam" panose="02000506000000020004" pitchFamily="2" charset="-34"/>
                </a:rPr>
                <a:t>2565 (</a:t>
              </a:r>
              <a:r>
                <a:rPr lang="th-TH" sz="2200" dirty="0">
                  <a:solidFill>
                    <a:srgbClr val="7030A0"/>
                  </a:solidFill>
                  <a:latin typeface="TH Baijam" panose="02000506000000020004" pitchFamily="2" charset="-34"/>
                  <a:cs typeface="TH Baijam" panose="02000506000000020004" pitchFamily="2" charset="-34"/>
                </a:rPr>
                <a:t>ระดับอุดมศึกษา</a:t>
              </a:r>
              <a:r>
                <a:rPr lang="th-TH" sz="2200" dirty="0" smtClean="0">
                  <a:solidFill>
                    <a:srgbClr val="7030A0"/>
                  </a:solidFill>
                  <a:latin typeface="TH Baijam" panose="02000506000000020004" pitchFamily="2" charset="-34"/>
                  <a:cs typeface="TH Baijam" panose="02000506000000020004" pitchFamily="2" charset="-34"/>
                </a:rPr>
                <a:t>)</a:t>
              </a:r>
              <a:endParaRPr lang="th-TH" sz="2200" dirty="0">
                <a:solidFill>
                  <a:srgbClr val="7030A0"/>
                </a:solidFill>
                <a:latin typeface="TH Baijam" panose="02000506000000020004" pitchFamily="2" charset="-34"/>
                <a:cs typeface="TH Baijam" panose="02000506000000020004" pitchFamily="2" charset="-34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532CE9B6-2211-4F34-B2F9-9291DFD75E63}"/>
              </a:ext>
            </a:extLst>
          </p:cNvPr>
          <p:cNvGrpSpPr/>
          <p:nvPr/>
        </p:nvGrpSpPr>
        <p:grpSpPr>
          <a:xfrm>
            <a:off x="578978" y="5169082"/>
            <a:ext cx="8221254" cy="1480332"/>
            <a:chOff x="3593565" y="1229893"/>
            <a:chExt cx="10927569" cy="1869868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599A8123-0EBF-47B8-AAFC-FF3E74F5CE6A}"/>
                </a:ext>
              </a:extLst>
            </p:cNvPr>
            <p:cNvSpPr txBox="1"/>
            <p:nvPr/>
          </p:nvSpPr>
          <p:spPr>
            <a:xfrm>
              <a:off x="3937000" y="1229893"/>
              <a:ext cx="4702340" cy="5442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200" b="1" dirty="0">
                  <a:solidFill>
                    <a:srgbClr val="FF0000"/>
                  </a:solidFill>
                  <a:latin typeface="TH Charmonman" panose="03000500040000020004" pitchFamily="66" charset="-34"/>
                  <a:cs typeface="TH Charmonman" panose="03000500040000020004" pitchFamily="66" charset="-34"/>
                </a:rPr>
                <a:t>ผลการ</a:t>
              </a:r>
              <a:r>
                <a:rPr lang="th-TH" sz="2200" b="1" dirty="0" smtClean="0">
                  <a:solidFill>
                    <a:srgbClr val="FF0000"/>
                  </a:solidFill>
                  <a:latin typeface="TH Charmonman" panose="03000500040000020004" pitchFamily="66" charset="-34"/>
                  <a:cs typeface="TH Charmonman" panose="03000500040000020004" pitchFamily="66" charset="-34"/>
                </a:rPr>
                <a:t>ดำเนินงานปี </a:t>
              </a:r>
              <a:r>
                <a:rPr lang="th-TH" sz="2200" b="1" dirty="0">
                  <a:solidFill>
                    <a:srgbClr val="FF0000"/>
                  </a:solidFill>
                  <a:latin typeface="TH Charmonman" panose="03000500040000020004" pitchFamily="66" charset="-34"/>
                  <a:cs typeface="TH Charmonman" panose="03000500040000020004" pitchFamily="66" charset="-34"/>
                </a:rPr>
                <a:t>2566 (6 เดือน)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4F97CD69-1C75-40D2-B914-FF1C5B34A32F}"/>
                </a:ext>
              </a:extLst>
            </p:cNvPr>
            <p:cNvSpPr txBox="1"/>
            <p:nvPr/>
          </p:nvSpPr>
          <p:spPr>
            <a:xfrm>
              <a:off x="3593565" y="1344356"/>
              <a:ext cx="227261" cy="355848"/>
            </a:xfrm>
            <a:custGeom>
              <a:avLst/>
              <a:gdLst/>
              <a:ahLst/>
              <a:cxnLst/>
              <a:rect l="l" t="t" r="r" b="b"/>
              <a:pathLst>
                <a:path w="227261" h="355848">
                  <a:moveTo>
                    <a:pt x="0" y="0"/>
                  </a:moveTo>
                  <a:lnTo>
                    <a:pt x="227261" y="177701"/>
                  </a:lnTo>
                  <a:lnTo>
                    <a:pt x="0" y="355848"/>
                  </a:lnTo>
                  <a:lnTo>
                    <a:pt x="0" y="246906"/>
                  </a:lnTo>
                  <a:lnTo>
                    <a:pt x="93762" y="177701"/>
                  </a:lnTo>
                  <a:lnTo>
                    <a:pt x="0" y="108049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200" dirty="0">
                <a:solidFill>
                  <a:schemeClr val="accent1"/>
                </a:solidFill>
                <a:latin typeface="Bahnschrift Condensed" panose="020B0502040204020203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270B1216-9AE7-4FD8-BFD8-6A18BE8F9723}"/>
                </a:ext>
              </a:extLst>
            </p:cNvPr>
            <p:cNvSpPr txBox="1"/>
            <p:nvPr/>
          </p:nvSpPr>
          <p:spPr>
            <a:xfrm>
              <a:off x="3987799" y="1700206"/>
              <a:ext cx="10533335" cy="13995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200" b="1" dirty="0" smtClean="0">
                  <a:solidFill>
                    <a:schemeClr val="accent1"/>
                  </a:solidFill>
                  <a:latin typeface="TH Baijam" panose="02000506000000020004" pitchFamily="2" charset="-34"/>
                  <a:cs typeface="TH Baijam" panose="02000506000000020004" pitchFamily="2" charset="-34"/>
                </a:rPr>
                <a:t>1</a:t>
              </a:r>
              <a:r>
                <a:rPr lang="th-TH" sz="2200" b="1" dirty="0" smtClean="0">
                  <a:solidFill>
                    <a:schemeClr val="accent1"/>
                  </a:solidFill>
                  <a:latin typeface="TH Baijam" panose="02000506000000020004" pitchFamily="2" charset="-34"/>
                  <a:cs typeface="TH Baijam" panose="02000506000000020004" pitchFamily="2" charset="-34"/>
                </a:rPr>
                <a:t> </a:t>
              </a:r>
              <a:r>
                <a:rPr lang="th-TH" sz="2200" b="1" dirty="0">
                  <a:solidFill>
                    <a:schemeClr val="accent1"/>
                  </a:solidFill>
                  <a:latin typeface="TH Baijam" panose="02000506000000020004" pitchFamily="2" charset="-34"/>
                  <a:cs typeface="TH Baijam" panose="02000506000000020004" pitchFamily="2" charset="-34"/>
                </a:rPr>
                <a:t>รางวัล </a:t>
              </a:r>
              <a:r>
                <a:rPr lang="th-TH" sz="2200" dirty="0">
                  <a:solidFill>
                    <a:srgbClr val="7030A0"/>
                  </a:solidFill>
                  <a:latin typeface="TH Baijam" panose="02000506000000020004" pitchFamily="2" charset="-34"/>
                  <a:cs typeface="TH Baijam" panose="02000506000000020004" pitchFamily="2" charset="-34"/>
                </a:rPr>
                <a:t>นางสาวธารา บริสุทธิ์ (น้องยูฟ่า) สำนักวิชาแพทยศาสตร์ หลักสูตรวิทยาศาสตร์การกีฬาและการออกกำลัง</a:t>
              </a:r>
              <a:r>
                <a:rPr lang="th-TH" sz="2200" dirty="0" smtClean="0">
                  <a:solidFill>
                    <a:srgbClr val="7030A0"/>
                  </a:solidFill>
                  <a:latin typeface="TH Baijam" panose="02000506000000020004" pitchFamily="2" charset="-34"/>
                  <a:cs typeface="TH Baijam" panose="02000506000000020004" pitchFamily="2" charset="-34"/>
                </a:rPr>
                <a:t>กาย เหรียญ</a:t>
              </a:r>
              <a:r>
                <a:rPr lang="th-TH" sz="2200" dirty="0">
                  <a:solidFill>
                    <a:srgbClr val="7030A0"/>
                  </a:solidFill>
                  <a:latin typeface="TH Baijam" panose="02000506000000020004" pitchFamily="2" charset="-34"/>
                  <a:cs typeface="TH Baijam" panose="02000506000000020004" pitchFamily="2" charset="-34"/>
                </a:rPr>
                <a:t>ทองแดงจากการแข่งขัน ยูยิตสู ประเภท ทาชิ (ทุ่ม) หญิง รุ่นน้ำหนักไม่เกิน 48 กิโลกรัม ในการแข่งขันกีฬามหาวิทยาลัยแห่งประเทศไทย ครั้งที่ 48</a:t>
              </a:r>
            </a:p>
          </p:txBody>
        </p:sp>
      </p:grp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1998121928"/>
              </p:ext>
            </p:extLst>
          </p:nvPr>
        </p:nvGraphicFramePr>
        <p:xfrm>
          <a:off x="9591450" y="1530702"/>
          <a:ext cx="1785559" cy="1725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cxnSp>
        <p:nvCxnSpPr>
          <p:cNvPr id="33" name="Straight Connector 32"/>
          <p:cNvCxnSpPr/>
          <p:nvPr/>
        </p:nvCxnSpPr>
        <p:spPr>
          <a:xfrm>
            <a:off x="9052007" y="1637198"/>
            <a:ext cx="0" cy="473998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49FBEF33-917A-40A8-BF44-F6D38D04D74D}"/>
              </a:ext>
            </a:extLst>
          </p:cNvPr>
          <p:cNvSpPr txBox="1"/>
          <p:nvPr/>
        </p:nvSpPr>
        <p:spPr>
          <a:xfrm>
            <a:off x="9638013" y="3204043"/>
            <a:ext cx="1692432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th-TH" sz="2400" b="1" dirty="0" smtClean="0">
                <a:solidFill>
                  <a:schemeClr val="accent1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ผลสำเร็จ</a:t>
            </a:r>
            <a:r>
              <a:rPr lang="en-US" sz="2400" b="1" dirty="0" smtClean="0">
                <a:solidFill>
                  <a:schemeClr val="accent1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 (%)</a:t>
            </a:r>
            <a:endParaRPr lang="th-TH" sz="2400" b="1" dirty="0" smtClean="0">
              <a:solidFill>
                <a:schemeClr val="accent1"/>
              </a:solidFill>
              <a:latin typeface="TH Baijam" panose="02000506000000020004" pitchFamily="2" charset="-34"/>
              <a:cs typeface="TH Baijam" panose="02000506000000020004" pitchFamily="2" charset="-34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659F6B3-262A-4A21-B2BD-1DEAFB15F261}"/>
              </a:ext>
            </a:extLst>
          </p:cNvPr>
          <p:cNvSpPr txBox="1"/>
          <p:nvPr/>
        </p:nvSpPr>
        <p:spPr>
          <a:xfrm>
            <a:off x="10086524" y="1979215"/>
            <a:ext cx="795411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8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100</a:t>
            </a:r>
            <a:endParaRPr lang="en-US" sz="48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9027487" y="3817432"/>
            <a:ext cx="27527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solidFill>
                  <a:schemeClr val="accent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แนวโน้มผลสำเร็จเปรียบเทียบ</a:t>
            </a:r>
            <a:r>
              <a:rPr lang="th-TH" sz="2000" b="1" dirty="0" smtClean="0">
                <a:solidFill>
                  <a:schemeClr val="accent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กับ</a:t>
            </a:r>
          </a:p>
          <a:p>
            <a:pPr algn="ctr"/>
            <a:r>
              <a:rPr lang="th-TH" sz="2000" b="1" dirty="0" smtClean="0">
                <a:solidFill>
                  <a:schemeClr val="accent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ผลงาน</a:t>
            </a:r>
            <a:r>
              <a:rPr lang="th-TH" sz="2000" b="1" dirty="0">
                <a:solidFill>
                  <a:schemeClr val="accent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ย้อนหลัง (เพิ่มขึ้น/ลดลง</a:t>
            </a:r>
            <a:r>
              <a:rPr lang="th-TH" sz="2000" b="1" dirty="0" smtClean="0">
                <a:solidFill>
                  <a:schemeClr val="accent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)</a:t>
            </a:r>
            <a:endParaRPr lang="th-TH" sz="2000" dirty="0" smtClean="0">
              <a:solidFill>
                <a:schemeClr val="tx1">
                  <a:lumMod val="50000"/>
                </a:schemeClr>
              </a:solidFill>
              <a:latin typeface="TH Charmonman" panose="03000500040000020004" pitchFamily="66" charset="-34"/>
              <a:cs typeface="TH Charmonman" panose="03000500040000020004" pitchFamily="66" charset="-34"/>
            </a:endParaRPr>
          </a:p>
          <a:p>
            <a:pPr algn="ctr"/>
            <a:r>
              <a:rPr lang="th-TH" sz="3200" dirty="0" smtClean="0">
                <a:solidFill>
                  <a:srgbClr val="FF000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เพิ่มขึ้น</a:t>
            </a:r>
            <a:endParaRPr lang="th-TH" sz="3200" b="1" dirty="0">
              <a:solidFill>
                <a:srgbClr val="FF0000"/>
              </a:solidFill>
              <a:latin typeface="TH Baijam" panose="02000506000000020004" pitchFamily="2" charset="-34"/>
              <a:cs typeface="TH Baijam" panose="02000506000000020004" pitchFamily="2" charset="-34"/>
            </a:endParaRPr>
          </a:p>
        </p:txBody>
      </p:sp>
      <p:sp>
        <p:nvSpPr>
          <p:cNvPr id="67" name="Graphic 1">
            <a:extLst>
              <a:ext uri="{FF2B5EF4-FFF2-40B4-BE49-F238E27FC236}">
                <a16:creationId xmlns:a16="http://schemas.microsoft.com/office/drawing/2014/main" id="{3492056F-29F9-433D-9E4B-489351A22931}"/>
              </a:ext>
            </a:extLst>
          </p:cNvPr>
          <p:cNvSpPr/>
          <p:nvPr/>
        </p:nvSpPr>
        <p:spPr>
          <a:xfrm rot="16200000">
            <a:off x="9657142" y="5099872"/>
            <a:ext cx="1655901" cy="1480339"/>
          </a:xfrm>
          <a:custGeom>
            <a:avLst/>
            <a:gdLst>
              <a:gd name="connsiteX0" fmla="*/ 2839724 w 3786298"/>
              <a:gd name="connsiteY0" fmla="*/ 0 h 3279085"/>
              <a:gd name="connsiteX1" fmla="*/ 946575 w 3786298"/>
              <a:gd name="connsiteY1" fmla="*/ 0 h 3279085"/>
              <a:gd name="connsiteX2" fmla="*/ 0 w 3786298"/>
              <a:gd name="connsiteY2" fmla="*/ 1639543 h 3279085"/>
              <a:gd name="connsiteX3" fmla="*/ 946575 w 3786298"/>
              <a:gd name="connsiteY3" fmla="*/ 3279086 h 3279085"/>
              <a:gd name="connsiteX4" fmla="*/ 2839724 w 3786298"/>
              <a:gd name="connsiteY4" fmla="*/ 3279086 h 3279085"/>
              <a:gd name="connsiteX5" fmla="*/ 3786299 w 3786298"/>
              <a:gd name="connsiteY5" fmla="*/ 1639543 h 327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86298" h="3279085">
                <a:moveTo>
                  <a:pt x="2839724" y="0"/>
                </a:moveTo>
                <a:lnTo>
                  <a:pt x="946575" y="0"/>
                </a:lnTo>
                <a:lnTo>
                  <a:pt x="0" y="1639543"/>
                </a:lnTo>
                <a:lnTo>
                  <a:pt x="946575" y="3279086"/>
                </a:lnTo>
                <a:lnTo>
                  <a:pt x="2839724" y="3279086"/>
                </a:lnTo>
                <a:lnTo>
                  <a:pt x="3786299" y="1639543"/>
                </a:lnTo>
                <a:close/>
              </a:path>
            </a:pathLst>
          </a:custGeom>
          <a:solidFill>
            <a:srgbClr val="7030A0"/>
          </a:solidFill>
          <a:ln w="1518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68" name="Graphic 2" descr="Exponential Graph outline">
            <a:extLst>
              <a:ext uri="{FF2B5EF4-FFF2-40B4-BE49-F238E27FC236}">
                <a16:creationId xmlns:a16="http://schemas.microsoft.com/office/drawing/2014/main" id="{C2B8EE75-E2C3-400D-BB90-CC310E02587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0137658" y="5540566"/>
            <a:ext cx="666590" cy="666590"/>
          </a:xfrm>
          <a:prstGeom prst="rect">
            <a:avLst/>
          </a:prstGeom>
        </p:spPr>
      </p:pic>
      <p:sp>
        <p:nvSpPr>
          <p:cNvPr id="69" name="Graphic 1">
            <a:extLst>
              <a:ext uri="{FF2B5EF4-FFF2-40B4-BE49-F238E27FC236}">
                <a16:creationId xmlns:a16="http://schemas.microsoft.com/office/drawing/2014/main" id="{62FA4458-C9AD-4C3E-88B5-AF2C82D4DEEC}"/>
              </a:ext>
            </a:extLst>
          </p:cNvPr>
          <p:cNvSpPr/>
          <p:nvPr/>
        </p:nvSpPr>
        <p:spPr>
          <a:xfrm rot="16200000">
            <a:off x="9752615" y="5155955"/>
            <a:ext cx="1481114" cy="1324086"/>
          </a:xfrm>
          <a:custGeom>
            <a:avLst/>
            <a:gdLst>
              <a:gd name="connsiteX0" fmla="*/ 2839724 w 3786298"/>
              <a:gd name="connsiteY0" fmla="*/ 0 h 3279085"/>
              <a:gd name="connsiteX1" fmla="*/ 946575 w 3786298"/>
              <a:gd name="connsiteY1" fmla="*/ 0 h 3279085"/>
              <a:gd name="connsiteX2" fmla="*/ 0 w 3786298"/>
              <a:gd name="connsiteY2" fmla="*/ 1639543 h 3279085"/>
              <a:gd name="connsiteX3" fmla="*/ 946575 w 3786298"/>
              <a:gd name="connsiteY3" fmla="*/ 3279086 h 3279085"/>
              <a:gd name="connsiteX4" fmla="*/ 2839724 w 3786298"/>
              <a:gd name="connsiteY4" fmla="*/ 3279086 h 3279085"/>
              <a:gd name="connsiteX5" fmla="*/ 3786299 w 3786298"/>
              <a:gd name="connsiteY5" fmla="*/ 1639543 h 327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86298" h="3279085">
                <a:moveTo>
                  <a:pt x="2839724" y="0"/>
                </a:moveTo>
                <a:lnTo>
                  <a:pt x="946575" y="0"/>
                </a:lnTo>
                <a:lnTo>
                  <a:pt x="0" y="1639543"/>
                </a:lnTo>
                <a:lnTo>
                  <a:pt x="946575" y="3279086"/>
                </a:lnTo>
                <a:lnTo>
                  <a:pt x="2839724" y="3279086"/>
                </a:lnTo>
                <a:lnTo>
                  <a:pt x="3786299" y="1639543"/>
                </a:lnTo>
                <a:close/>
              </a:path>
            </a:pathLst>
          </a:custGeom>
          <a:noFill/>
          <a:ln w="15186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70" name="Picture 69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1940" y="52105"/>
            <a:ext cx="1012518" cy="12377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198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raphic 37">
            <a:extLst>
              <a:ext uri="{FF2B5EF4-FFF2-40B4-BE49-F238E27FC236}">
                <a16:creationId xmlns:a16="http://schemas.microsoft.com/office/drawing/2014/main" id="{51AD33F3-8B2D-42E6-B33C-C30D9F6C87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147332" y="4969413"/>
            <a:ext cx="2512106" cy="2179177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DA941FAF-4435-4901-B1CE-907B4B3A87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727017" y="4242313"/>
            <a:ext cx="1676368" cy="1454199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53D0F7AD-3823-4510-ADD8-8512D34115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137860" y="3822058"/>
            <a:ext cx="784656" cy="680666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DC300488-D62D-454A-BA33-6016A2DD3A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629054" y="5470416"/>
            <a:ext cx="714638" cy="619927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6E95C8B6-0721-4EB2-838B-A7E02D58B8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015777" y="4966619"/>
            <a:ext cx="784656" cy="680666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9E416CD2-1844-47DC-AD3E-82D4E167D0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532329" y="4483632"/>
            <a:ext cx="2512106" cy="2179177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55CEE302-D220-491D-983E-01BAE0819B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90058" y="3530436"/>
            <a:ext cx="1676368" cy="1454199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849F5C9E-C974-4335-B4E8-B28A380D2F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7315" y="3530436"/>
            <a:ext cx="784656" cy="680666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43F4B4CF-9755-463D-BE4C-62F9A9AC9E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259907" y="3064286"/>
            <a:ext cx="714638" cy="619927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F730D778-D57C-40C3-BF7C-766350578E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852994" y="5696512"/>
            <a:ext cx="784656" cy="680666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DBF670CA-0490-465D-93C3-F808E38517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259907" y="4745608"/>
            <a:ext cx="509553" cy="442022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8500E652-C9B1-4496-B318-FC8A176134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476820" y="3696160"/>
            <a:ext cx="509553" cy="442022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D493E51-6BA6-4465-95B3-0EE60F0C1EAC}"/>
              </a:ext>
            </a:extLst>
          </p:cNvPr>
          <p:cNvSpPr txBox="1"/>
          <p:nvPr/>
        </p:nvSpPr>
        <p:spPr>
          <a:xfrm>
            <a:off x="158344" y="155548"/>
            <a:ext cx="10828029" cy="58477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chemeClr val="bg1"/>
                </a:solidFill>
                <a:latin typeface="TH NiramitIT๙ " panose="02000506000000020004" pitchFamily="2" charset="-34"/>
                <a:cs typeface="TH NiramitIT๙ " panose="02000506000000020004" pitchFamily="2" charset="-34"/>
              </a:rPr>
              <a:t>ผลงาน/รางวัลของนักศึกษาระดับปริญญาตรีที่เป็นที่ยอมรับในระดับชาติหรือนานาชาติ</a:t>
            </a:r>
          </a:p>
        </p:txBody>
      </p:sp>
      <p:pic>
        <p:nvPicPr>
          <p:cNvPr id="51" name="Picture 4" descr="ขอแสดงความยินดีกับ &quot;น้องยูฟ่า&quot; นักกีฬายูยิตสู คว้าเหรียญทองแดงในกีฬามหาวิทยาลัยแห่งประเทศไทย ครั้งที่ 48">
            <a:extLst>
              <a:ext uri="{FF2B5EF4-FFF2-40B4-BE49-F238E27FC236}">
                <a16:creationId xmlns:a16="http://schemas.microsoft.com/office/drawing/2014/main" id="{2067D190-7870-4B80-80AE-E51B1F272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151" y="934603"/>
            <a:ext cx="4291029" cy="4172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6" descr="ขอแสดงความยินดีกับ &quot;น้องยูฟ่า&quot; นักกีฬายูยิตสู คว้าเหรียญทองแดงในกีฬามหาวิทยาลัยแห่งประเทศไทย ครั้งที่ 48">
            <a:extLst>
              <a:ext uri="{FF2B5EF4-FFF2-40B4-BE49-F238E27FC236}">
                <a16:creationId xmlns:a16="http://schemas.microsoft.com/office/drawing/2014/main" id="{5C3394CC-55E9-467E-894E-A267B5B46F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0" b="12840"/>
          <a:stretch/>
        </p:blipFill>
        <p:spPr bwMode="auto">
          <a:xfrm>
            <a:off x="6737822" y="934603"/>
            <a:ext cx="3711806" cy="4172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13055" y="5316726"/>
            <a:ext cx="91182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solidFill>
                  <a:srgbClr val="7030A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นางสาวธารา บริสุทธิ์ (น้องยูฟ่า) สำนักวิชาแพทยศาสตร์ หลักสูตรวิทยาศาสตร์การ</a:t>
            </a:r>
            <a:r>
              <a:rPr lang="th-TH" sz="2400" b="1" dirty="0" smtClean="0">
                <a:solidFill>
                  <a:srgbClr val="7030A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กีฬา</a:t>
            </a:r>
            <a:endParaRPr lang="en-US" sz="2400" b="1" dirty="0" smtClean="0">
              <a:solidFill>
                <a:srgbClr val="7030A0"/>
              </a:solidFill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algn="ctr"/>
            <a:r>
              <a:rPr lang="th-TH" sz="2400" b="1" dirty="0" smtClean="0">
                <a:solidFill>
                  <a:srgbClr val="7030A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และ</a:t>
            </a:r>
            <a:r>
              <a:rPr lang="th-TH" sz="2400" b="1" dirty="0">
                <a:solidFill>
                  <a:srgbClr val="7030A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การออกกำลัง</a:t>
            </a:r>
            <a:r>
              <a:rPr lang="th-TH" sz="2400" b="1" dirty="0" smtClean="0">
                <a:solidFill>
                  <a:srgbClr val="7030A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กาย</a:t>
            </a:r>
            <a:r>
              <a:rPr lang="en-US" sz="2400" b="1" dirty="0" smtClean="0">
                <a:solidFill>
                  <a:srgbClr val="7030A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 </a:t>
            </a:r>
            <a:r>
              <a:rPr lang="th-TH" sz="2400" b="1" dirty="0" smtClean="0">
                <a:solidFill>
                  <a:srgbClr val="7030A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เหรียญ</a:t>
            </a:r>
            <a:r>
              <a:rPr lang="th-TH" sz="2400" b="1" dirty="0">
                <a:solidFill>
                  <a:srgbClr val="7030A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ทองแดงจากการแข่งขัน ยูยิตสู ประเภท ทาชิ (ทุ่ม) หญิง รุ่นน้ำหนักไม่เกิน 48 กิโลกรัม </a:t>
            </a:r>
            <a:r>
              <a:rPr lang="th-TH" sz="2400" b="1" dirty="0" smtClean="0">
                <a:solidFill>
                  <a:srgbClr val="7030A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ใน</a:t>
            </a:r>
            <a:r>
              <a:rPr lang="th-TH" sz="2400" b="1" dirty="0">
                <a:solidFill>
                  <a:srgbClr val="7030A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การแข่งขันกีฬามหาวิทยาลัยแห่งประเทศไทย ครั้งที่ 48</a:t>
            </a:r>
          </a:p>
        </p:txBody>
      </p:sp>
      <p:pic>
        <p:nvPicPr>
          <p:cNvPr id="53" name="Picture 52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118" y="52105"/>
            <a:ext cx="1136340" cy="13891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809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" name="Chart 38"/>
          <p:cNvGraphicFramePr/>
          <p:nvPr>
            <p:extLst>
              <p:ext uri="{D42A27DB-BD31-4B8C-83A1-F6EECF244321}">
                <p14:modId xmlns:p14="http://schemas.microsoft.com/office/powerpoint/2010/main" val="1177849258"/>
              </p:ext>
            </p:extLst>
          </p:nvPr>
        </p:nvGraphicFramePr>
        <p:xfrm>
          <a:off x="26275" y="1118219"/>
          <a:ext cx="2811316" cy="19609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3" name="Chart 42"/>
          <p:cNvGraphicFramePr/>
          <p:nvPr>
            <p:extLst>
              <p:ext uri="{D42A27DB-BD31-4B8C-83A1-F6EECF244321}">
                <p14:modId xmlns:p14="http://schemas.microsoft.com/office/powerpoint/2010/main" val="2866459246"/>
              </p:ext>
            </p:extLst>
          </p:nvPr>
        </p:nvGraphicFramePr>
        <p:xfrm>
          <a:off x="4165658" y="1032138"/>
          <a:ext cx="3865989" cy="25773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8" name="Chart 47"/>
          <p:cNvGraphicFramePr/>
          <p:nvPr>
            <p:extLst>
              <p:ext uri="{D42A27DB-BD31-4B8C-83A1-F6EECF244321}">
                <p14:modId xmlns:p14="http://schemas.microsoft.com/office/powerpoint/2010/main" val="1811492930"/>
              </p:ext>
            </p:extLst>
          </p:nvPr>
        </p:nvGraphicFramePr>
        <p:xfrm>
          <a:off x="2792358" y="1093576"/>
          <a:ext cx="2811600" cy="196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E659F6B3-262A-4A21-B2BD-1DEAFB15F261}"/>
              </a:ext>
            </a:extLst>
          </p:cNvPr>
          <p:cNvSpPr txBox="1"/>
          <p:nvPr/>
        </p:nvSpPr>
        <p:spPr>
          <a:xfrm>
            <a:off x="1136019" y="1683193"/>
            <a:ext cx="591829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8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85</a:t>
            </a:r>
            <a:endParaRPr lang="en-US" sz="48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15F823-3964-42D4-8471-3355FBEEBC64}"/>
              </a:ext>
            </a:extLst>
          </p:cNvPr>
          <p:cNvSpPr txBox="1"/>
          <p:nvPr/>
        </p:nvSpPr>
        <p:spPr>
          <a:xfrm>
            <a:off x="3648167" y="1683193"/>
            <a:ext cx="1099981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8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80.40</a:t>
            </a:r>
            <a:endParaRPr lang="en-US" sz="48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FBEF33-917A-40A8-BF44-F6D38D04D74D}"/>
              </a:ext>
            </a:extLst>
          </p:cNvPr>
          <p:cNvSpPr txBox="1"/>
          <p:nvPr/>
        </p:nvSpPr>
        <p:spPr>
          <a:xfrm>
            <a:off x="92256" y="3157982"/>
            <a:ext cx="2581024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solidFill>
                  <a:schemeClr val="accent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ค่า</a:t>
            </a:r>
            <a:r>
              <a:rPr lang="th-TH" sz="2400" b="1" dirty="0" smtClean="0">
                <a:solidFill>
                  <a:schemeClr val="accent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เป้าหมาย ปี 2566</a:t>
            </a:r>
          </a:p>
          <a:p>
            <a:pPr algn="ctr"/>
            <a:r>
              <a:rPr lang="en-ZA" sz="2400" dirty="0">
                <a:solidFill>
                  <a:schemeClr val="accent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&gt;= </a:t>
            </a:r>
            <a:r>
              <a:rPr lang="th-TH" sz="2400" dirty="0">
                <a:solidFill>
                  <a:schemeClr val="accent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ร้อยละ </a:t>
            </a:r>
            <a:r>
              <a:rPr lang="th-TH" sz="2400" dirty="0" smtClean="0">
                <a:solidFill>
                  <a:schemeClr val="accent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85</a:t>
            </a:r>
            <a:endParaRPr lang="en-ZA" sz="2400" dirty="0">
              <a:solidFill>
                <a:schemeClr val="accent1"/>
              </a:solidFill>
              <a:latin typeface="TH Charmonman" panose="03000500040000020004" pitchFamily="66" charset="-34"/>
              <a:cs typeface="TH Charmonman" panose="03000500040000020004" pitchFamily="66" charset="-3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D493E51-6BA6-4465-95B3-0EE60F0C1EAC}"/>
              </a:ext>
            </a:extLst>
          </p:cNvPr>
          <p:cNvSpPr txBox="1"/>
          <p:nvPr/>
        </p:nvSpPr>
        <p:spPr>
          <a:xfrm>
            <a:off x="844957" y="406512"/>
            <a:ext cx="9634008" cy="58477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solidFill>
                  <a:srgbClr val="7030A0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ตัวชี้วัด</a:t>
            </a:r>
            <a:r>
              <a:rPr lang="en-US" sz="3200" b="1" dirty="0" smtClean="0">
                <a:solidFill>
                  <a:srgbClr val="7030A0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WU-D-1-7-28 </a:t>
            </a:r>
            <a:r>
              <a:rPr lang="th-TH" sz="3200" b="1" dirty="0">
                <a:solidFill>
                  <a:schemeClr val="bg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ร้อยละความพึงพอใจของนักศึกษาที่เข้าร่วมโครงการ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9FBEF33-917A-40A8-BF44-F6D38D04D74D}"/>
              </a:ext>
            </a:extLst>
          </p:cNvPr>
          <p:cNvSpPr txBox="1"/>
          <p:nvPr/>
        </p:nvSpPr>
        <p:spPr>
          <a:xfrm>
            <a:off x="2907646" y="3157982"/>
            <a:ext cx="2581024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solidFill>
                  <a:schemeClr val="accent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ผลงานปี 2564</a:t>
            </a:r>
          </a:p>
          <a:p>
            <a:pPr algn="ctr"/>
            <a:r>
              <a:rPr lang="th-TH" sz="2400" dirty="0">
                <a:solidFill>
                  <a:schemeClr val="accent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ร้อยละ </a:t>
            </a:r>
            <a:r>
              <a:rPr lang="th-TH" sz="2400" dirty="0" smtClean="0">
                <a:solidFill>
                  <a:schemeClr val="accent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8</a:t>
            </a:r>
            <a:r>
              <a:rPr lang="en-US" sz="2400" dirty="0" smtClean="0">
                <a:solidFill>
                  <a:schemeClr val="accent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0.40</a:t>
            </a:r>
            <a:endParaRPr lang="th-TH" sz="2400" dirty="0">
              <a:solidFill>
                <a:schemeClr val="accent1"/>
              </a:solidFill>
              <a:latin typeface="TH Charmonman" panose="03000500040000020004" pitchFamily="66" charset="-34"/>
              <a:cs typeface="TH Charmonman" panose="03000500040000020004" pitchFamily="66" charset="-34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818099" y="3988978"/>
            <a:ext cx="27601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solidFill>
                  <a:srgbClr val="7030A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ประเมินความพึงพอใจของนักศึกษาหอพัก ภาค 3/ปีการศึกษา 2563 จำนวน  3,332 คน ต่อการบริการที่ส่วนกิจการนักศึกษา</a:t>
            </a:r>
          </a:p>
        </p:txBody>
      </p:sp>
      <p:graphicFrame>
        <p:nvGraphicFramePr>
          <p:cNvPr id="55" name="Chart 54"/>
          <p:cNvGraphicFramePr/>
          <p:nvPr>
            <p:extLst>
              <p:ext uri="{D42A27DB-BD31-4B8C-83A1-F6EECF244321}">
                <p14:modId xmlns:p14="http://schemas.microsoft.com/office/powerpoint/2010/main" val="3230107398"/>
              </p:ext>
            </p:extLst>
          </p:nvPr>
        </p:nvGraphicFramePr>
        <p:xfrm>
          <a:off x="6009345" y="1093576"/>
          <a:ext cx="2811600" cy="196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6" name="TextBox 55">
            <a:extLst>
              <a:ext uri="{FF2B5EF4-FFF2-40B4-BE49-F238E27FC236}">
                <a16:creationId xmlns:a16="http://schemas.microsoft.com/office/drawing/2014/main" id="{49FBEF33-917A-40A8-BF44-F6D38D04D74D}"/>
              </a:ext>
            </a:extLst>
          </p:cNvPr>
          <p:cNvSpPr txBox="1"/>
          <p:nvPr/>
        </p:nvSpPr>
        <p:spPr>
          <a:xfrm>
            <a:off x="6124633" y="3157981"/>
            <a:ext cx="2581024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solidFill>
                  <a:schemeClr val="accent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ผลงานปี </a:t>
            </a:r>
            <a:r>
              <a:rPr lang="th-TH" sz="2400" b="1" dirty="0" smtClean="0">
                <a:solidFill>
                  <a:schemeClr val="accent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256</a:t>
            </a:r>
            <a:r>
              <a:rPr lang="en-US" sz="2400" b="1" dirty="0" smtClean="0">
                <a:solidFill>
                  <a:schemeClr val="accent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5</a:t>
            </a:r>
            <a:endParaRPr lang="th-TH" sz="2400" b="1" dirty="0">
              <a:solidFill>
                <a:schemeClr val="accent1"/>
              </a:solidFill>
              <a:latin typeface="TH Charmonman" panose="03000500040000020004" pitchFamily="66" charset="-34"/>
              <a:cs typeface="TH Charmonman" panose="03000500040000020004" pitchFamily="66" charset="-34"/>
            </a:endParaRPr>
          </a:p>
          <a:p>
            <a:pPr algn="ctr"/>
            <a:r>
              <a:rPr lang="th-TH" sz="2400" dirty="0">
                <a:solidFill>
                  <a:schemeClr val="accent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ร้อยละ </a:t>
            </a:r>
            <a:r>
              <a:rPr lang="en-US" sz="2400" dirty="0" smtClean="0">
                <a:solidFill>
                  <a:schemeClr val="accent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88.60</a:t>
            </a:r>
            <a:endParaRPr lang="th-TH" sz="2400" dirty="0">
              <a:solidFill>
                <a:schemeClr val="accent1"/>
              </a:solidFill>
              <a:latin typeface="TH Charmonman" panose="03000500040000020004" pitchFamily="66" charset="-34"/>
              <a:cs typeface="TH Charmonman" panose="03000500040000020004" pitchFamily="66" charset="-34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001708" y="3988978"/>
            <a:ext cx="27980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solidFill>
                  <a:srgbClr val="7030A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ร้อยละความพึงพอใจและความสุข (</a:t>
            </a:r>
            <a:r>
              <a:rPr lang="en-US" sz="2000" dirty="0" err="1">
                <a:solidFill>
                  <a:srgbClr val="7030A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Happinomiter</a:t>
            </a:r>
            <a:r>
              <a:rPr lang="en-US" sz="2000" dirty="0">
                <a:solidFill>
                  <a:srgbClr val="7030A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) </a:t>
            </a:r>
            <a:r>
              <a:rPr lang="th-TH" sz="2000" dirty="0">
                <a:solidFill>
                  <a:srgbClr val="7030A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ของนักศึกษา ต่อระบบ เก่ง ดี มีสุข ของสำนักวิชา ปีงบประมาณ 2565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56823" y="5401426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solidFill>
                  <a:schemeClr val="accent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ผลสำเร็จ </a:t>
            </a:r>
            <a:r>
              <a:rPr lang="en-US" sz="2400" b="1" dirty="0" smtClean="0">
                <a:solidFill>
                  <a:schemeClr val="accent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(%)  </a:t>
            </a:r>
            <a:r>
              <a:rPr lang="en-US" sz="2400" b="1" dirty="0" smtClean="0">
                <a:solidFill>
                  <a:srgbClr val="7030A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95.46%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 </a:t>
            </a:r>
            <a:endParaRPr lang="th-TH" sz="2400" dirty="0">
              <a:solidFill>
                <a:schemeClr val="tx1">
                  <a:lumMod val="50000"/>
                </a:schemeClr>
              </a:solidFill>
              <a:latin typeface="TH Charmonman" panose="03000500040000020004" pitchFamily="66" charset="-34"/>
              <a:cs typeface="TH Charmonman" panose="03000500040000020004" pitchFamily="66" charset="-34"/>
            </a:endParaRPr>
          </a:p>
        </p:txBody>
      </p:sp>
      <p:sp>
        <p:nvSpPr>
          <p:cNvPr id="60" name="Rectangle: Rounded Corners 10">
            <a:extLst>
              <a:ext uri="{FF2B5EF4-FFF2-40B4-BE49-F238E27FC236}">
                <a16:creationId xmlns:a16="http://schemas.microsoft.com/office/drawing/2014/main" id="{5631C819-9072-4011-A697-C2AB8AE5F748}"/>
              </a:ext>
            </a:extLst>
          </p:cNvPr>
          <p:cNvSpPr/>
          <p:nvPr/>
        </p:nvSpPr>
        <p:spPr>
          <a:xfrm>
            <a:off x="3164421" y="5550795"/>
            <a:ext cx="4995080" cy="162928"/>
          </a:xfrm>
          <a:prstGeom prst="roundRect">
            <a:avLst>
              <a:gd name="adj" fmla="val 50000"/>
            </a:avLst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: Rounded Corners 11">
            <a:extLst>
              <a:ext uri="{FF2B5EF4-FFF2-40B4-BE49-F238E27FC236}">
                <a16:creationId xmlns:a16="http://schemas.microsoft.com/office/drawing/2014/main" id="{B522D59E-02B2-4783-8DFD-539D22197213}"/>
              </a:ext>
            </a:extLst>
          </p:cNvPr>
          <p:cNvSpPr/>
          <p:nvPr/>
        </p:nvSpPr>
        <p:spPr>
          <a:xfrm>
            <a:off x="3164421" y="5550795"/>
            <a:ext cx="4786298" cy="162928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656823" y="5927488"/>
            <a:ext cx="7502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solidFill>
                  <a:schemeClr val="accent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แนวโน้มผลสำเร็จเปรียบเทียบกับผลงานย้อนหลัง (เพิ่มขึ้น/ลดลง</a:t>
            </a:r>
            <a:r>
              <a:rPr lang="th-TH" sz="2400" b="1" dirty="0" smtClean="0">
                <a:solidFill>
                  <a:schemeClr val="accent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)</a:t>
            </a:r>
            <a:r>
              <a:rPr lang="th-TH" sz="2400" dirty="0">
                <a:solidFill>
                  <a:schemeClr val="tx1">
                    <a:lumMod val="50000"/>
                  </a:schemeClr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 </a:t>
            </a:r>
            <a:r>
              <a:rPr lang="th-TH" sz="2400" dirty="0" smtClean="0">
                <a:solidFill>
                  <a:schemeClr val="tx1">
                    <a:lumMod val="50000"/>
                  </a:schemeClr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	</a:t>
            </a:r>
            <a:r>
              <a:rPr lang="th-TH" sz="2400" dirty="0" smtClean="0">
                <a:solidFill>
                  <a:srgbClr val="FF000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เพิ่มขึ้น</a:t>
            </a:r>
            <a:endParaRPr lang="th-TH" sz="2400" b="1" dirty="0">
              <a:solidFill>
                <a:srgbClr val="FF0000"/>
              </a:solidFill>
              <a:latin typeface="TH Baijam" panose="02000506000000020004" pitchFamily="2" charset="-34"/>
              <a:cs typeface="TH Baijam" panose="02000506000000020004" pitchFamily="2" charset="-34"/>
            </a:endParaRPr>
          </a:p>
        </p:txBody>
      </p:sp>
      <p:sp>
        <p:nvSpPr>
          <p:cNvPr id="63" name="Graphic 1">
            <a:extLst>
              <a:ext uri="{FF2B5EF4-FFF2-40B4-BE49-F238E27FC236}">
                <a16:creationId xmlns:a16="http://schemas.microsoft.com/office/drawing/2014/main" id="{6221D611-68E7-4A51-A1CF-8730962156B6}"/>
              </a:ext>
            </a:extLst>
          </p:cNvPr>
          <p:cNvSpPr/>
          <p:nvPr/>
        </p:nvSpPr>
        <p:spPr>
          <a:xfrm rot="16200000">
            <a:off x="8129031" y="5812496"/>
            <a:ext cx="764946" cy="662474"/>
          </a:xfrm>
          <a:custGeom>
            <a:avLst/>
            <a:gdLst>
              <a:gd name="connsiteX0" fmla="*/ 2839724 w 3786298"/>
              <a:gd name="connsiteY0" fmla="*/ 0 h 3279085"/>
              <a:gd name="connsiteX1" fmla="*/ 946575 w 3786298"/>
              <a:gd name="connsiteY1" fmla="*/ 0 h 3279085"/>
              <a:gd name="connsiteX2" fmla="*/ 0 w 3786298"/>
              <a:gd name="connsiteY2" fmla="*/ 1639543 h 3279085"/>
              <a:gd name="connsiteX3" fmla="*/ 946575 w 3786298"/>
              <a:gd name="connsiteY3" fmla="*/ 3279086 h 3279085"/>
              <a:gd name="connsiteX4" fmla="*/ 2839724 w 3786298"/>
              <a:gd name="connsiteY4" fmla="*/ 3279086 h 3279085"/>
              <a:gd name="connsiteX5" fmla="*/ 3786299 w 3786298"/>
              <a:gd name="connsiteY5" fmla="*/ 1639543 h 327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86298" h="3279085">
                <a:moveTo>
                  <a:pt x="2839724" y="0"/>
                </a:moveTo>
                <a:lnTo>
                  <a:pt x="946575" y="0"/>
                </a:lnTo>
                <a:lnTo>
                  <a:pt x="0" y="1639543"/>
                </a:lnTo>
                <a:lnTo>
                  <a:pt x="946575" y="3279086"/>
                </a:lnTo>
                <a:lnTo>
                  <a:pt x="2839724" y="3279086"/>
                </a:lnTo>
                <a:lnTo>
                  <a:pt x="3786299" y="1639543"/>
                </a:lnTo>
                <a:close/>
              </a:path>
            </a:pathLst>
          </a:custGeom>
          <a:solidFill>
            <a:srgbClr val="7030A0"/>
          </a:solidFill>
          <a:ln w="1518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64" name="Graphic 15" descr="Exponential Graph outline">
            <a:extLst>
              <a:ext uri="{FF2B5EF4-FFF2-40B4-BE49-F238E27FC236}">
                <a16:creationId xmlns:a16="http://schemas.microsoft.com/office/drawing/2014/main" id="{E8B7F3B9-444B-4545-BAFF-293A29AAB9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337947" y="5957871"/>
            <a:ext cx="395532" cy="39553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8131092-318A-4FA6-8185-19FD6C58E18D}"/>
              </a:ext>
            </a:extLst>
          </p:cNvPr>
          <p:cNvSpPr txBox="1"/>
          <p:nvPr/>
        </p:nvSpPr>
        <p:spPr>
          <a:xfrm>
            <a:off x="6850739" y="1683193"/>
            <a:ext cx="1099981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8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88.60</a:t>
            </a:r>
            <a:endParaRPr lang="en-US" sz="48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graphicFrame>
        <p:nvGraphicFramePr>
          <p:cNvPr id="24" name="Chart 23"/>
          <p:cNvGraphicFramePr/>
          <p:nvPr>
            <p:extLst>
              <p:ext uri="{D42A27DB-BD31-4B8C-83A1-F6EECF244321}">
                <p14:modId xmlns:p14="http://schemas.microsoft.com/office/powerpoint/2010/main" val="2958319942"/>
              </p:ext>
            </p:extLst>
          </p:nvPr>
        </p:nvGraphicFramePr>
        <p:xfrm>
          <a:off x="9155258" y="1093576"/>
          <a:ext cx="2811600" cy="196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49FBEF33-917A-40A8-BF44-F6D38D04D74D}"/>
              </a:ext>
            </a:extLst>
          </p:cNvPr>
          <p:cNvSpPr txBox="1"/>
          <p:nvPr/>
        </p:nvSpPr>
        <p:spPr>
          <a:xfrm>
            <a:off x="8640342" y="3157981"/>
            <a:ext cx="3495875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solidFill>
                  <a:schemeClr val="accent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ผลการดำเนินงาน ปี 2566 (6 เดือน)</a:t>
            </a:r>
            <a:r>
              <a:rPr lang="th-TH" sz="2400" dirty="0" smtClean="0">
                <a:solidFill>
                  <a:schemeClr val="accent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ร้อย</a:t>
            </a:r>
            <a:r>
              <a:rPr lang="th-TH" sz="2400" dirty="0">
                <a:solidFill>
                  <a:schemeClr val="accent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ละ </a:t>
            </a:r>
            <a:r>
              <a:rPr lang="en-US" sz="2400" dirty="0" smtClean="0">
                <a:solidFill>
                  <a:schemeClr val="accent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95.46</a:t>
            </a:r>
            <a:endParaRPr lang="th-TH" sz="2400" dirty="0">
              <a:solidFill>
                <a:schemeClr val="accent1"/>
              </a:solidFill>
              <a:latin typeface="TH Charmonman" panose="03000500040000020004" pitchFamily="66" charset="-34"/>
              <a:cs typeface="TH Charmonman" panose="03000500040000020004" pitchFamily="66" charset="-34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147621" y="3988978"/>
            <a:ext cx="27980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solidFill>
                  <a:srgbClr val="7030A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นักศึกษามีความพึงพอใจต่อการเข้าร่วมโครงการ คิดเป็นร้อยละ 95.46 จากจำนวนโครงการทั้งสิ้น 83 โครงการ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8131092-318A-4FA6-8185-19FD6C58E18D}"/>
              </a:ext>
            </a:extLst>
          </p:cNvPr>
          <p:cNvSpPr txBox="1"/>
          <p:nvPr/>
        </p:nvSpPr>
        <p:spPr>
          <a:xfrm>
            <a:off x="9996651" y="1683193"/>
            <a:ext cx="1099981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8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95.46</a:t>
            </a:r>
            <a:endParaRPr lang="en-US" sz="48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28" name="Picture 27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118" y="52105"/>
            <a:ext cx="1136340" cy="13891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535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" name="Chart 42"/>
          <p:cNvGraphicFramePr/>
          <p:nvPr>
            <p:extLst>
              <p:ext uri="{D42A27DB-BD31-4B8C-83A1-F6EECF244321}">
                <p14:modId xmlns:p14="http://schemas.microsoft.com/office/powerpoint/2010/main" val="2866459246"/>
              </p:ext>
            </p:extLst>
          </p:nvPr>
        </p:nvGraphicFramePr>
        <p:xfrm>
          <a:off x="4165658" y="1032138"/>
          <a:ext cx="3865989" cy="25773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8" name="Chart 47"/>
          <p:cNvGraphicFramePr/>
          <p:nvPr>
            <p:extLst>
              <p:ext uri="{D42A27DB-BD31-4B8C-83A1-F6EECF244321}">
                <p14:modId xmlns:p14="http://schemas.microsoft.com/office/powerpoint/2010/main" val="2057309495"/>
              </p:ext>
            </p:extLst>
          </p:nvPr>
        </p:nvGraphicFramePr>
        <p:xfrm>
          <a:off x="2669526" y="1341773"/>
          <a:ext cx="2811600" cy="196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8415F823-3964-42D4-8471-3355FBEEBC64}"/>
              </a:ext>
            </a:extLst>
          </p:cNvPr>
          <p:cNvSpPr txBox="1"/>
          <p:nvPr/>
        </p:nvSpPr>
        <p:spPr>
          <a:xfrm>
            <a:off x="3525336" y="1931390"/>
            <a:ext cx="1099981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8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33.33</a:t>
            </a:r>
            <a:endParaRPr lang="en-US" sz="48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FBEF33-917A-40A8-BF44-F6D38D04D74D}"/>
              </a:ext>
            </a:extLst>
          </p:cNvPr>
          <p:cNvSpPr txBox="1"/>
          <p:nvPr/>
        </p:nvSpPr>
        <p:spPr>
          <a:xfrm>
            <a:off x="91429" y="1924228"/>
            <a:ext cx="2581024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solidFill>
                  <a:schemeClr val="accent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ค่า</a:t>
            </a:r>
            <a:r>
              <a:rPr lang="th-TH" sz="2400" b="1" dirty="0" smtClean="0">
                <a:solidFill>
                  <a:schemeClr val="accent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เป้าหมาย ปี 2566</a:t>
            </a:r>
          </a:p>
          <a:p>
            <a:pPr algn="ctr"/>
            <a:r>
              <a:rPr lang="en-ZA" sz="2400" dirty="0">
                <a:solidFill>
                  <a:schemeClr val="accent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&gt;= </a:t>
            </a:r>
            <a:r>
              <a:rPr lang="en-US" sz="2400" dirty="0" smtClean="0">
                <a:solidFill>
                  <a:schemeClr val="accent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3 </a:t>
            </a:r>
            <a:r>
              <a:rPr lang="th-TH" sz="2400" dirty="0" smtClean="0">
                <a:solidFill>
                  <a:schemeClr val="accent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โครงการ</a:t>
            </a:r>
            <a:endParaRPr lang="en-ZA" sz="2400" dirty="0">
              <a:solidFill>
                <a:schemeClr val="accent1"/>
              </a:solidFill>
              <a:latin typeface="TH Charmonman" panose="03000500040000020004" pitchFamily="66" charset="-34"/>
              <a:cs typeface="TH Charmonman" panose="03000500040000020004" pitchFamily="66" charset="-3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D493E51-6BA6-4465-95B3-0EE60F0C1EAC}"/>
              </a:ext>
            </a:extLst>
          </p:cNvPr>
          <p:cNvSpPr txBox="1"/>
          <p:nvPr/>
        </p:nvSpPr>
        <p:spPr>
          <a:xfrm>
            <a:off x="686750" y="115883"/>
            <a:ext cx="9950422" cy="107721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solidFill>
                  <a:srgbClr val="7030A0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ตัวชี้วัด</a:t>
            </a:r>
            <a:r>
              <a:rPr lang="en-US" sz="3200" b="1" dirty="0" smtClean="0">
                <a:solidFill>
                  <a:srgbClr val="7030A0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WU-D-1-7-29 </a:t>
            </a:r>
            <a:r>
              <a:rPr lang="th-TH" sz="3200" b="1" dirty="0">
                <a:solidFill>
                  <a:schemeClr val="bg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จำนวนโครงการความร่วมมือระหว่างศิษย์เก่าและศิษย์ปัจจุบันในการพัฒนามหาวิทยาลัย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9FBEF33-917A-40A8-BF44-F6D38D04D74D}"/>
              </a:ext>
            </a:extLst>
          </p:cNvPr>
          <p:cNvSpPr txBox="1"/>
          <p:nvPr/>
        </p:nvSpPr>
        <p:spPr>
          <a:xfrm>
            <a:off x="2784814" y="3157982"/>
            <a:ext cx="2581024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solidFill>
                  <a:schemeClr val="accent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ผลงานปี 2564</a:t>
            </a:r>
          </a:p>
          <a:p>
            <a:pPr algn="ctr"/>
            <a:r>
              <a:rPr lang="th-TH" sz="2400" dirty="0">
                <a:solidFill>
                  <a:schemeClr val="accent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ร้อยละ </a:t>
            </a:r>
            <a:r>
              <a:rPr lang="en-US" sz="2400" dirty="0" smtClean="0">
                <a:solidFill>
                  <a:schemeClr val="accent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33.33 </a:t>
            </a:r>
          </a:p>
          <a:p>
            <a:pPr algn="ctr"/>
            <a:r>
              <a:rPr lang="en-US" sz="2400" dirty="0" smtClean="0">
                <a:solidFill>
                  <a:schemeClr val="accent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1 </a:t>
            </a:r>
            <a:r>
              <a:rPr lang="th-TH" sz="2400" dirty="0" smtClean="0">
                <a:solidFill>
                  <a:schemeClr val="accent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โครงการ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695267" y="4289427"/>
            <a:ext cx="27601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solidFill>
                  <a:schemeClr val="tx1">
                    <a:lumMod val="50000"/>
                  </a:schemeClr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รางวัลศิษย์เก่าดีเด่นประจำปี</a:t>
            </a:r>
          </a:p>
          <a:p>
            <a:pPr algn="ctr"/>
            <a:r>
              <a:rPr lang="th-TH" sz="2000" dirty="0">
                <a:solidFill>
                  <a:schemeClr val="tx1">
                    <a:lumMod val="50000"/>
                  </a:schemeClr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(สถานการณ์โควิด)</a:t>
            </a:r>
          </a:p>
        </p:txBody>
      </p:sp>
      <p:graphicFrame>
        <p:nvGraphicFramePr>
          <p:cNvPr id="55" name="Chart 54"/>
          <p:cNvGraphicFramePr/>
          <p:nvPr>
            <p:extLst>
              <p:ext uri="{D42A27DB-BD31-4B8C-83A1-F6EECF244321}">
                <p14:modId xmlns:p14="http://schemas.microsoft.com/office/powerpoint/2010/main" val="730297823"/>
              </p:ext>
            </p:extLst>
          </p:nvPr>
        </p:nvGraphicFramePr>
        <p:xfrm>
          <a:off x="5886513" y="1341773"/>
          <a:ext cx="2811600" cy="196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6" name="TextBox 55">
            <a:extLst>
              <a:ext uri="{FF2B5EF4-FFF2-40B4-BE49-F238E27FC236}">
                <a16:creationId xmlns:a16="http://schemas.microsoft.com/office/drawing/2014/main" id="{49FBEF33-917A-40A8-BF44-F6D38D04D74D}"/>
              </a:ext>
            </a:extLst>
          </p:cNvPr>
          <p:cNvSpPr txBox="1"/>
          <p:nvPr/>
        </p:nvSpPr>
        <p:spPr>
          <a:xfrm>
            <a:off x="6001801" y="3157981"/>
            <a:ext cx="2581024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solidFill>
                  <a:schemeClr val="accent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ผลงานปี </a:t>
            </a:r>
            <a:r>
              <a:rPr lang="th-TH" sz="2400" b="1" dirty="0" smtClean="0">
                <a:solidFill>
                  <a:schemeClr val="accent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256</a:t>
            </a:r>
            <a:r>
              <a:rPr lang="en-US" sz="2400" b="1" dirty="0" smtClean="0">
                <a:solidFill>
                  <a:schemeClr val="accent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5</a:t>
            </a:r>
            <a:endParaRPr lang="th-TH" sz="2400" b="1" dirty="0">
              <a:solidFill>
                <a:schemeClr val="accent1"/>
              </a:solidFill>
              <a:latin typeface="TH Charmonman" panose="03000500040000020004" pitchFamily="66" charset="-34"/>
              <a:cs typeface="TH Charmonman" panose="03000500040000020004" pitchFamily="66" charset="-34"/>
            </a:endParaRPr>
          </a:p>
          <a:p>
            <a:pPr algn="ctr"/>
            <a:r>
              <a:rPr lang="th-TH" sz="2400" dirty="0">
                <a:solidFill>
                  <a:schemeClr val="accent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ร้อยละ </a:t>
            </a:r>
            <a:r>
              <a:rPr lang="en-US" sz="2400" dirty="0" smtClean="0">
                <a:solidFill>
                  <a:schemeClr val="accent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33.33 </a:t>
            </a:r>
          </a:p>
          <a:p>
            <a:pPr algn="ctr"/>
            <a:r>
              <a:rPr lang="en-US" sz="2400" dirty="0" smtClean="0">
                <a:solidFill>
                  <a:schemeClr val="accent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1</a:t>
            </a:r>
            <a:r>
              <a:rPr lang="th-TH" sz="2400" dirty="0" smtClean="0">
                <a:solidFill>
                  <a:schemeClr val="accent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 โครงการ</a:t>
            </a:r>
            <a:endParaRPr lang="th-TH" sz="2400" dirty="0">
              <a:solidFill>
                <a:schemeClr val="accent1"/>
              </a:solidFill>
              <a:latin typeface="TH Charmonman" panose="03000500040000020004" pitchFamily="66" charset="-34"/>
              <a:cs typeface="TH Charmonman" panose="03000500040000020004" pitchFamily="66" charset="-34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878876" y="4276364"/>
            <a:ext cx="27980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solidFill>
                  <a:schemeClr val="tx1">
                    <a:lumMod val="50000"/>
                  </a:schemeClr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รางวัลศิษย์เก่าดีเด่นประจำปี</a:t>
            </a:r>
          </a:p>
          <a:p>
            <a:pPr algn="ctr"/>
            <a:r>
              <a:rPr lang="th-TH" sz="2000" dirty="0">
                <a:solidFill>
                  <a:schemeClr val="tx1">
                    <a:lumMod val="50000"/>
                  </a:schemeClr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(สถานการณ์โควิด)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56823" y="5401426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solidFill>
                  <a:schemeClr val="accent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ผลสำเร็จ </a:t>
            </a:r>
            <a:r>
              <a:rPr lang="en-US" sz="2400" b="1" dirty="0" smtClean="0">
                <a:solidFill>
                  <a:schemeClr val="accent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(%) </a:t>
            </a:r>
            <a:r>
              <a:rPr lang="en-US" sz="2400" b="1" dirty="0" smtClean="0">
                <a:solidFill>
                  <a:srgbClr val="7030A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66.67% </a:t>
            </a:r>
            <a:endParaRPr lang="th-TH" sz="2400" dirty="0">
              <a:solidFill>
                <a:srgbClr val="7030A0"/>
              </a:solidFill>
              <a:latin typeface="TH Baijam" panose="02000506000000020004" pitchFamily="2" charset="-34"/>
              <a:cs typeface="TH Baijam" panose="02000506000000020004" pitchFamily="2" charset="-34"/>
            </a:endParaRPr>
          </a:p>
        </p:txBody>
      </p:sp>
      <p:sp>
        <p:nvSpPr>
          <p:cNvPr id="60" name="Rectangle: Rounded Corners 10">
            <a:extLst>
              <a:ext uri="{FF2B5EF4-FFF2-40B4-BE49-F238E27FC236}">
                <a16:creationId xmlns:a16="http://schemas.microsoft.com/office/drawing/2014/main" id="{5631C819-9072-4011-A697-C2AB8AE5F748}"/>
              </a:ext>
            </a:extLst>
          </p:cNvPr>
          <p:cNvSpPr/>
          <p:nvPr/>
        </p:nvSpPr>
        <p:spPr>
          <a:xfrm>
            <a:off x="3164421" y="5550795"/>
            <a:ext cx="4995080" cy="162928"/>
          </a:xfrm>
          <a:prstGeom prst="roundRect">
            <a:avLst>
              <a:gd name="adj" fmla="val 50000"/>
            </a:avLst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: Rounded Corners 11">
            <a:extLst>
              <a:ext uri="{FF2B5EF4-FFF2-40B4-BE49-F238E27FC236}">
                <a16:creationId xmlns:a16="http://schemas.microsoft.com/office/drawing/2014/main" id="{B522D59E-02B2-4783-8DFD-539D22197213}"/>
              </a:ext>
            </a:extLst>
          </p:cNvPr>
          <p:cNvSpPr/>
          <p:nvPr/>
        </p:nvSpPr>
        <p:spPr>
          <a:xfrm>
            <a:off x="3164421" y="5550795"/>
            <a:ext cx="3249442" cy="162928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656823" y="5927488"/>
            <a:ext cx="7502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solidFill>
                  <a:schemeClr val="accent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แนวโน้มผลสำเร็จเปรียบเทียบกับผลงานย้อนหลัง (เพิ่มขึ้น/ลดลง</a:t>
            </a:r>
            <a:r>
              <a:rPr lang="th-TH" sz="2400" b="1" dirty="0" smtClean="0">
                <a:solidFill>
                  <a:schemeClr val="accent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)</a:t>
            </a:r>
            <a:r>
              <a:rPr lang="th-TH" sz="2400" dirty="0">
                <a:solidFill>
                  <a:schemeClr val="tx1">
                    <a:lumMod val="50000"/>
                  </a:schemeClr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 </a:t>
            </a:r>
            <a:r>
              <a:rPr lang="th-TH" sz="2400" dirty="0" smtClean="0">
                <a:solidFill>
                  <a:schemeClr val="tx1">
                    <a:lumMod val="50000"/>
                  </a:schemeClr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	</a:t>
            </a:r>
            <a:r>
              <a:rPr lang="th-TH" sz="2400" dirty="0" smtClean="0">
                <a:solidFill>
                  <a:srgbClr val="FF000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เพิ่มขึ้น</a:t>
            </a:r>
            <a:endParaRPr lang="th-TH" sz="2400" b="1" dirty="0">
              <a:solidFill>
                <a:srgbClr val="FF0000"/>
              </a:solidFill>
              <a:latin typeface="TH Baijam" panose="02000506000000020004" pitchFamily="2" charset="-34"/>
              <a:cs typeface="TH Baijam" panose="02000506000000020004" pitchFamily="2" charset="-34"/>
            </a:endParaRPr>
          </a:p>
        </p:txBody>
      </p:sp>
      <p:sp>
        <p:nvSpPr>
          <p:cNvPr id="63" name="Graphic 1">
            <a:extLst>
              <a:ext uri="{FF2B5EF4-FFF2-40B4-BE49-F238E27FC236}">
                <a16:creationId xmlns:a16="http://schemas.microsoft.com/office/drawing/2014/main" id="{6221D611-68E7-4A51-A1CF-8730962156B6}"/>
              </a:ext>
            </a:extLst>
          </p:cNvPr>
          <p:cNvSpPr/>
          <p:nvPr/>
        </p:nvSpPr>
        <p:spPr>
          <a:xfrm rot="16200000">
            <a:off x="8129031" y="5812496"/>
            <a:ext cx="764946" cy="662474"/>
          </a:xfrm>
          <a:custGeom>
            <a:avLst/>
            <a:gdLst>
              <a:gd name="connsiteX0" fmla="*/ 2839724 w 3786298"/>
              <a:gd name="connsiteY0" fmla="*/ 0 h 3279085"/>
              <a:gd name="connsiteX1" fmla="*/ 946575 w 3786298"/>
              <a:gd name="connsiteY1" fmla="*/ 0 h 3279085"/>
              <a:gd name="connsiteX2" fmla="*/ 0 w 3786298"/>
              <a:gd name="connsiteY2" fmla="*/ 1639543 h 3279085"/>
              <a:gd name="connsiteX3" fmla="*/ 946575 w 3786298"/>
              <a:gd name="connsiteY3" fmla="*/ 3279086 h 3279085"/>
              <a:gd name="connsiteX4" fmla="*/ 2839724 w 3786298"/>
              <a:gd name="connsiteY4" fmla="*/ 3279086 h 3279085"/>
              <a:gd name="connsiteX5" fmla="*/ 3786299 w 3786298"/>
              <a:gd name="connsiteY5" fmla="*/ 1639543 h 327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86298" h="3279085">
                <a:moveTo>
                  <a:pt x="2839724" y="0"/>
                </a:moveTo>
                <a:lnTo>
                  <a:pt x="946575" y="0"/>
                </a:lnTo>
                <a:lnTo>
                  <a:pt x="0" y="1639543"/>
                </a:lnTo>
                <a:lnTo>
                  <a:pt x="946575" y="3279086"/>
                </a:lnTo>
                <a:lnTo>
                  <a:pt x="2839724" y="3279086"/>
                </a:lnTo>
                <a:lnTo>
                  <a:pt x="3786299" y="1639543"/>
                </a:lnTo>
                <a:close/>
              </a:path>
            </a:pathLst>
          </a:custGeom>
          <a:solidFill>
            <a:srgbClr val="7030A0"/>
          </a:solidFill>
          <a:ln w="1518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64" name="Graphic 15" descr="Exponential Graph outline">
            <a:extLst>
              <a:ext uri="{FF2B5EF4-FFF2-40B4-BE49-F238E27FC236}">
                <a16:creationId xmlns:a16="http://schemas.microsoft.com/office/drawing/2014/main" id="{E8B7F3B9-444B-4545-BAFF-293A29AAB9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337947" y="5957871"/>
            <a:ext cx="395532" cy="39553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8131092-318A-4FA6-8185-19FD6C58E18D}"/>
              </a:ext>
            </a:extLst>
          </p:cNvPr>
          <p:cNvSpPr txBox="1"/>
          <p:nvPr/>
        </p:nvSpPr>
        <p:spPr>
          <a:xfrm>
            <a:off x="6727907" y="1931390"/>
            <a:ext cx="1099981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8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33.33</a:t>
            </a:r>
            <a:endParaRPr lang="en-US" sz="48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9FBEF33-917A-40A8-BF44-F6D38D04D74D}"/>
              </a:ext>
            </a:extLst>
          </p:cNvPr>
          <p:cNvSpPr txBox="1"/>
          <p:nvPr/>
        </p:nvSpPr>
        <p:spPr>
          <a:xfrm>
            <a:off x="8674266" y="1923996"/>
            <a:ext cx="3472484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solidFill>
                  <a:schemeClr val="accent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ผลการดำเนินงาน ปี 2566 (6 เดือน</a:t>
            </a:r>
            <a:r>
              <a:rPr lang="th-TH" sz="2400" b="1" dirty="0" smtClean="0">
                <a:solidFill>
                  <a:schemeClr val="accent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)</a:t>
            </a:r>
            <a:endParaRPr lang="th-TH" sz="2400" dirty="0">
              <a:solidFill>
                <a:schemeClr val="accent1"/>
              </a:solidFill>
              <a:latin typeface="TH Charmonman" panose="03000500040000020004" pitchFamily="66" charset="-34"/>
              <a:cs typeface="TH Charmonman" panose="03000500040000020004" pitchFamily="66" charset="-34"/>
            </a:endParaRPr>
          </a:p>
          <a:p>
            <a:pPr algn="ctr"/>
            <a:r>
              <a:rPr lang="en-US" sz="2400" dirty="0" smtClean="0">
                <a:solidFill>
                  <a:schemeClr val="accent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2 </a:t>
            </a:r>
            <a:r>
              <a:rPr lang="th-TH" sz="2400" dirty="0" smtClean="0">
                <a:solidFill>
                  <a:schemeClr val="accent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โครงการ</a:t>
            </a:r>
            <a:endParaRPr lang="th-TH" sz="2400" dirty="0">
              <a:solidFill>
                <a:schemeClr val="accent1"/>
              </a:solidFill>
              <a:latin typeface="TH Charmonman" panose="03000500040000020004" pitchFamily="66" charset="-34"/>
              <a:cs typeface="TH Charmonman" panose="03000500040000020004" pitchFamily="66" charset="-34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718048" y="2751018"/>
            <a:ext cx="33718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th-TH" sz="2000" dirty="0">
                <a:solidFill>
                  <a:schemeClr val="tx1">
                    <a:lumMod val="50000"/>
                  </a:schemeClr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รางวัลศิษย์เก่าดีเด่นประจำปี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th-TH" sz="2000" dirty="0">
                <a:solidFill>
                  <a:schemeClr val="tx1">
                    <a:lumMod val="50000"/>
                  </a:schemeClr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การแข่งขันฟุตซอลบุคลากร-ศิษย์เก่า </a:t>
            </a:r>
            <a:endParaRPr lang="th-TH" sz="2000" dirty="0" smtClean="0">
              <a:solidFill>
                <a:schemeClr val="tx1">
                  <a:lumMod val="50000"/>
                </a:schemeClr>
              </a:solidFill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algn="ctr"/>
            <a:r>
              <a:rPr lang="th-TH" sz="2000" dirty="0" smtClean="0">
                <a:solidFill>
                  <a:schemeClr val="tx1">
                    <a:lumMod val="50000"/>
                  </a:schemeClr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ม.</a:t>
            </a:r>
            <a:r>
              <a:rPr lang="th-TH" sz="2000" dirty="0">
                <a:solidFill>
                  <a:schemeClr val="tx1">
                    <a:lumMod val="50000"/>
                  </a:schemeClr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วลัย</a:t>
            </a:r>
            <a:r>
              <a:rPr lang="th-TH" sz="2000" dirty="0" smtClean="0">
                <a:solidFill>
                  <a:schemeClr val="tx1">
                    <a:lumMod val="50000"/>
                  </a:schemeClr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ลักษณ์ (</a:t>
            </a:r>
            <a:r>
              <a:rPr lang="th-TH" sz="2000" dirty="0">
                <a:solidFill>
                  <a:schemeClr val="tx1">
                    <a:lumMod val="50000"/>
                  </a:schemeClr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โครงการคืนสู่เหย้า ชะลอไม่มีกำหนด </a:t>
            </a:r>
            <a:r>
              <a:rPr lang="th-TH" sz="2000" dirty="0" smtClean="0">
                <a:solidFill>
                  <a:schemeClr val="tx1">
                    <a:lumMod val="50000"/>
                  </a:schemeClr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– </a:t>
            </a:r>
            <a:r>
              <a:rPr lang="th-TH" sz="2000" dirty="0">
                <a:solidFill>
                  <a:schemeClr val="tx1">
                    <a:lumMod val="50000"/>
                  </a:schemeClr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อาจจัดในไตรมาส 3-4)</a:t>
            </a:r>
          </a:p>
        </p:txBody>
      </p:sp>
      <p:pic>
        <p:nvPicPr>
          <p:cNvPr id="28" name="Picture 27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118" y="52105"/>
            <a:ext cx="1136340" cy="13891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263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raphic 37">
            <a:extLst>
              <a:ext uri="{FF2B5EF4-FFF2-40B4-BE49-F238E27FC236}">
                <a16:creationId xmlns:a16="http://schemas.microsoft.com/office/drawing/2014/main" id="{51AD33F3-8B2D-42E6-B33C-C30D9F6C87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147332" y="4969413"/>
            <a:ext cx="2512106" cy="2179177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DA941FAF-4435-4901-B1CE-907B4B3A87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727017" y="4242313"/>
            <a:ext cx="1676368" cy="1454199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53D0F7AD-3823-4510-ADD8-8512D34115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137860" y="3822058"/>
            <a:ext cx="784656" cy="680666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DC300488-D62D-454A-BA33-6016A2DD3A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629054" y="5470416"/>
            <a:ext cx="714638" cy="619927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6E95C8B6-0721-4EB2-838B-A7E02D58B8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015777" y="4966619"/>
            <a:ext cx="784656" cy="680666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9E416CD2-1844-47DC-AD3E-82D4E167D0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532329" y="4483632"/>
            <a:ext cx="2512106" cy="2179177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55CEE302-D220-491D-983E-01BAE0819B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90058" y="3530436"/>
            <a:ext cx="1676368" cy="1454199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849F5C9E-C974-4335-B4E8-B28A380D2F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7315" y="3530436"/>
            <a:ext cx="784656" cy="680666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43F4B4CF-9755-463D-BE4C-62F9A9AC9E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259907" y="3064286"/>
            <a:ext cx="714638" cy="619927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F730D778-D57C-40C3-BF7C-766350578E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852994" y="5696512"/>
            <a:ext cx="784656" cy="680666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DBF670CA-0490-465D-93C3-F808E38517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259907" y="4745608"/>
            <a:ext cx="509553" cy="442022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8500E652-C9B1-4496-B318-FC8A176134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476820" y="3696160"/>
            <a:ext cx="509553" cy="442022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D493E51-6BA6-4465-95B3-0EE60F0C1EAC}"/>
              </a:ext>
            </a:extLst>
          </p:cNvPr>
          <p:cNvSpPr txBox="1"/>
          <p:nvPr/>
        </p:nvSpPr>
        <p:spPr>
          <a:xfrm>
            <a:off x="158344" y="155548"/>
            <a:ext cx="10828029" cy="58477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chemeClr val="bg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โครงการความร่วมมือระหว่างศิษย์เก่าและศิษย์ปัจจุบันในการพัฒนามหาวิทยาลัย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21858" y="5470416"/>
            <a:ext cx="91182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rgbClr val="7030A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พิธีรางวัลศิษย์เก่าดีเด่น ประจำปีการศึกษา 2565 </a:t>
            </a:r>
            <a:endParaRPr lang="th-TH" sz="3200" b="1" dirty="0" smtClean="0">
              <a:solidFill>
                <a:srgbClr val="7030A0"/>
              </a:solidFill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 algn="ctr"/>
            <a:r>
              <a:rPr lang="th-TH" sz="2400" b="1" dirty="0" smtClean="0">
                <a:solidFill>
                  <a:schemeClr val="accent1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โดย</a:t>
            </a:r>
            <a:r>
              <a:rPr lang="th-TH" sz="2400" b="1" dirty="0">
                <a:solidFill>
                  <a:schemeClr val="accent1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มอบรางวัลให้ศิษย์เก่าดีเด่นด้านต่างๆ 6 รางวัล</a:t>
            </a:r>
            <a:br>
              <a:rPr lang="th-TH" sz="2400" b="1" dirty="0">
                <a:solidFill>
                  <a:schemeClr val="accent1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</a:br>
            <a:r>
              <a:rPr lang="th-TH" sz="2400" b="1" dirty="0">
                <a:solidFill>
                  <a:schemeClr val="accent1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เนื่องในโอกาสวันคล้ายวันสถาปนามหาวิทยาลัยวลัยลักษณ์ ครบปีที่ 31</a:t>
            </a:r>
            <a:endParaRPr lang="en-ZA" sz="2400" b="1" dirty="0">
              <a:solidFill>
                <a:schemeClr val="accent1"/>
              </a:solidFill>
              <a:latin typeface="TH Baijam" panose="02000506000000020004" pitchFamily="2" charset="-34"/>
              <a:cs typeface="TH Baijam" panose="02000506000000020004" pitchFamily="2" charset="-34"/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7A7B510F-3412-46CF-A648-0EBA40F4E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501" y="875496"/>
            <a:ext cx="8128959" cy="4572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118" y="52105"/>
            <a:ext cx="1136340" cy="13891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67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raphic 37">
            <a:extLst>
              <a:ext uri="{FF2B5EF4-FFF2-40B4-BE49-F238E27FC236}">
                <a16:creationId xmlns:a16="http://schemas.microsoft.com/office/drawing/2014/main" id="{51AD33F3-8B2D-42E6-B33C-C30D9F6C87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147332" y="4969413"/>
            <a:ext cx="2512106" cy="2179177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DA941FAF-4435-4901-B1CE-907B4B3A87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727017" y="4242313"/>
            <a:ext cx="1676368" cy="1454199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53D0F7AD-3823-4510-ADD8-8512D34115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137860" y="3822058"/>
            <a:ext cx="784656" cy="680666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DC300488-D62D-454A-BA33-6016A2DD3A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629054" y="5470416"/>
            <a:ext cx="714638" cy="619927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6E95C8B6-0721-4EB2-838B-A7E02D58B8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015777" y="4966619"/>
            <a:ext cx="784656" cy="680666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9E416CD2-1844-47DC-AD3E-82D4E167D0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532329" y="4483632"/>
            <a:ext cx="2512106" cy="2179177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55CEE302-D220-491D-983E-01BAE0819B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90058" y="3530436"/>
            <a:ext cx="1676368" cy="1454199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849F5C9E-C974-4335-B4E8-B28A380D2F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7315" y="3530436"/>
            <a:ext cx="784656" cy="680666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43F4B4CF-9755-463D-BE4C-62F9A9AC9E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259907" y="3064286"/>
            <a:ext cx="714638" cy="619927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F730D778-D57C-40C3-BF7C-766350578E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852994" y="5696512"/>
            <a:ext cx="784656" cy="680666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DBF670CA-0490-465D-93C3-F808E38517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259907" y="4745608"/>
            <a:ext cx="509553" cy="442022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8500E652-C9B1-4496-B318-FC8A176134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476820" y="3696160"/>
            <a:ext cx="509553" cy="442022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D493E51-6BA6-4465-95B3-0EE60F0C1EAC}"/>
              </a:ext>
            </a:extLst>
          </p:cNvPr>
          <p:cNvSpPr txBox="1"/>
          <p:nvPr/>
        </p:nvSpPr>
        <p:spPr>
          <a:xfrm>
            <a:off x="158344" y="155548"/>
            <a:ext cx="10828029" cy="58477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chemeClr val="bg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โครงการความร่วมมือระหว่างศิษย์เก่าและศิษย์ปัจจุบันในการพัฒนามหาวิทยาลัย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21858" y="5470416"/>
            <a:ext cx="91182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rgbClr val="7030A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การแข่งขันฟุตซอลกระชับมิตร </a:t>
            </a:r>
            <a:endParaRPr lang="th-TH" sz="3200" b="1" dirty="0" smtClean="0">
              <a:solidFill>
                <a:srgbClr val="7030A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ctr"/>
            <a:r>
              <a:rPr lang="th-TH" sz="2400" b="1" dirty="0" smtClean="0">
                <a:solidFill>
                  <a:schemeClr val="accent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ระหว่าง </a:t>
            </a:r>
            <a:r>
              <a:rPr lang="th-TH" sz="2400" b="1" dirty="0">
                <a:solidFill>
                  <a:schemeClr val="accent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บุคลากรมหาวิทยาลัยวลัยลักษณ์ และ ศิษย์เก่ามหาวิทยาลัยวลัยลักษณ์</a:t>
            </a:r>
            <a:br>
              <a:rPr lang="th-TH" sz="2400" b="1" dirty="0">
                <a:solidFill>
                  <a:schemeClr val="accent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400" b="1" dirty="0">
                <a:solidFill>
                  <a:schemeClr val="accent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เนื่องในโอกาสวันคล้ายวันสถาปนามหาวิทยาลัยวลัยลักษณ์ ครบปีที่ 31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CD70B5A-10E1-4E55-A31E-F387C4C97E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6981" y="1183055"/>
            <a:ext cx="5137198" cy="430650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EAA5E98-D6FF-459A-8FD5-129799877F5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69198" y="1183055"/>
            <a:ext cx="6454710" cy="4306502"/>
          </a:xfrm>
          <a:prstGeom prst="rect">
            <a:avLst/>
          </a:prstGeom>
        </p:spPr>
      </p:pic>
      <p:pic>
        <p:nvPicPr>
          <p:cNvPr id="21" name="Picture 20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9302" y="52105"/>
            <a:ext cx="925155" cy="1130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760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" t="8970" r="-1403" b="18874"/>
          <a:stretch/>
        </p:blipFill>
        <p:spPr>
          <a:xfrm>
            <a:off x="4356551" y="-1423114"/>
            <a:ext cx="9727687" cy="6761472"/>
          </a:xfr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AEC72548-A1FB-40C1-B85E-18F6C63638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96114" y="2779293"/>
            <a:ext cx="3788124" cy="328608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F6BE2BE3-A2C9-4E09-9E44-3241E93D0A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812591" y="2169693"/>
            <a:ext cx="3788124" cy="3286084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9E1A5B7A-9585-465B-97D9-03579BEAD4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787106" y="1486393"/>
            <a:ext cx="2512106" cy="2179177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31CDF92B-501B-4C77-8C95-AA989E859E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8011051" y="219986"/>
            <a:ext cx="1488227" cy="12909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EFE2822-DDE0-41AB-91C5-256E12E8354E}"/>
              </a:ext>
            </a:extLst>
          </p:cNvPr>
          <p:cNvSpPr txBox="1"/>
          <p:nvPr/>
        </p:nvSpPr>
        <p:spPr>
          <a:xfrm>
            <a:off x="644718" y="4509416"/>
            <a:ext cx="7066269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4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ผลการดำเนินงาน</a:t>
            </a:r>
          </a:p>
          <a:p>
            <a:r>
              <a:rPr lang="th-TH" sz="4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ตามเกณฑ์การประเมินหน่วยงาน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FE2822-DDE0-41AB-91C5-256E12E8354E}"/>
              </a:ext>
            </a:extLst>
          </p:cNvPr>
          <p:cNvSpPr txBox="1"/>
          <p:nvPr/>
        </p:nvSpPr>
        <p:spPr>
          <a:xfrm>
            <a:off x="644718" y="3497702"/>
            <a:ext cx="2189971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6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ส่วนที่ </a:t>
            </a:r>
            <a:r>
              <a:rPr lang="en-US" sz="6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3</a:t>
            </a:r>
            <a:endParaRPr lang="th-TH" sz="6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8500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raphic 37">
            <a:extLst>
              <a:ext uri="{FF2B5EF4-FFF2-40B4-BE49-F238E27FC236}">
                <a16:creationId xmlns:a16="http://schemas.microsoft.com/office/drawing/2014/main" id="{51AD33F3-8B2D-42E6-B33C-C30D9F6C87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147332" y="4969413"/>
            <a:ext cx="2512106" cy="2179177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DA941FAF-4435-4901-B1CE-907B4B3A87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727017" y="4242313"/>
            <a:ext cx="1676368" cy="1454199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53D0F7AD-3823-4510-ADD8-8512D34115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137860" y="3822058"/>
            <a:ext cx="784656" cy="680666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DC300488-D62D-454A-BA33-6016A2DD3A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629054" y="5470416"/>
            <a:ext cx="714638" cy="619927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6E95C8B6-0721-4EB2-838B-A7E02D58B8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015777" y="4966619"/>
            <a:ext cx="784656" cy="680666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9E416CD2-1844-47DC-AD3E-82D4E167D0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532329" y="4483632"/>
            <a:ext cx="2512106" cy="2179177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55CEE302-D220-491D-983E-01BAE0819B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90058" y="3530436"/>
            <a:ext cx="1676368" cy="1454199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849F5C9E-C974-4335-B4E8-B28A380D2F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7315" y="3530436"/>
            <a:ext cx="784656" cy="680666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43F4B4CF-9755-463D-BE4C-62F9A9AC9E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259907" y="3064286"/>
            <a:ext cx="714638" cy="619927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F730D778-D57C-40C3-BF7C-766350578E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852994" y="5696512"/>
            <a:ext cx="784656" cy="680666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DBF670CA-0490-465D-93C3-F808E38517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259907" y="4745608"/>
            <a:ext cx="509553" cy="442022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8500E652-C9B1-4496-B318-FC8A176134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476820" y="3696160"/>
            <a:ext cx="509553" cy="442022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D493E51-6BA6-4465-95B3-0EE60F0C1EAC}"/>
              </a:ext>
            </a:extLst>
          </p:cNvPr>
          <p:cNvSpPr txBox="1"/>
          <p:nvPr/>
        </p:nvSpPr>
        <p:spPr>
          <a:xfrm>
            <a:off x="4532374" y="222714"/>
            <a:ext cx="2879603" cy="58477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chemeClr val="bg1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กิจกรรมที่ดำเนินการ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36878" y="5883141"/>
            <a:ext cx="9118243" cy="523220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solidFill>
                  <a:srgbClr val="7030A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อธิการบดีบรรยายพิเศษในการสัมมนาผู้นำนักศึกษาเชิงปฏิบัติการประจำปีการศึกษา 2565</a:t>
            </a:r>
          </a:p>
        </p:txBody>
      </p:sp>
      <p:pic>
        <p:nvPicPr>
          <p:cNvPr id="53" name="Picture 52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118" y="52105"/>
            <a:ext cx="1136340" cy="1389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2" descr="การสัมมนาผู้นำนักศึกษาเชิงปฏิบัติการประจำปีการศึกษา 2565">
            <a:extLst>
              <a:ext uri="{FF2B5EF4-FFF2-40B4-BE49-F238E27FC236}">
                <a16:creationId xmlns:a16="http://schemas.microsoft.com/office/drawing/2014/main" id="{985D275C-02FB-44F5-A9DD-EF03B5910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313" y="1687084"/>
            <a:ext cx="8703374" cy="391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D493E51-6BA6-4465-95B3-0EE60F0C1EAC}"/>
              </a:ext>
            </a:extLst>
          </p:cNvPr>
          <p:cNvSpPr txBox="1"/>
          <p:nvPr/>
        </p:nvSpPr>
        <p:spPr>
          <a:xfrm>
            <a:off x="619480" y="951676"/>
            <a:ext cx="696867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3200" b="1" dirty="0">
                <a:solidFill>
                  <a:srgbClr val="7030A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การพัฒนาภาวะผู้นำตามหลักค่านิยม 4 ประการ</a:t>
            </a:r>
          </a:p>
        </p:txBody>
      </p:sp>
    </p:spTree>
    <p:extLst>
      <p:ext uri="{BB962C8B-B14F-4D97-AF65-F5344CB8AC3E}">
        <p14:creationId xmlns:p14="http://schemas.microsoft.com/office/powerpoint/2010/main" val="55515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raphic 37">
            <a:extLst>
              <a:ext uri="{FF2B5EF4-FFF2-40B4-BE49-F238E27FC236}">
                <a16:creationId xmlns:a16="http://schemas.microsoft.com/office/drawing/2014/main" id="{51AD33F3-8B2D-42E6-B33C-C30D9F6C87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147332" y="4969413"/>
            <a:ext cx="2512106" cy="2179177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DA941FAF-4435-4901-B1CE-907B4B3A87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727017" y="4242313"/>
            <a:ext cx="1676368" cy="1454199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53D0F7AD-3823-4510-ADD8-8512D34115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137860" y="3822058"/>
            <a:ext cx="784656" cy="680666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DC300488-D62D-454A-BA33-6016A2DD3A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629054" y="5470416"/>
            <a:ext cx="714638" cy="619927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6E95C8B6-0721-4EB2-838B-A7E02D58B8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015777" y="4966619"/>
            <a:ext cx="784656" cy="680666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9E416CD2-1844-47DC-AD3E-82D4E167D0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532329" y="4483632"/>
            <a:ext cx="2512106" cy="2179177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55CEE302-D220-491D-983E-01BAE0819B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90058" y="3530436"/>
            <a:ext cx="1676368" cy="1454199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849F5C9E-C974-4335-B4E8-B28A380D2F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7315" y="3530436"/>
            <a:ext cx="784656" cy="680666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43F4B4CF-9755-463D-BE4C-62F9A9AC9E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259907" y="3064286"/>
            <a:ext cx="714638" cy="619927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F730D778-D57C-40C3-BF7C-766350578E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852994" y="5696512"/>
            <a:ext cx="784656" cy="680666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DBF670CA-0490-465D-93C3-F808E38517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259907" y="4745608"/>
            <a:ext cx="509553" cy="442022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8500E652-C9B1-4496-B318-FC8A176134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476820" y="3696160"/>
            <a:ext cx="509553" cy="442022"/>
          </a:xfrm>
          <a:prstGeom prst="rect">
            <a:avLst/>
          </a:prstGeom>
        </p:spPr>
      </p:pic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BEE0921D-4C1D-4106-9AC0-F73F30E8DA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8143248"/>
              </p:ext>
            </p:extLst>
          </p:nvPr>
        </p:nvGraphicFramePr>
        <p:xfrm>
          <a:off x="141954" y="59515"/>
          <a:ext cx="10852445" cy="6621505"/>
        </p:xfrm>
        <a:graphic>
          <a:graphicData uri="http://schemas.openxmlformats.org/drawingml/2006/table">
            <a:tbl>
              <a:tblPr firstRow="1" firstCol="1">
                <a:tableStyleId>{2D5ABB26-0587-4C30-8999-92F81FD0307C}</a:tableStyleId>
              </a:tblPr>
              <a:tblGrid>
                <a:gridCol w="2406011">
                  <a:extLst>
                    <a:ext uri="{9D8B030D-6E8A-4147-A177-3AD203B41FA5}">
                      <a16:colId xmlns:a16="http://schemas.microsoft.com/office/drawing/2014/main" val="1173992025"/>
                    </a:ext>
                  </a:extLst>
                </a:gridCol>
                <a:gridCol w="1368303">
                  <a:extLst>
                    <a:ext uri="{9D8B030D-6E8A-4147-A177-3AD203B41FA5}">
                      <a16:colId xmlns:a16="http://schemas.microsoft.com/office/drawing/2014/main" val="1010693434"/>
                    </a:ext>
                  </a:extLst>
                </a:gridCol>
                <a:gridCol w="851675">
                  <a:extLst>
                    <a:ext uri="{9D8B030D-6E8A-4147-A177-3AD203B41FA5}">
                      <a16:colId xmlns:a16="http://schemas.microsoft.com/office/drawing/2014/main" val="3031205927"/>
                    </a:ext>
                  </a:extLst>
                </a:gridCol>
                <a:gridCol w="1358537">
                  <a:extLst>
                    <a:ext uri="{9D8B030D-6E8A-4147-A177-3AD203B41FA5}">
                      <a16:colId xmlns:a16="http://schemas.microsoft.com/office/drawing/2014/main" val="1867864984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608292439"/>
                    </a:ext>
                  </a:extLst>
                </a:gridCol>
                <a:gridCol w="988703">
                  <a:extLst>
                    <a:ext uri="{9D8B030D-6E8A-4147-A177-3AD203B41FA5}">
                      <a16:colId xmlns:a16="http://schemas.microsoft.com/office/drawing/2014/main" val="1007882540"/>
                    </a:ext>
                  </a:extLst>
                </a:gridCol>
                <a:gridCol w="1776096">
                  <a:extLst>
                    <a:ext uri="{9D8B030D-6E8A-4147-A177-3AD203B41FA5}">
                      <a16:colId xmlns:a16="http://schemas.microsoft.com/office/drawing/2014/main" val="3698840332"/>
                    </a:ext>
                  </a:extLst>
                </a:gridCol>
              </a:tblGrid>
              <a:tr h="108232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dirty="0">
                          <a:solidFill>
                            <a:schemeClr val="bg1"/>
                          </a:solidFill>
                          <a:latin typeface="TH Charmonman" panose="03000500040000020004" pitchFamily="66" charset="-34"/>
                          <a:cs typeface="TH Charmonman" panose="03000500040000020004" pitchFamily="66" charset="-34"/>
                        </a:rPr>
                        <a:t>ตัวชี้วัด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solidFill>
                            <a:schemeClr val="bg1"/>
                          </a:solidFill>
                          <a:latin typeface="TH Charmonman" panose="03000500040000020004" pitchFamily="66" charset="-34"/>
                          <a:cs typeface="TH Charmonman" panose="03000500040000020004" pitchFamily="66" charset="-34"/>
                        </a:rPr>
                        <a:t>ค่าเป้าหมาย</a:t>
                      </a:r>
                    </a:p>
                    <a:p>
                      <a:pPr algn="ctr"/>
                      <a:r>
                        <a:rPr lang="th-TH" sz="1800" b="1" dirty="0">
                          <a:solidFill>
                            <a:schemeClr val="bg1"/>
                          </a:solidFill>
                          <a:latin typeface="TH Charmonman" panose="03000500040000020004" pitchFamily="66" charset="-34"/>
                          <a:cs typeface="TH Charmonman" panose="03000500040000020004" pitchFamily="66" charset="-34"/>
                        </a:rPr>
                        <a:t>ปี</a:t>
                      </a:r>
                      <a:r>
                        <a:rPr lang="th-TH" sz="1800" b="1" baseline="0" dirty="0">
                          <a:solidFill>
                            <a:schemeClr val="bg1"/>
                          </a:solidFill>
                          <a:latin typeface="TH Charmonman" panose="03000500040000020004" pitchFamily="66" charset="-34"/>
                          <a:cs typeface="TH Charmonman" panose="03000500040000020004" pitchFamily="66" charset="-34"/>
                        </a:rPr>
                        <a:t> 2566</a:t>
                      </a:r>
                      <a:endParaRPr lang="en-ZA" sz="1800" b="1" dirty="0">
                        <a:solidFill>
                          <a:schemeClr val="bg1"/>
                        </a:solidFill>
                        <a:latin typeface="TH Charmonman" panose="03000500040000020004" pitchFamily="66" charset="-34"/>
                        <a:cs typeface="TH Charmonman" panose="03000500040000020004" pitchFamily="66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solidFill>
                            <a:schemeClr val="bg1"/>
                          </a:solidFill>
                          <a:latin typeface="TH Charmonman" panose="03000500040000020004" pitchFamily="66" charset="-34"/>
                          <a:cs typeface="TH Charmonman" panose="03000500040000020004" pitchFamily="66" charset="-34"/>
                        </a:rPr>
                        <a:t>ผลงานปี 2564</a:t>
                      </a:r>
                      <a:endParaRPr lang="en-ZA" sz="1800" b="1" dirty="0">
                        <a:solidFill>
                          <a:schemeClr val="bg1"/>
                        </a:solidFill>
                        <a:latin typeface="TH Charmonman" panose="03000500040000020004" pitchFamily="66" charset="-34"/>
                        <a:cs typeface="TH Charmonman" panose="03000500040000020004" pitchFamily="66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kern="1200" dirty="0">
                          <a:solidFill>
                            <a:schemeClr val="bg1"/>
                          </a:solidFill>
                          <a:latin typeface="TH Charmonman" panose="03000500040000020004" pitchFamily="66" charset="-34"/>
                          <a:cs typeface="TH Charmonman" panose="03000500040000020004" pitchFamily="66" charset="-34"/>
                        </a:rPr>
                        <a:t>ผลงานปี 2565</a:t>
                      </a:r>
                      <a:endParaRPr lang="en-ZA" sz="1800" b="1" dirty="0">
                        <a:solidFill>
                          <a:schemeClr val="bg1"/>
                        </a:solidFill>
                        <a:latin typeface="TH Charmonman" panose="03000500040000020004" pitchFamily="66" charset="-34"/>
                        <a:cs typeface="TH Charmonman" panose="03000500040000020004" pitchFamily="66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solidFill>
                            <a:schemeClr val="bg1"/>
                          </a:solidFill>
                          <a:latin typeface="TH Charmonman" panose="03000500040000020004" pitchFamily="66" charset="-34"/>
                          <a:cs typeface="TH Charmonman" panose="03000500040000020004" pitchFamily="66" charset="-34"/>
                        </a:rPr>
                        <a:t>ผลการดำเนินงาน</a:t>
                      </a:r>
                    </a:p>
                    <a:p>
                      <a:pPr algn="ctr"/>
                      <a:r>
                        <a:rPr lang="th-TH" sz="1800" b="1" dirty="0">
                          <a:solidFill>
                            <a:schemeClr val="bg1"/>
                          </a:solidFill>
                          <a:latin typeface="TH Charmonman" panose="03000500040000020004" pitchFamily="66" charset="-34"/>
                          <a:cs typeface="TH Charmonman" panose="03000500040000020004" pitchFamily="66" charset="-34"/>
                        </a:rPr>
                        <a:t>ปี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TH Charmonman" panose="03000500040000020004" pitchFamily="66" charset="-34"/>
                          <a:cs typeface="TH Charmonman" panose="03000500040000020004" pitchFamily="66" charset="-34"/>
                        </a:rPr>
                        <a:t> 2566 (6</a:t>
                      </a:r>
                      <a:r>
                        <a:rPr lang="th-TH" sz="1800" b="1" dirty="0">
                          <a:solidFill>
                            <a:schemeClr val="bg1"/>
                          </a:solidFill>
                          <a:latin typeface="TH Charmonman" panose="03000500040000020004" pitchFamily="66" charset="-34"/>
                          <a:cs typeface="TH Charmonman" panose="03000500040000020004" pitchFamily="66" charset="-34"/>
                        </a:rPr>
                        <a:t> เดือน)</a:t>
                      </a:r>
                      <a:endParaRPr lang="en-ZA" sz="1800" b="1" dirty="0">
                        <a:solidFill>
                          <a:schemeClr val="bg1"/>
                        </a:solidFill>
                        <a:latin typeface="TH Charmonman" panose="03000500040000020004" pitchFamily="66" charset="-34"/>
                        <a:cs typeface="TH Charmonman" panose="03000500040000020004" pitchFamily="66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solidFill>
                            <a:schemeClr val="bg1"/>
                          </a:solidFill>
                          <a:latin typeface="TH Charmonman" panose="03000500040000020004" pitchFamily="66" charset="-34"/>
                          <a:cs typeface="TH Charmonman" panose="03000500040000020004" pitchFamily="66" charset="-34"/>
                        </a:rPr>
                        <a:t>ผลสำเร็จ (%)</a:t>
                      </a:r>
                      <a:endParaRPr lang="en-ZA" sz="1800" b="1" dirty="0">
                        <a:solidFill>
                          <a:schemeClr val="bg1"/>
                        </a:solidFill>
                        <a:latin typeface="TH Charmonman" panose="03000500040000020004" pitchFamily="66" charset="-34"/>
                        <a:cs typeface="TH Charmonman" panose="03000500040000020004" pitchFamily="66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kern="1200" dirty="0">
                          <a:solidFill>
                            <a:schemeClr val="bg1"/>
                          </a:solidFill>
                          <a:latin typeface="TH Charmonman" panose="03000500040000020004" pitchFamily="66" charset="-34"/>
                          <a:cs typeface="TH Charmonman" panose="03000500040000020004" pitchFamily="66" charset="-34"/>
                        </a:rPr>
                        <a:t>แนวโน้มผลสำเร็จเปรียบเทียบกับผลงานย้อนหลัง (เพิ่มขึ้น/ลดลง)</a:t>
                      </a:r>
                      <a:endParaRPr lang="th-TH" sz="1800" b="1" kern="1200" dirty="0">
                        <a:solidFill>
                          <a:schemeClr val="bg1"/>
                        </a:solidFill>
                        <a:latin typeface="TH Charmonman" panose="03000500040000020004" pitchFamily="66" charset="-34"/>
                        <a:ea typeface="+mn-ea"/>
                        <a:cs typeface="TH Charmonman" panose="03000500040000020004" pitchFamily="66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223600"/>
                  </a:ext>
                </a:extLst>
              </a:tr>
              <a:tr h="1013185">
                <a:tc>
                  <a:txBody>
                    <a:bodyPr/>
                    <a:lstStyle/>
                    <a:p>
                      <a:pPr algn="l"/>
                      <a:r>
                        <a:rPr lang="th-TH" sz="1700" b="1" i="1" dirty="0">
                          <a:solidFill>
                            <a:srgbClr val="7030A0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1.ผลงานการพัฒนากระบวนการทำงานที่เป็นสิ่งใหม่ของหน่วยงาน หรือ นวัตกรรมเชิงประจักษ์ หรือนวัตกรรมเชิงกระบวนการอย่างน้อย 1 ระบบงาน/กระบวนการ/ชิ้นงาน</a:t>
                      </a:r>
                      <a:endParaRPr lang="en-ZA" sz="1700" b="1" i="1" dirty="0">
                        <a:solidFill>
                          <a:srgbClr val="7030A0"/>
                        </a:solidFill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i="1" dirty="0">
                          <a:solidFill>
                            <a:schemeClr val="accent1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อย่างน้อย 1 ระบบงาน/กระบวนการ/ชิ้นงาน</a:t>
                      </a:r>
                      <a:endParaRPr lang="en-ZA" sz="2000" b="1" i="1" dirty="0">
                        <a:solidFill>
                          <a:schemeClr val="accent1"/>
                        </a:solidFill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20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N/A</a:t>
                      </a:r>
                      <a:endParaRPr kumimoji="0" lang="en-ZA" sz="20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TH Baijam" panose="02000506000000020004" pitchFamily="2" charset="-34"/>
                        <a:ea typeface="+mn-ea"/>
                        <a:cs typeface="TH Baijam" panose="0200050600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0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ร้อยละ 100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0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บุคลากรเขียนคู่มือ/ขั้นตอนการปฏิบัติ </a:t>
                      </a:r>
                      <a:endParaRPr kumimoji="0" lang="en-ZA" sz="20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TH Baijam" panose="02000506000000020004" pitchFamily="2" charset="-34"/>
                        <a:ea typeface="+mn-ea"/>
                        <a:cs typeface="TH Baijam" panose="0200050600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th-TH" sz="1700" b="1" i="1" u="none" dirty="0">
                          <a:solidFill>
                            <a:schemeClr val="accent1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ระบบฐานข้อมูลทุนการศึกษา</a:t>
                      </a:r>
                      <a:endParaRPr lang="en-US" sz="1700" b="1" i="1" u="none" dirty="0">
                        <a:solidFill>
                          <a:schemeClr val="accent1"/>
                        </a:solidFill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  <a:p>
                      <a:pPr>
                        <a:defRPr/>
                      </a:pPr>
                      <a:r>
                        <a:rPr lang="th-TH" sz="1700" b="1" i="1" u="none" dirty="0">
                          <a:solidFill>
                            <a:schemeClr val="accent1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งานแนะแนวและทุนการศึกษา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200" b="1" i="1" dirty="0">
                          <a:solidFill>
                            <a:schemeClr val="accent1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100</a:t>
                      </a:r>
                      <a:endParaRPr lang="en-ZA" sz="2200" b="1" i="1" dirty="0">
                        <a:solidFill>
                          <a:schemeClr val="accent1"/>
                        </a:solidFill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200" b="1" i="1" dirty="0">
                          <a:solidFill>
                            <a:srgbClr val="0070C0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เพิ่มขึ้น</a:t>
                      </a:r>
                      <a:endParaRPr lang="en-ZA" sz="2200" b="1" i="1" dirty="0">
                        <a:solidFill>
                          <a:srgbClr val="0070C0"/>
                        </a:solidFill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3495943"/>
                  </a:ext>
                </a:extLst>
              </a:tr>
              <a:tr h="1013185">
                <a:tc>
                  <a:txBody>
                    <a:bodyPr/>
                    <a:lstStyle/>
                    <a:p>
                      <a:pPr algn="l"/>
                      <a:r>
                        <a:rPr lang="th-TH" sz="2000" b="1" i="1" dirty="0">
                          <a:solidFill>
                            <a:srgbClr val="7030A0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2.ผลการรับรู้ผู้มีส่วนได้ส่วนเสียภายใน (</a:t>
                      </a:r>
                      <a:r>
                        <a:rPr lang="en-ZA" sz="2000" b="1" i="1" dirty="0">
                          <a:solidFill>
                            <a:srgbClr val="7030A0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IIT) </a:t>
                      </a:r>
                      <a:r>
                        <a:rPr lang="th-TH" sz="2000" b="1" i="1" dirty="0">
                          <a:solidFill>
                            <a:srgbClr val="7030A0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ด้านคุณธรรมและความโปร่งใสของหน่วยงาน</a:t>
                      </a:r>
                      <a:endParaRPr lang="en-ZA" sz="2000" b="1" i="1" dirty="0">
                        <a:solidFill>
                          <a:srgbClr val="7030A0"/>
                        </a:solidFill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1" dirty="0">
                          <a:solidFill>
                            <a:schemeClr val="accent1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&gt;= </a:t>
                      </a:r>
                      <a:r>
                        <a:rPr lang="th-TH" sz="2000" b="1" i="1" dirty="0">
                          <a:solidFill>
                            <a:schemeClr val="accent1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ร้อยละ 95</a:t>
                      </a:r>
                      <a:endParaRPr lang="en-ZA" sz="2000" b="1" i="1" dirty="0">
                        <a:solidFill>
                          <a:schemeClr val="accent1"/>
                        </a:solidFill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N/A</a:t>
                      </a:r>
                      <a:endParaRPr kumimoji="0" lang="en-ZA" sz="20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TH Baijam" panose="02000506000000020004" pitchFamily="2" charset="-34"/>
                        <a:ea typeface="+mn-ea"/>
                        <a:cs typeface="TH Baijam" panose="0200050600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0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0.97 คะแนน</a:t>
                      </a:r>
                      <a:br>
                        <a:rPr kumimoji="0" lang="th-TH" sz="20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</a:br>
                      <a:r>
                        <a:rPr kumimoji="0" lang="th-TH" sz="20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(เต็ม 1 คะแนน)</a:t>
                      </a:r>
                      <a:endParaRPr kumimoji="0" lang="en-ZA" sz="20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TH Baijam" panose="02000506000000020004" pitchFamily="2" charset="-34"/>
                        <a:ea typeface="+mn-ea"/>
                        <a:cs typeface="TH Baijam" panose="0200050600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th-TH" sz="1700" b="1" i="1" dirty="0">
                          <a:solidFill>
                            <a:schemeClr val="accent1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ตุลาคม – </a:t>
                      </a:r>
                      <a:r>
                        <a:rPr lang="th-TH" sz="1700" b="1" i="1" dirty="0">
                          <a:solidFill>
                            <a:srgbClr val="7030A0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98.82%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th-TH" sz="1700" b="1" i="1" dirty="0">
                          <a:solidFill>
                            <a:schemeClr val="accent1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พฤศจิกายน </a:t>
                      </a:r>
                      <a:r>
                        <a:rPr lang="th-TH" sz="1700" b="1" i="1" dirty="0" smtClean="0">
                          <a:solidFill>
                            <a:schemeClr val="accent1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–</a:t>
                      </a:r>
                      <a:r>
                        <a:rPr lang="en-US" sz="1700" b="1" i="1" baseline="0" dirty="0" smtClean="0">
                          <a:solidFill>
                            <a:schemeClr val="accent1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 </a:t>
                      </a:r>
                      <a:r>
                        <a:rPr lang="th-TH" sz="1700" b="1" i="1" dirty="0" smtClean="0">
                          <a:solidFill>
                            <a:srgbClr val="7030A0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98.02</a:t>
                      </a:r>
                      <a:r>
                        <a:rPr lang="th-TH" sz="1700" b="1" i="1" dirty="0">
                          <a:solidFill>
                            <a:srgbClr val="7030A0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%</a:t>
                      </a:r>
                      <a:endParaRPr lang="en-US" sz="1700" b="1" i="1" dirty="0">
                        <a:solidFill>
                          <a:srgbClr val="7030A0"/>
                        </a:solidFill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th-TH" sz="1700" b="1" i="1" dirty="0">
                          <a:solidFill>
                            <a:schemeClr val="accent1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ธันวาคม – </a:t>
                      </a:r>
                      <a:r>
                        <a:rPr lang="th-TH" sz="1700" b="1" i="1" dirty="0">
                          <a:solidFill>
                            <a:srgbClr val="7030A0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98.09%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th-TH" sz="1700" b="1" i="1" dirty="0">
                          <a:solidFill>
                            <a:schemeClr val="accent1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มกราคม – </a:t>
                      </a:r>
                      <a:r>
                        <a:rPr lang="th-TH" sz="1700" b="1" i="1" dirty="0">
                          <a:solidFill>
                            <a:srgbClr val="7030A0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98.02%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th-TH" sz="1700" b="1" i="1" dirty="0">
                          <a:solidFill>
                            <a:schemeClr val="accent1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กุมภาพันธ์ – </a:t>
                      </a:r>
                      <a:r>
                        <a:rPr lang="en-US" sz="1700" b="1" i="1" dirty="0">
                          <a:solidFill>
                            <a:srgbClr val="7030A0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98</a:t>
                      </a:r>
                      <a:r>
                        <a:rPr lang="th-TH" sz="1700" b="1" i="1" dirty="0">
                          <a:solidFill>
                            <a:srgbClr val="7030A0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.32%</a:t>
                      </a:r>
                      <a:endParaRPr lang="en-ZA" sz="1700" b="1" i="1" dirty="0">
                        <a:solidFill>
                          <a:srgbClr val="7030A0"/>
                        </a:solidFill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200" b="1" i="1" dirty="0">
                          <a:solidFill>
                            <a:schemeClr val="accent1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98.</a:t>
                      </a:r>
                      <a:r>
                        <a:rPr lang="en-US" sz="2200" b="1" i="1" dirty="0">
                          <a:solidFill>
                            <a:schemeClr val="accent1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2</a:t>
                      </a:r>
                      <a:r>
                        <a:rPr lang="th-TH" sz="2200" b="1" i="1" dirty="0">
                          <a:solidFill>
                            <a:schemeClr val="accent1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5</a:t>
                      </a:r>
                      <a:endParaRPr lang="en-ZA" sz="2200" b="1" i="1" dirty="0">
                        <a:solidFill>
                          <a:schemeClr val="accent1"/>
                        </a:solidFill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200" b="1" i="1" dirty="0">
                          <a:solidFill>
                            <a:srgbClr val="0070C0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เพิ่มขึ้น</a:t>
                      </a:r>
                      <a:endParaRPr lang="en-ZA" sz="2200" b="1" i="1" dirty="0">
                        <a:solidFill>
                          <a:srgbClr val="0070C0"/>
                        </a:solidFill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2132828"/>
                  </a:ext>
                </a:extLst>
              </a:tr>
              <a:tr h="1013185">
                <a:tc>
                  <a:txBody>
                    <a:bodyPr/>
                    <a:lstStyle/>
                    <a:p>
                      <a:pPr algn="l" fontAlgn="t"/>
                      <a:r>
                        <a:rPr lang="th-TH" sz="2400" b="1" i="1" u="none" strike="noStrike" dirty="0">
                          <a:solidFill>
                            <a:srgbClr val="7030A0"/>
                          </a:solidFill>
                          <a:effectLst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3.การมาทำงานตรงเวลาของพนักงาน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i="1" dirty="0">
                          <a:solidFill>
                            <a:schemeClr val="accent1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ร้อยละ 100</a:t>
                      </a:r>
                      <a:endParaRPr lang="en-ZA" sz="2000" b="1" i="1" dirty="0">
                        <a:solidFill>
                          <a:schemeClr val="accent1"/>
                        </a:solidFill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0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ร้อยละ </a:t>
                      </a:r>
                      <a:r>
                        <a:rPr kumimoji="0" lang="en-US" sz="20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99.53</a:t>
                      </a:r>
                      <a:endParaRPr kumimoji="0" lang="th-TH" sz="20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TH Baijam" panose="02000506000000020004" pitchFamily="2" charset="-34"/>
                        <a:ea typeface="+mn-ea"/>
                        <a:cs typeface="TH Baijam" panose="0200050600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0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ร้อยละ 9</a:t>
                      </a:r>
                      <a:r>
                        <a:rPr kumimoji="0" lang="en-US" sz="20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8.77</a:t>
                      </a:r>
                      <a:endParaRPr kumimoji="0" lang="th-TH" sz="20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TH Baijam" panose="02000506000000020004" pitchFamily="2" charset="-34"/>
                        <a:ea typeface="+mn-ea"/>
                        <a:cs typeface="TH Baijam" panose="0200050600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kumimoji="0" lang="th-TH" sz="17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ร้อยละ 94</a:t>
                      </a:r>
                      <a:r>
                        <a:rPr kumimoji="0" lang="en-US" sz="17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.</a:t>
                      </a:r>
                      <a:r>
                        <a:rPr kumimoji="0" lang="th-TH" sz="17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35</a:t>
                      </a: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kumimoji="0" lang="th-TH" sz="17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(ตั้งแต่ ต.ค</a:t>
                      </a:r>
                      <a:r>
                        <a:rPr kumimoji="0" lang="en-US" sz="17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 65</a:t>
                      </a:r>
                      <a:r>
                        <a:rPr kumimoji="0" lang="th-TH" sz="17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.-มี.ค.</a:t>
                      </a:r>
                      <a:r>
                        <a:rPr kumimoji="0" lang="en-US" sz="17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 66</a:t>
                      </a:r>
                      <a:r>
                        <a:rPr kumimoji="0" lang="th-TH" sz="17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)</a:t>
                      </a:r>
                      <a:endParaRPr lang="en-ZA" sz="1700" b="1" i="1" dirty="0">
                        <a:solidFill>
                          <a:schemeClr val="accent1"/>
                        </a:solidFill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th-TH" sz="2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94</a:t>
                      </a:r>
                      <a:r>
                        <a:rPr kumimoji="0" lang="en-US" sz="2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.</a:t>
                      </a:r>
                      <a:r>
                        <a:rPr kumimoji="0" lang="th-TH" sz="2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35</a:t>
                      </a:r>
                      <a:endParaRPr lang="en-ZA" sz="2200" b="1" i="1" dirty="0">
                        <a:solidFill>
                          <a:schemeClr val="accent1"/>
                        </a:solidFill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200" b="1" i="1" dirty="0">
                          <a:solidFill>
                            <a:srgbClr val="0070C0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เพิ่มขึ้น</a:t>
                      </a:r>
                      <a:endParaRPr kumimoji="0" lang="en-ZA" sz="22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TH Baijam" panose="02000506000000020004" pitchFamily="2" charset="-34"/>
                        <a:ea typeface="+mn-ea"/>
                        <a:cs typeface="TH Baijam" panose="0200050600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4300830"/>
                  </a:ext>
                </a:extLst>
              </a:tr>
              <a:tr h="1013185">
                <a:tc>
                  <a:txBody>
                    <a:bodyPr/>
                    <a:lstStyle/>
                    <a:p>
                      <a:pPr algn="l" fontAlgn="t"/>
                      <a:r>
                        <a:rPr lang="th-TH" sz="2400" b="1" i="1" u="none" strike="noStrike" dirty="0">
                          <a:solidFill>
                            <a:srgbClr val="7030A0"/>
                          </a:solidFill>
                          <a:effectLst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4.เว็บไซต์ (</a:t>
                      </a:r>
                      <a:r>
                        <a:rPr lang="en-US" sz="2400" b="1" i="1" u="none" strike="noStrike" dirty="0">
                          <a:solidFill>
                            <a:srgbClr val="7030A0"/>
                          </a:solidFill>
                          <a:effectLst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website) </a:t>
                      </a:r>
                      <a:r>
                        <a:rPr lang="th-TH" sz="2400" b="1" i="1" u="none" strike="noStrike" dirty="0">
                          <a:solidFill>
                            <a:srgbClr val="7030A0"/>
                          </a:solidFill>
                          <a:effectLst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หน่วยงานทั้งภาษาไทย และภาษาอังกฤษ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i="1" dirty="0">
                          <a:solidFill>
                            <a:schemeClr val="accent1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2 คะแนน</a:t>
                      </a:r>
                      <a:endParaRPr lang="en-ZA" sz="2000" b="1" i="1" dirty="0">
                        <a:solidFill>
                          <a:schemeClr val="accent1"/>
                        </a:solidFill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0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2 คะแนน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0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(เต็ม 2 คะแนน)</a:t>
                      </a:r>
                      <a:endParaRPr kumimoji="0" lang="en-ZA" sz="20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TH Baijam" panose="02000506000000020004" pitchFamily="2" charset="-34"/>
                        <a:ea typeface="+mn-ea"/>
                        <a:cs typeface="TH Baijam" panose="0200050600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0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1 คะแนน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0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(เต็ม 1 คะแนน)</a:t>
                      </a:r>
                      <a:endParaRPr kumimoji="0" lang="en-ZA" sz="20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TH Baijam" panose="02000506000000020004" pitchFamily="2" charset="-34"/>
                        <a:ea typeface="+mn-ea"/>
                        <a:cs typeface="TH Baijam" panose="0200050600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0975" indent="-180975" algn="l">
                        <a:buFont typeface="Arial" panose="020B0604020202020204" pitchFamily="34" charset="0"/>
                        <a:buChar char="•"/>
                      </a:pPr>
                      <a:r>
                        <a:rPr lang="th-TH" sz="1700" b="1" i="1" dirty="0">
                          <a:solidFill>
                            <a:schemeClr val="accent1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ประชาสัมพันธ์ข่าวสาร ไทย/อังกฤษ</a:t>
                      </a:r>
                    </a:p>
                    <a:p>
                      <a:pPr marL="180975" indent="-180975" algn="l">
                        <a:buFont typeface="Arial" panose="020B0604020202020204" pitchFamily="34" charset="0"/>
                        <a:buChar char="•"/>
                      </a:pPr>
                      <a:r>
                        <a:rPr lang="th-TH" sz="1700" b="1" i="1" dirty="0">
                          <a:solidFill>
                            <a:schemeClr val="accent1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ปรับปรุงเว็บไซต์</a:t>
                      </a:r>
                    </a:p>
                    <a:p>
                      <a:pPr marL="180975" indent="-180975" algn="l">
                        <a:buFont typeface="Arial" panose="020B0604020202020204" pitchFamily="34" charset="0"/>
                        <a:buChar char="•"/>
                      </a:pPr>
                      <a:r>
                        <a:rPr lang="th-TH" sz="1700" b="1" i="1" dirty="0">
                          <a:solidFill>
                            <a:schemeClr val="accent1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รายงานผลการประชาสัมพันธ์ข่าวสาร</a:t>
                      </a:r>
                      <a:endParaRPr lang="en-ZA" sz="1700" b="1" i="1" dirty="0">
                        <a:solidFill>
                          <a:schemeClr val="accent1"/>
                        </a:solidFill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200" b="1" i="1" dirty="0">
                          <a:solidFill>
                            <a:schemeClr val="accent1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60</a:t>
                      </a:r>
                      <a:endParaRPr lang="en-ZA" sz="2200" b="1" i="1" dirty="0">
                        <a:solidFill>
                          <a:schemeClr val="accent1"/>
                        </a:solidFill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200" b="1" i="1" dirty="0">
                          <a:solidFill>
                            <a:srgbClr val="0070C0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เพิ่มขึ้น</a:t>
                      </a:r>
                      <a:endParaRPr kumimoji="0" lang="en-ZA" sz="22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TH Baijam" panose="02000506000000020004" pitchFamily="2" charset="-34"/>
                        <a:ea typeface="+mn-ea"/>
                        <a:cs typeface="TH Baijam" panose="0200050600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7728417"/>
                  </a:ext>
                </a:extLst>
              </a:tr>
            </a:tbl>
          </a:graphicData>
        </a:graphic>
      </p:graphicFrame>
      <p:pic>
        <p:nvPicPr>
          <p:cNvPr id="23" name="Picture 22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118" y="52105"/>
            <a:ext cx="1136340" cy="13891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997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raphic 37">
            <a:extLst>
              <a:ext uri="{FF2B5EF4-FFF2-40B4-BE49-F238E27FC236}">
                <a16:creationId xmlns:a16="http://schemas.microsoft.com/office/drawing/2014/main" id="{51AD33F3-8B2D-42E6-B33C-C30D9F6C87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147332" y="4969413"/>
            <a:ext cx="2512106" cy="2179177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DA941FAF-4435-4901-B1CE-907B4B3A87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727017" y="4242313"/>
            <a:ext cx="1676368" cy="1454199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53D0F7AD-3823-4510-ADD8-8512D34115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137860" y="3822058"/>
            <a:ext cx="784656" cy="680666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DC300488-D62D-454A-BA33-6016A2DD3A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629054" y="5470416"/>
            <a:ext cx="714638" cy="619927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6E95C8B6-0721-4EB2-838B-A7E02D58B8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015777" y="4966619"/>
            <a:ext cx="784656" cy="680666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9E416CD2-1844-47DC-AD3E-82D4E167D0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532329" y="4483632"/>
            <a:ext cx="2512106" cy="2179177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55CEE302-D220-491D-983E-01BAE0819B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90058" y="3530436"/>
            <a:ext cx="1676368" cy="1454199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849F5C9E-C974-4335-B4E8-B28A380D2F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7315" y="3530436"/>
            <a:ext cx="784656" cy="680666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43F4B4CF-9755-463D-BE4C-62F9A9AC9E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259907" y="3064286"/>
            <a:ext cx="714638" cy="619927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F730D778-D57C-40C3-BF7C-766350578E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852994" y="5696512"/>
            <a:ext cx="784656" cy="680666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DBF670CA-0490-465D-93C3-F808E38517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259907" y="4745608"/>
            <a:ext cx="509553" cy="442022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8500E652-C9B1-4496-B318-FC8A176134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476820" y="3696160"/>
            <a:ext cx="509553" cy="442022"/>
          </a:xfrm>
          <a:prstGeom prst="rect">
            <a:avLst/>
          </a:prstGeom>
        </p:spPr>
      </p:pic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BEE0921D-4C1D-4106-9AC0-F73F30E8DA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8540055"/>
              </p:ext>
            </p:extLst>
          </p:nvPr>
        </p:nvGraphicFramePr>
        <p:xfrm>
          <a:off x="111965" y="130910"/>
          <a:ext cx="10852445" cy="6541770"/>
        </p:xfrm>
        <a:graphic>
          <a:graphicData uri="http://schemas.openxmlformats.org/drawingml/2006/table">
            <a:tbl>
              <a:tblPr firstRow="1" firstCol="1">
                <a:tableStyleId>{2D5ABB26-0587-4C30-8999-92F81FD0307C}</a:tableStyleId>
              </a:tblPr>
              <a:tblGrid>
                <a:gridCol w="2406011">
                  <a:extLst>
                    <a:ext uri="{9D8B030D-6E8A-4147-A177-3AD203B41FA5}">
                      <a16:colId xmlns:a16="http://schemas.microsoft.com/office/drawing/2014/main" val="1173992025"/>
                    </a:ext>
                  </a:extLst>
                </a:gridCol>
                <a:gridCol w="1368303">
                  <a:extLst>
                    <a:ext uri="{9D8B030D-6E8A-4147-A177-3AD203B41FA5}">
                      <a16:colId xmlns:a16="http://schemas.microsoft.com/office/drawing/2014/main" val="1010693434"/>
                    </a:ext>
                  </a:extLst>
                </a:gridCol>
                <a:gridCol w="1039644">
                  <a:extLst>
                    <a:ext uri="{9D8B030D-6E8A-4147-A177-3AD203B41FA5}">
                      <a16:colId xmlns:a16="http://schemas.microsoft.com/office/drawing/2014/main" val="3031205927"/>
                    </a:ext>
                  </a:extLst>
                </a:gridCol>
                <a:gridCol w="1503604">
                  <a:extLst>
                    <a:ext uri="{9D8B030D-6E8A-4147-A177-3AD203B41FA5}">
                      <a16:colId xmlns:a16="http://schemas.microsoft.com/office/drawing/2014/main" val="1867864984"/>
                    </a:ext>
                  </a:extLst>
                </a:gridCol>
                <a:gridCol w="1830475">
                  <a:extLst>
                    <a:ext uri="{9D8B030D-6E8A-4147-A177-3AD203B41FA5}">
                      <a16:colId xmlns:a16="http://schemas.microsoft.com/office/drawing/2014/main" val="608292439"/>
                    </a:ext>
                  </a:extLst>
                </a:gridCol>
                <a:gridCol w="928312">
                  <a:extLst>
                    <a:ext uri="{9D8B030D-6E8A-4147-A177-3AD203B41FA5}">
                      <a16:colId xmlns:a16="http://schemas.microsoft.com/office/drawing/2014/main" val="1007882540"/>
                    </a:ext>
                  </a:extLst>
                </a:gridCol>
                <a:gridCol w="1776096">
                  <a:extLst>
                    <a:ext uri="{9D8B030D-6E8A-4147-A177-3AD203B41FA5}">
                      <a16:colId xmlns:a16="http://schemas.microsoft.com/office/drawing/2014/main" val="3698840332"/>
                    </a:ext>
                  </a:extLst>
                </a:gridCol>
              </a:tblGrid>
              <a:tr h="108232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dirty="0">
                          <a:solidFill>
                            <a:schemeClr val="bg1"/>
                          </a:solidFill>
                          <a:latin typeface="TH Charmonman" panose="03000500040000020004" pitchFamily="66" charset="-34"/>
                          <a:cs typeface="TH Charmonman" panose="03000500040000020004" pitchFamily="66" charset="-34"/>
                        </a:rPr>
                        <a:t>ตัวชี้วัด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solidFill>
                            <a:schemeClr val="bg1"/>
                          </a:solidFill>
                          <a:latin typeface="TH Charmonman" panose="03000500040000020004" pitchFamily="66" charset="-34"/>
                          <a:cs typeface="TH Charmonman" panose="03000500040000020004" pitchFamily="66" charset="-34"/>
                        </a:rPr>
                        <a:t>ค่าเป้าหมาย</a:t>
                      </a:r>
                    </a:p>
                    <a:p>
                      <a:pPr algn="ctr"/>
                      <a:r>
                        <a:rPr lang="th-TH" sz="1800" b="1" dirty="0">
                          <a:solidFill>
                            <a:schemeClr val="bg1"/>
                          </a:solidFill>
                          <a:latin typeface="TH Charmonman" panose="03000500040000020004" pitchFamily="66" charset="-34"/>
                          <a:cs typeface="TH Charmonman" panose="03000500040000020004" pitchFamily="66" charset="-34"/>
                        </a:rPr>
                        <a:t>ปี</a:t>
                      </a:r>
                      <a:r>
                        <a:rPr lang="th-TH" sz="1800" b="1" baseline="0" dirty="0">
                          <a:solidFill>
                            <a:schemeClr val="bg1"/>
                          </a:solidFill>
                          <a:latin typeface="TH Charmonman" panose="03000500040000020004" pitchFamily="66" charset="-34"/>
                          <a:cs typeface="TH Charmonman" panose="03000500040000020004" pitchFamily="66" charset="-34"/>
                        </a:rPr>
                        <a:t> 2566</a:t>
                      </a:r>
                      <a:endParaRPr lang="en-ZA" sz="1800" b="1" dirty="0">
                        <a:solidFill>
                          <a:schemeClr val="bg1"/>
                        </a:solidFill>
                        <a:latin typeface="TH Charmonman" panose="03000500040000020004" pitchFamily="66" charset="-34"/>
                        <a:cs typeface="TH Charmonman" panose="03000500040000020004" pitchFamily="66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solidFill>
                            <a:schemeClr val="bg1"/>
                          </a:solidFill>
                          <a:latin typeface="TH Charmonman" panose="03000500040000020004" pitchFamily="66" charset="-34"/>
                          <a:cs typeface="TH Charmonman" panose="03000500040000020004" pitchFamily="66" charset="-34"/>
                        </a:rPr>
                        <a:t>ผลงานปี 2564</a:t>
                      </a:r>
                      <a:endParaRPr lang="en-ZA" sz="1800" b="1" dirty="0">
                        <a:solidFill>
                          <a:schemeClr val="bg1"/>
                        </a:solidFill>
                        <a:latin typeface="TH Charmonman" panose="03000500040000020004" pitchFamily="66" charset="-34"/>
                        <a:cs typeface="TH Charmonman" panose="03000500040000020004" pitchFamily="66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kern="1200" dirty="0">
                          <a:solidFill>
                            <a:schemeClr val="bg1"/>
                          </a:solidFill>
                          <a:latin typeface="TH Charmonman" panose="03000500040000020004" pitchFamily="66" charset="-34"/>
                          <a:cs typeface="TH Charmonman" panose="03000500040000020004" pitchFamily="66" charset="-34"/>
                        </a:rPr>
                        <a:t>ผลงานปี 2565</a:t>
                      </a:r>
                      <a:endParaRPr lang="en-ZA" sz="1800" b="1" dirty="0">
                        <a:solidFill>
                          <a:schemeClr val="bg1"/>
                        </a:solidFill>
                        <a:latin typeface="TH Charmonman" panose="03000500040000020004" pitchFamily="66" charset="-34"/>
                        <a:cs typeface="TH Charmonman" panose="03000500040000020004" pitchFamily="66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solidFill>
                            <a:schemeClr val="bg1"/>
                          </a:solidFill>
                          <a:latin typeface="TH Charmonman" panose="03000500040000020004" pitchFamily="66" charset="-34"/>
                          <a:cs typeface="TH Charmonman" panose="03000500040000020004" pitchFamily="66" charset="-34"/>
                        </a:rPr>
                        <a:t>ผลการดำเนินงาน</a:t>
                      </a:r>
                    </a:p>
                    <a:p>
                      <a:pPr algn="ctr"/>
                      <a:r>
                        <a:rPr lang="th-TH" sz="1800" b="1" dirty="0">
                          <a:solidFill>
                            <a:schemeClr val="bg1"/>
                          </a:solidFill>
                          <a:latin typeface="TH Charmonman" panose="03000500040000020004" pitchFamily="66" charset="-34"/>
                          <a:cs typeface="TH Charmonman" panose="03000500040000020004" pitchFamily="66" charset="-34"/>
                        </a:rPr>
                        <a:t>ปี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TH Charmonman" panose="03000500040000020004" pitchFamily="66" charset="-34"/>
                          <a:cs typeface="TH Charmonman" panose="03000500040000020004" pitchFamily="66" charset="-34"/>
                        </a:rPr>
                        <a:t> 2566 (6</a:t>
                      </a:r>
                      <a:r>
                        <a:rPr lang="th-TH" sz="1800" b="1" dirty="0">
                          <a:solidFill>
                            <a:schemeClr val="bg1"/>
                          </a:solidFill>
                          <a:latin typeface="TH Charmonman" panose="03000500040000020004" pitchFamily="66" charset="-34"/>
                          <a:cs typeface="TH Charmonman" panose="03000500040000020004" pitchFamily="66" charset="-34"/>
                        </a:rPr>
                        <a:t> เดือน)</a:t>
                      </a:r>
                      <a:endParaRPr lang="en-ZA" sz="1800" b="1" dirty="0">
                        <a:solidFill>
                          <a:schemeClr val="bg1"/>
                        </a:solidFill>
                        <a:latin typeface="TH Charmonman" panose="03000500040000020004" pitchFamily="66" charset="-34"/>
                        <a:cs typeface="TH Charmonman" panose="03000500040000020004" pitchFamily="66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solidFill>
                            <a:schemeClr val="bg1"/>
                          </a:solidFill>
                          <a:latin typeface="TH Charmonman" panose="03000500040000020004" pitchFamily="66" charset="-34"/>
                          <a:cs typeface="TH Charmonman" panose="03000500040000020004" pitchFamily="66" charset="-34"/>
                        </a:rPr>
                        <a:t>ผลสำเร็จ (%)</a:t>
                      </a:r>
                      <a:endParaRPr lang="en-ZA" sz="1800" b="1" dirty="0">
                        <a:solidFill>
                          <a:schemeClr val="bg1"/>
                        </a:solidFill>
                        <a:latin typeface="TH Charmonman" panose="03000500040000020004" pitchFamily="66" charset="-34"/>
                        <a:cs typeface="TH Charmonman" panose="03000500040000020004" pitchFamily="66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kern="1200" dirty="0">
                          <a:solidFill>
                            <a:schemeClr val="bg1"/>
                          </a:solidFill>
                          <a:latin typeface="TH Charmonman" panose="03000500040000020004" pitchFamily="66" charset="-34"/>
                          <a:cs typeface="TH Charmonman" panose="03000500040000020004" pitchFamily="66" charset="-34"/>
                        </a:rPr>
                        <a:t>แนวโน้มผลสำเร็จเปรียบเทียบกับผลงานย้อนหลัง (เพิ่มขึ้น/ลดลง)</a:t>
                      </a:r>
                      <a:endParaRPr lang="th-TH" sz="1800" b="1" kern="1200" dirty="0">
                        <a:solidFill>
                          <a:schemeClr val="bg1"/>
                        </a:solidFill>
                        <a:latin typeface="TH Charmonman" panose="03000500040000020004" pitchFamily="66" charset="-34"/>
                        <a:ea typeface="+mn-ea"/>
                        <a:cs typeface="TH Charmonman" panose="03000500040000020004" pitchFamily="66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223600"/>
                  </a:ext>
                </a:extLst>
              </a:tr>
              <a:tr h="1013185">
                <a:tc>
                  <a:txBody>
                    <a:bodyPr/>
                    <a:lstStyle/>
                    <a:p>
                      <a:pPr algn="l" fontAlgn="t"/>
                      <a:r>
                        <a:rPr lang="th-TH" sz="2400" b="1" i="1" u="none" strike="noStrike" dirty="0">
                          <a:solidFill>
                            <a:srgbClr val="7030A0"/>
                          </a:solidFill>
                          <a:effectLst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5.พนักงานในหน่วยงานได้รับตำแหน่งปฏิบัติการวิชาชีพ หรือ ปรับเพิ่มตำแหน่ง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200" b="1" i="1" dirty="0">
                          <a:solidFill>
                            <a:schemeClr val="accent1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ร้อยละ 1</a:t>
                      </a:r>
                      <a:endParaRPr lang="en-ZA" sz="2200" b="1" i="1" dirty="0">
                        <a:solidFill>
                          <a:schemeClr val="accent1"/>
                        </a:solidFill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N/A</a:t>
                      </a:r>
                      <a:endParaRPr kumimoji="0" lang="en-ZA" sz="22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TH Baijam" panose="02000506000000020004" pitchFamily="2" charset="-34"/>
                        <a:ea typeface="+mn-ea"/>
                        <a:cs typeface="TH Baijam" panose="0200050600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7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1 คน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7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(คุณอรุณรัตน์ ฉลาดดี ปรับตำแหน่งเป็นเจ้าหน้าที่บริหารทั่วไป)</a:t>
                      </a:r>
                      <a:endParaRPr kumimoji="0" lang="en-ZA" sz="17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TH Baijam" panose="02000506000000020004" pitchFamily="2" charset="-34"/>
                        <a:ea typeface="+mn-ea"/>
                        <a:cs typeface="TH Baijam" panose="0200050600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700" b="1" i="1" dirty="0">
                          <a:solidFill>
                            <a:schemeClr val="accent1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1 คน</a:t>
                      </a:r>
                    </a:p>
                    <a:p>
                      <a:pPr algn="ctr"/>
                      <a:r>
                        <a:rPr lang="th-TH" sz="1700" b="1" i="1" dirty="0">
                          <a:solidFill>
                            <a:schemeClr val="accent1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(คุณชูใจ ช่วยชู</a:t>
                      </a:r>
                    </a:p>
                    <a:p>
                      <a:pPr algn="ctr"/>
                      <a:r>
                        <a:rPr lang="th-TH" sz="1700" b="1" i="1" dirty="0">
                          <a:solidFill>
                            <a:schemeClr val="accent1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ปรับตำแหน่งวิทยฐานะวิชาชีพเป็น</a:t>
                      </a:r>
                      <a:r>
                        <a:rPr lang="en-US" sz="1700" b="1" i="1" dirty="0">
                          <a:solidFill>
                            <a:schemeClr val="accent1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 </a:t>
                      </a:r>
                      <a:r>
                        <a:rPr lang="th-TH" sz="1700" b="1" i="1" dirty="0">
                          <a:solidFill>
                            <a:schemeClr val="accent1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ชำนาญการ)</a:t>
                      </a:r>
                      <a:endParaRPr lang="en-ZA" sz="1700" b="1" i="1" dirty="0">
                        <a:solidFill>
                          <a:schemeClr val="accent1"/>
                        </a:solidFill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200" b="1" i="1" dirty="0">
                          <a:solidFill>
                            <a:schemeClr val="accent1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50</a:t>
                      </a:r>
                      <a:endParaRPr lang="en-ZA" sz="2200" b="1" i="1" dirty="0">
                        <a:solidFill>
                          <a:schemeClr val="accent1"/>
                        </a:solidFill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200" b="1" i="1" dirty="0">
                          <a:solidFill>
                            <a:srgbClr val="0070C0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เพิ่มขึ้น</a:t>
                      </a:r>
                      <a:endParaRPr kumimoji="0" lang="en-ZA" sz="22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TH Baijam" panose="02000506000000020004" pitchFamily="2" charset="-34"/>
                        <a:ea typeface="+mn-ea"/>
                        <a:cs typeface="TH Baijam" panose="0200050600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3495943"/>
                  </a:ext>
                </a:extLst>
              </a:tr>
              <a:tr h="1013185">
                <a:tc>
                  <a:txBody>
                    <a:bodyPr/>
                    <a:lstStyle/>
                    <a:p>
                      <a:pPr algn="l" fontAlgn="t"/>
                      <a:r>
                        <a:rPr lang="th-TH" sz="2400" b="1" i="1" u="none" strike="noStrike" dirty="0">
                          <a:solidFill>
                            <a:srgbClr val="7030A0"/>
                          </a:solidFill>
                          <a:effectLst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6.ร้อยละผลสำเร็จการใช้งานระบบ </a:t>
                      </a:r>
                      <a:r>
                        <a:rPr lang="en-US" sz="2400" b="1" i="1" u="none" strike="noStrike" dirty="0">
                          <a:solidFill>
                            <a:srgbClr val="7030A0"/>
                          </a:solidFill>
                          <a:effectLst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DOMS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200" b="1" i="1" dirty="0">
                          <a:solidFill>
                            <a:schemeClr val="accent1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ร้อยละ 100</a:t>
                      </a:r>
                      <a:endParaRPr lang="en-ZA" sz="2200" b="1" i="1" dirty="0">
                        <a:solidFill>
                          <a:schemeClr val="accent1"/>
                        </a:solidFill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7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ร้อยละ </a:t>
                      </a:r>
                      <a:r>
                        <a:rPr kumimoji="0" lang="en-ZA" sz="17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9</a:t>
                      </a:r>
                      <a:r>
                        <a:rPr kumimoji="0" lang="th-TH" sz="17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7.85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7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1 คะแนน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7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(เต็ม 1 คะแนน)</a:t>
                      </a:r>
                      <a:endParaRPr kumimoji="0" lang="th-TH" sz="17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TH Baijam" panose="02000506000000020004" pitchFamily="2" charset="-34"/>
                        <a:ea typeface="+mn-ea"/>
                        <a:cs typeface="TH Baijam" panose="0200050600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7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ร้อยละ </a:t>
                      </a:r>
                      <a:r>
                        <a:rPr kumimoji="0" lang="en-ZA" sz="17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98.88</a:t>
                      </a:r>
                      <a:endParaRPr kumimoji="0" lang="th-TH" sz="17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7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1 คะแนน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7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(เต็ม 1 คะแนน)</a:t>
                      </a:r>
                      <a:endParaRPr kumimoji="0" lang="th-TH" sz="17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TH Baijam" panose="02000506000000020004" pitchFamily="2" charset="-34"/>
                        <a:ea typeface="+mn-ea"/>
                        <a:cs typeface="TH Baijam" panose="0200050600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700" b="1" i="1" dirty="0">
                          <a:solidFill>
                            <a:schemeClr val="accent1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100%</a:t>
                      </a:r>
                      <a:endParaRPr lang="en-ZA" sz="1700" b="1" i="1" dirty="0">
                        <a:solidFill>
                          <a:schemeClr val="accent1"/>
                        </a:solidFill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200" b="1" i="1" dirty="0">
                          <a:solidFill>
                            <a:schemeClr val="accent1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100</a:t>
                      </a:r>
                      <a:endParaRPr lang="en-ZA" sz="2200" b="1" i="1" dirty="0">
                        <a:solidFill>
                          <a:schemeClr val="accent1"/>
                        </a:solidFill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200" b="1" i="1" dirty="0">
                          <a:solidFill>
                            <a:srgbClr val="0070C0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เพิ่มขึ้น</a:t>
                      </a:r>
                      <a:endParaRPr lang="en-ZA" sz="2200" b="1" i="1" dirty="0">
                        <a:solidFill>
                          <a:srgbClr val="0070C0"/>
                        </a:solidFill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2132828"/>
                  </a:ext>
                </a:extLst>
              </a:tr>
              <a:tr h="1013185">
                <a:tc>
                  <a:txBody>
                    <a:bodyPr/>
                    <a:lstStyle/>
                    <a:p>
                      <a:pPr algn="l" fontAlgn="t"/>
                      <a:r>
                        <a:rPr lang="th-TH" sz="2400" b="1" i="1" u="none" strike="noStrike" dirty="0">
                          <a:solidFill>
                            <a:srgbClr val="7030A0"/>
                          </a:solidFill>
                          <a:effectLst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7.คะแนนประเมิน 5 ส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200" b="1" i="1" dirty="0">
                          <a:solidFill>
                            <a:schemeClr val="accent1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ได้รับรอง</a:t>
                      </a:r>
                      <a:r>
                        <a:rPr lang="en-US" sz="2200" b="1" i="1" dirty="0">
                          <a:solidFill>
                            <a:schemeClr val="accent1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/>
                      </a:r>
                      <a:br>
                        <a:rPr lang="en-US" sz="2200" b="1" i="1" dirty="0">
                          <a:solidFill>
                            <a:schemeClr val="accent1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</a:br>
                      <a:r>
                        <a:rPr lang="th-TH" sz="2200" b="1" i="1" dirty="0">
                          <a:solidFill>
                            <a:schemeClr val="accent1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5</a:t>
                      </a:r>
                      <a:r>
                        <a:rPr lang="en-US" sz="2200" b="1" i="1" dirty="0">
                          <a:solidFill>
                            <a:schemeClr val="accent1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s Model Award</a:t>
                      </a:r>
                      <a:endParaRPr lang="en-ZA" sz="2200" b="1" i="1" dirty="0">
                        <a:solidFill>
                          <a:schemeClr val="accent1"/>
                        </a:solidFill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1 คะแนน</a:t>
                      </a:r>
                      <a:endParaRPr kumimoji="0" lang="en-US" sz="22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TH Baijam" panose="02000506000000020004" pitchFamily="2" charset="-34"/>
                        <a:ea typeface="+mn-ea"/>
                        <a:cs typeface="TH Baijam" panose="0200050600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N/A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7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(เว้นการตรวจเนื่องจากปรับโครงสร้างหน่วยงาน)</a:t>
                      </a:r>
                      <a:endParaRPr kumimoji="0" lang="en-ZA" sz="17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TH Baijam" panose="02000506000000020004" pitchFamily="2" charset="-34"/>
                        <a:ea typeface="+mn-ea"/>
                        <a:cs typeface="TH Baijam" panose="0200050600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h-TH" sz="1700" b="1" i="1" dirty="0">
                          <a:solidFill>
                            <a:schemeClr val="accent1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ระหว่างการเตรียมรับการประเมิน 5</a:t>
                      </a:r>
                      <a:r>
                        <a:rPr lang="en-US" sz="1700" b="1" i="1" dirty="0">
                          <a:solidFill>
                            <a:schemeClr val="accent1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S Model Award</a:t>
                      </a: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h-TH" sz="1700" b="1" i="1" dirty="0">
                          <a:solidFill>
                            <a:schemeClr val="accent1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(เมษายน-พฤษภาคม 2566)</a:t>
                      </a:r>
                      <a:endParaRPr lang="en-ZA" sz="1700" b="1" i="1" dirty="0">
                        <a:solidFill>
                          <a:schemeClr val="accent1"/>
                        </a:solidFill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i="1" dirty="0">
                          <a:solidFill>
                            <a:schemeClr val="accent1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70</a:t>
                      </a:r>
                      <a:endParaRPr lang="en-ZA" sz="2200" b="1" i="1" dirty="0">
                        <a:solidFill>
                          <a:schemeClr val="accent1"/>
                        </a:solidFill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200" b="1" i="1" dirty="0">
                          <a:solidFill>
                            <a:srgbClr val="0070C0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เพิ่มขึ้น</a:t>
                      </a:r>
                      <a:endParaRPr kumimoji="0" lang="en-ZA" sz="22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TH Baijam" panose="02000506000000020004" pitchFamily="2" charset="-34"/>
                        <a:ea typeface="+mn-ea"/>
                        <a:cs typeface="TH Baijam" panose="0200050600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4300830"/>
                  </a:ext>
                </a:extLst>
              </a:tr>
              <a:tr h="1013185">
                <a:tc>
                  <a:txBody>
                    <a:bodyPr/>
                    <a:lstStyle/>
                    <a:p>
                      <a:pPr algn="l" fontAlgn="t"/>
                      <a:r>
                        <a:rPr lang="th-TH" sz="1800" b="1" i="1" u="none" strike="noStrike" dirty="0">
                          <a:solidFill>
                            <a:srgbClr val="7030A0"/>
                          </a:solidFill>
                          <a:effectLst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8.พนักงานในหน่วยงานที่มีสิทธิขึ้นเงินเดือนต้องมีผลการประเมินส่วนบุคคล (50 คะแนน)</a:t>
                      </a:r>
                      <a:br>
                        <a:rPr lang="th-TH" sz="1800" b="1" i="1" u="none" strike="noStrike" dirty="0">
                          <a:solidFill>
                            <a:srgbClr val="7030A0"/>
                          </a:solidFill>
                          <a:effectLst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</a:br>
                      <a:r>
                        <a:rPr lang="th-TH" sz="1800" b="1" i="1" u="none" strike="noStrike" dirty="0">
                          <a:solidFill>
                            <a:srgbClr val="7030A0"/>
                          </a:solidFill>
                          <a:effectLst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ไม่ต่ำกว่า 40 คะแนน (ร้อยละ 80)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200" b="1" i="1" dirty="0">
                          <a:solidFill>
                            <a:schemeClr val="accent1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ร้อยละ 80</a:t>
                      </a:r>
                      <a:endParaRPr lang="en-ZA" sz="2200" b="1" i="1" dirty="0">
                        <a:solidFill>
                          <a:schemeClr val="accent1"/>
                        </a:solidFill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N/A</a:t>
                      </a:r>
                      <a:endParaRPr kumimoji="0" lang="th-TH" sz="22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TH Baijam" panose="02000506000000020004" pitchFamily="2" charset="-34"/>
                        <a:ea typeface="+mn-ea"/>
                        <a:cs typeface="TH Baijam" panose="0200050600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7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ร้อยละ 100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7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1 คะแนน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7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(เต็ม 1 คะแนน)</a:t>
                      </a:r>
                      <a:endParaRPr kumimoji="0" lang="th-TH" sz="17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TH Baijam" panose="02000506000000020004" pitchFamily="2" charset="-34"/>
                        <a:ea typeface="+mn-ea"/>
                        <a:cs typeface="TH Baijam" panose="0200050600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700" b="1" i="1" dirty="0">
                          <a:solidFill>
                            <a:schemeClr val="accent1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ประเมินผลการปฏิบัติงานในเดือน กันยายน 66</a:t>
                      </a:r>
                    </a:p>
                    <a:p>
                      <a:pPr algn="ctr"/>
                      <a:r>
                        <a:rPr lang="th-TH" sz="1700" b="1" i="1" dirty="0">
                          <a:solidFill>
                            <a:schemeClr val="accent1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(ไตรมาส 4)</a:t>
                      </a:r>
                      <a:endParaRPr lang="en-ZA" sz="1700" b="1" i="1" dirty="0">
                        <a:solidFill>
                          <a:schemeClr val="accent1"/>
                        </a:solidFill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i="1" dirty="0">
                          <a:solidFill>
                            <a:schemeClr val="accent1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N/A</a:t>
                      </a:r>
                      <a:endParaRPr lang="en-ZA" sz="2200" b="1" i="1" dirty="0">
                        <a:solidFill>
                          <a:schemeClr val="accent1"/>
                        </a:solidFill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200" b="1" i="1" dirty="0">
                          <a:solidFill>
                            <a:srgbClr val="0070C0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เพิ่มขึ้น</a:t>
                      </a:r>
                      <a:endParaRPr kumimoji="0" lang="en-ZA" sz="22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TH Baijam" panose="02000506000000020004" pitchFamily="2" charset="-34"/>
                        <a:ea typeface="+mn-ea"/>
                        <a:cs typeface="TH Baijam" panose="0200050600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7728417"/>
                  </a:ext>
                </a:extLst>
              </a:tr>
            </a:tbl>
          </a:graphicData>
        </a:graphic>
      </p:graphicFrame>
      <p:pic>
        <p:nvPicPr>
          <p:cNvPr id="16" name="Picture 15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118" y="52105"/>
            <a:ext cx="1136340" cy="13891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677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raphic 37">
            <a:extLst>
              <a:ext uri="{FF2B5EF4-FFF2-40B4-BE49-F238E27FC236}">
                <a16:creationId xmlns:a16="http://schemas.microsoft.com/office/drawing/2014/main" id="{51AD33F3-8B2D-42E6-B33C-C30D9F6C87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147332" y="4969413"/>
            <a:ext cx="2512106" cy="2179177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DA941FAF-4435-4901-B1CE-907B4B3A87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727017" y="4242313"/>
            <a:ext cx="1676368" cy="1454199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53D0F7AD-3823-4510-ADD8-8512D34115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137860" y="3822058"/>
            <a:ext cx="784656" cy="680666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DC300488-D62D-454A-BA33-6016A2DD3A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629054" y="5470416"/>
            <a:ext cx="714638" cy="619927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6E95C8B6-0721-4EB2-838B-A7E02D58B8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015777" y="4966619"/>
            <a:ext cx="784656" cy="680666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9E416CD2-1844-47DC-AD3E-82D4E167D0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532329" y="4483632"/>
            <a:ext cx="2512106" cy="2179177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55CEE302-D220-491D-983E-01BAE0819B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90058" y="3530436"/>
            <a:ext cx="1676368" cy="1454199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849F5C9E-C974-4335-B4E8-B28A380D2F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7315" y="3530436"/>
            <a:ext cx="784656" cy="680666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43F4B4CF-9755-463D-BE4C-62F9A9AC9E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259907" y="3064286"/>
            <a:ext cx="714638" cy="619927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F730D778-D57C-40C3-BF7C-766350578E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852994" y="5696512"/>
            <a:ext cx="784656" cy="680666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DBF670CA-0490-465D-93C3-F808E38517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259907" y="4745608"/>
            <a:ext cx="509553" cy="442022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8500E652-C9B1-4496-B318-FC8A176134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476820" y="3696160"/>
            <a:ext cx="509553" cy="442022"/>
          </a:xfrm>
          <a:prstGeom prst="rect">
            <a:avLst/>
          </a:prstGeom>
        </p:spPr>
      </p:pic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BEE0921D-4C1D-4106-9AC0-F73F30E8DA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8270711"/>
              </p:ext>
            </p:extLst>
          </p:nvPr>
        </p:nvGraphicFramePr>
        <p:xfrm>
          <a:off x="133928" y="145128"/>
          <a:ext cx="10852445" cy="6583680"/>
        </p:xfrm>
        <a:graphic>
          <a:graphicData uri="http://schemas.openxmlformats.org/drawingml/2006/table">
            <a:tbl>
              <a:tblPr firstRow="1" firstCol="1">
                <a:tableStyleId>{2D5ABB26-0587-4C30-8999-92F81FD0307C}</a:tableStyleId>
              </a:tblPr>
              <a:tblGrid>
                <a:gridCol w="2295373">
                  <a:extLst>
                    <a:ext uri="{9D8B030D-6E8A-4147-A177-3AD203B41FA5}">
                      <a16:colId xmlns:a16="http://schemas.microsoft.com/office/drawing/2014/main" val="1173992025"/>
                    </a:ext>
                  </a:extLst>
                </a:gridCol>
                <a:gridCol w="1009935">
                  <a:extLst>
                    <a:ext uri="{9D8B030D-6E8A-4147-A177-3AD203B41FA5}">
                      <a16:colId xmlns:a16="http://schemas.microsoft.com/office/drawing/2014/main" val="1010693434"/>
                    </a:ext>
                  </a:extLst>
                </a:gridCol>
                <a:gridCol w="1078173">
                  <a:extLst>
                    <a:ext uri="{9D8B030D-6E8A-4147-A177-3AD203B41FA5}">
                      <a16:colId xmlns:a16="http://schemas.microsoft.com/office/drawing/2014/main" val="3031205927"/>
                    </a:ext>
                  </a:extLst>
                </a:gridCol>
                <a:gridCol w="1078173">
                  <a:extLst>
                    <a:ext uri="{9D8B030D-6E8A-4147-A177-3AD203B41FA5}">
                      <a16:colId xmlns:a16="http://schemas.microsoft.com/office/drawing/2014/main" val="1867864984"/>
                    </a:ext>
                  </a:extLst>
                </a:gridCol>
                <a:gridCol w="2879678">
                  <a:extLst>
                    <a:ext uri="{9D8B030D-6E8A-4147-A177-3AD203B41FA5}">
                      <a16:colId xmlns:a16="http://schemas.microsoft.com/office/drawing/2014/main" val="608292439"/>
                    </a:ext>
                  </a:extLst>
                </a:gridCol>
                <a:gridCol w="791570">
                  <a:extLst>
                    <a:ext uri="{9D8B030D-6E8A-4147-A177-3AD203B41FA5}">
                      <a16:colId xmlns:a16="http://schemas.microsoft.com/office/drawing/2014/main" val="1007882540"/>
                    </a:ext>
                  </a:extLst>
                </a:gridCol>
                <a:gridCol w="1719543">
                  <a:extLst>
                    <a:ext uri="{9D8B030D-6E8A-4147-A177-3AD203B41FA5}">
                      <a16:colId xmlns:a16="http://schemas.microsoft.com/office/drawing/2014/main" val="3698840332"/>
                    </a:ext>
                  </a:extLst>
                </a:gridCol>
              </a:tblGrid>
              <a:tr h="108232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dirty="0">
                          <a:solidFill>
                            <a:schemeClr val="bg1"/>
                          </a:solidFill>
                          <a:latin typeface="TH Charmonman" panose="03000500040000020004" pitchFamily="66" charset="-34"/>
                          <a:cs typeface="TH Charmonman" panose="03000500040000020004" pitchFamily="66" charset="-34"/>
                        </a:rPr>
                        <a:t>ตัวชี้วัด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solidFill>
                            <a:schemeClr val="bg1"/>
                          </a:solidFill>
                          <a:latin typeface="TH Charmonman" panose="03000500040000020004" pitchFamily="66" charset="-34"/>
                          <a:cs typeface="TH Charmonman" panose="03000500040000020004" pitchFamily="66" charset="-34"/>
                        </a:rPr>
                        <a:t>ค่าเป้าหมาย</a:t>
                      </a:r>
                    </a:p>
                    <a:p>
                      <a:pPr algn="ctr"/>
                      <a:r>
                        <a:rPr lang="th-TH" sz="1800" b="1" dirty="0">
                          <a:solidFill>
                            <a:schemeClr val="bg1"/>
                          </a:solidFill>
                          <a:latin typeface="TH Charmonman" panose="03000500040000020004" pitchFamily="66" charset="-34"/>
                          <a:cs typeface="TH Charmonman" panose="03000500040000020004" pitchFamily="66" charset="-34"/>
                        </a:rPr>
                        <a:t>ปี</a:t>
                      </a:r>
                      <a:r>
                        <a:rPr lang="th-TH" sz="1800" b="1" baseline="0" dirty="0">
                          <a:solidFill>
                            <a:schemeClr val="bg1"/>
                          </a:solidFill>
                          <a:latin typeface="TH Charmonman" panose="03000500040000020004" pitchFamily="66" charset="-34"/>
                          <a:cs typeface="TH Charmonman" panose="03000500040000020004" pitchFamily="66" charset="-34"/>
                        </a:rPr>
                        <a:t> 2566</a:t>
                      </a:r>
                      <a:endParaRPr lang="en-ZA" sz="1800" b="1" dirty="0">
                        <a:solidFill>
                          <a:schemeClr val="bg1"/>
                        </a:solidFill>
                        <a:latin typeface="TH Charmonman" panose="03000500040000020004" pitchFamily="66" charset="-34"/>
                        <a:cs typeface="TH Charmonman" panose="03000500040000020004" pitchFamily="66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solidFill>
                            <a:schemeClr val="bg1"/>
                          </a:solidFill>
                          <a:latin typeface="TH Charmonman" panose="03000500040000020004" pitchFamily="66" charset="-34"/>
                          <a:cs typeface="TH Charmonman" panose="03000500040000020004" pitchFamily="66" charset="-34"/>
                        </a:rPr>
                        <a:t>ผลงานปี 2564</a:t>
                      </a:r>
                      <a:endParaRPr lang="en-ZA" sz="1800" b="1" dirty="0">
                        <a:solidFill>
                          <a:schemeClr val="bg1"/>
                        </a:solidFill>
                        <a:latin typeface="TH Charmonman" panose="03000500040000020004" pitchFamily="66" charset="-34"/>
                        <a:cs typeface="TH Charmonman" panose="03000500040000020004" pitchFamily="66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kern="1200" dirty="0">
                          <a:solidFill>
                            <a:schemeClr val="bg1"/>
                          </a:solidFill>
                          <a:latin typeface="TH Charmonman" panose="03000500040000020004" pitchFamily="66" charset="-34"/>
                          <a:cs typeface="TH Charmonman" panose="03000500040000020004" pitchFamily="66" charset="-34"/>
                        </a:rPr>
                        <a:t>ผลงานปี 2565</a:t>
                      </a:r>
                      <a:endParaRPr lang="en-ZA" sz="1800" b="1" dirty="0">
                        <a:solidFill>
                          <a:schemeClr val="bg1"/>
                        </a:solidFill>
                        <a:latin typeface="TH Charmonman" panose="03000500040000020004" pitchFamily="66" charset="-34"/>
                        <a:cs typeface="TH Charmonman" panose="03000500040000020004" pitchFamily="66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solidFill>
                            <a:schemeClr val="bg1"/>
                          </a:solidFill>
                          <a:latin typeface="TH Charmonman" panose="03000500040000020004" pitchFamily="66" charset="-34"/>
                          <a:cs typeface="TH Charmonman" panose="03000500040000020004" pitchFamily="66" charset="-34"/>
                        </a:rPr>
                        <a:t>ผลการดำเนินงาน</a:t>
                      </a:r>
                    </a:p>
                    <a:p>
                      <a:pPr algn="ctr"/>
                      <a:r>
                        <a:rPr lang="th-TH" sz="1800" b="1" dirty="0">
                          <a:solidFill>
                            <a:schemeClr val="bg1"/>
                          </a:solidFill>
                          <a:latin typeface="TH Charmonman" panose="03000500040000020004" pitchFamily="66" charset="-34"/>
                          <a:cs typeface="TH Charmonman" panose="03000500040000020004" pitchFamily="66" charset="-34"/>
                        </a:rPr>
                        <a:t>ปี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TH Charmonman" panose="03000500040000020004" pitchFamily="66" charset="-34"/>
                          <a:cs typeface="TH Charmonman" panose="03000500040000020004" pitchFamily="66" charset="-34"/>
                        </a:rPr>
                        <a:t> 2566 (6</a:t>
                      </a:r>
                      <a:r>
                        <a:rPr lang="th-TH" sz="1800" b="1" dirty="0">
                          <a:solidFill>
                            <a:schemeClr val="bg1"/>
                          </a:solidFill>
                          <a:latin typeface="TH Charmonman" panose="03000500040000020004" pitchFamily="66" charset="-34"/>
                          <a:cs typeface="TH Charmonman" panose="03000500040000020004" pitchFamily="66" charset="-34"/>
                        </a:rPr>
                        <a:t> เดือน)</a:t>
                      </a:r>
                      <a:endParaRPr lang="en-ZA" sz="1800" b="1" dirty="0">
                        <a:solidFill>
                          <a:schemeClr val="bg1"/>
                        </a:solidFill>
                        <a:latin typeface="TH Charmonman" panose="03000500040000020004" pitchFamily="66" charset="-34"/>
                        <a:cs typeface="TH Charmonman" panose="03000500040000020004" pitchFamily="66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solidFill>
                            <a:schemeClr val="bg1"/>
                          </a:solidFill>
                          <a:latin typeface="TH Charmonman" panose="03000500040000020004" pitchFamily="66" charset="-34"/>
                          <a:cs typeface="TH Charmonman" panose="03000500040000020004" pitchFamily="66" charset="-34"/>
                        </a:rPr>
                        <a:t>ผลสำเร็จ (%)</a:t>
                      </a:r>
                      <a:endParaRPr lang="en-ZA" sz="1800" b="1" dirty="0">
                        <a:solidFill>
                          <a:schemeClr val="bg1"/>
                        </a:solidFill>
                        <a:latin typeface="TH Charmonman" panose="03000500040000020004" pitchFamily="66" charset="-34"/>
                        <a:cs typeface="TH Charmonman" panose="03000500040000020004" pitchFamily="66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kern="1200" dirty="0">
                          <a:solidFill>
                            <a:schemeClr val="bg1"/>
                          </a:solidFill>
                          <a:latin typeface="TH Charmonman" panose="03000500040000020004" pitchFamily="66" charset="-34"/>
                          <a:cs typeface="TH Charmonman" panose="03000500040000020004" pitchFamily="66" charset="-34"/>
                        </a:rPr>
                        <a:t>แนวโน้มผลสำเร็จเปรียบเทียบกับผลงานย้อนหลัง (เพิ่มขึ้น/ลดลง)</a:t>
                      </a:r>
                      <a:endParaRPr lang="th-TH" sz="1800" b="1" kern="1200" dirty="0">
                        <a:solidFill>
                          <a:schemeClr val="bg1"/>
                        </a:solidFill>
                        <a:latin typeface="TH Charmonman" panose="03000500040000020004" pitchFamily="66" charset="-34"/>
                        <a:ea typeface="+mn-ea"/>
                        <a:cs typeface="TH Charmonman" panose="03000500040000020004" pitchFamily="66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223600"/>
                  </a:ext>
                </a:extLst>
              </a:tr>
              <a:tr h="1013185">
                <a:tc>
                  <a:txBody>
                    <a:bodyPr/>
                    <a:lstStyle/>
                    <a:p>
                      <a:pPr algn="l" fontAlgn="t"/>
                      <a:r>
                        <a:rPr lang="th-TH" sz="2400" b="1" i="1" u="none" strike="noStrike" dirty="0">
                          <a:solidFill>
                            <a:srgbClr val="7030A0"/>
                          </a:solidFill>
                          <a:effectLst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9.พนักงานเข้าร่วมกิจกรรมตามที่มหาวิทยาลัยกำหนด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100" b="1" i="1" dirty="0">
                          <a:solidFill>
                            <a:schemeClr val="accent1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ร้อยละ 95</a:t>
                      </a:r>
                      <a:endParaRPr lang="en-ZA" sz="2100" b="1" i="1" dirty="0">
                        <a:solidFill>
                          <a:schemeClr val="accent1"/>
                        </a:solidFill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1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ร้อยละ </a:t>
                      </a:r>
                      <a:r>
                        <a:rPr kumimoji="0" lang="en-ZA" sz="21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97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1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1</a:t>
                      </a:r>
                      <a:r>
                        <a:rPr kumimoji="0" lang="th-TH" sz="21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 คะแนน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1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(เต็ม 1 คะแนน)</a:t>
                      </a:r>
                      <a:endParaRPr kumimoji="0" lang="th-TH" sz="21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TH Baijam" panose="02000506000000020004" pitchFamily="2" charset="-34"/>
                        <a:ea typeface="+mn-ea"/>
                        <a:cs typeface="TH Baijam" panose="0200050600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1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ร้อยละ </a:t>
                      </a:r>
                      <a:r>
                        <a:rPr kumimoji="0" lang="en-ZA" sz="21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98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1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1</a:t>
                      </a:r>
                      <a:r>
                        <a:rPr kumimoji="0" lang="th-TH" sz="21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 คะแนน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1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(เต็ม 1 คะแนน)</a:t>
                      </a:r>
                      <a:endParaRPr kumimoji="0" lang="th-TH" sz="21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TH Baijam" panose="02000506000000020004" pitchFamily="2" charset="-34"/>
                        <a:ea typeface="+mn-ea"/>
                        <a:cs typeface="TH Baijam" panose="0200050600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0975" indent="-180975" algn="l">
                        <a:buFont typeface="Arial" panose="020B0604020202020204" pitchFamily="34" charset="0"/>
                        <a:buChar char="•"/>
                      </a:pPr>
                      <a:r>
                        <a:rPr lang="th-TH" sz="2100" b="1" i="1" dirty="0">
                          <a:solidFill>
                            <a:schemeClr val="accent1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เข้าร่วมกิจกรรมรัฐพิธีที่ได้รับมอบหมาย  94.74%</a:t>
                      </a:r>
                    </a:p>
                    <a:p>
                      <a:pPr marL="449263" indent="-180975" algn="l">
                        <a:buFont typeface="Arial" panose="020B0604020202020204" pitchFamily="34" charset="0"/>
                        <a:buChar char="•"/>
                      </a:pPr>
                      <a:r>
                        <a:rPr lang="th-TH" sz="2100" b="1" i="1" dirty="0">
                          <a:solidFill>
                            <a:schemeClr val="accent1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วันวีรไทย</a:t>
                      </a:r>
                    </a:p>
                    <a:p>
                      <a:pPr marL="449263" indent="-180975" algn="l">
                        <a:buFont typeface="Arial" panose="020B0604020202020204" pitchFamily="34" charset="0"/>
                        <a:buChar char="•"/>
                      </a:pPr>
                      <a:r>
                        <a:rPr lang="th-TH" sz="2100" b="1" i="1" dirty="0">
                          <a:solidFill>
                            <a:schemeClr val="accent1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วันกองทัพไทย</a:t>
                      </a:r>
                    </a:p>
                    <a:p>
                      <a:pPr marL="180975" indent="-180975" algn="l">
                        <a:buFont typeface="Arial" panose="020B0604020202020204" pitchFamily="34" charset="0"/>
                        <a:buChar char="•"/>
                      </a:pPr>
                      <a:r>
                        <a:rPr lang="th-TH" sz="2100" b="1" i="1" dirty="0">
                          <a:solidFill>
                            <a:schemeClr val="accent1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กิจกรรมอื่นของมหาวิทยาลัยรอการสรุปจากส่วนสารบรรณและอำนวยการ</a:t>
                      </a:r>
                      <a:r>
                        <a:rPr lang="en-US" sz="2100" b="1" i="1" dirty="0">
                          <a:solidFill>
                            <a:schemeClr val="accent1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 </a:t>
                      </a:r>
                      <a:r>
                        <a:rPr lang="th-TH" sz="2100" b="1" i="1" dirty="0">
                          <a:solidFill>
                            <a:schemeClr val="accent1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(ไตรมาส 4)</a:t>
                      </a:r>
                      <a:endParaRPr lang="en-ZA" sz="2100" b="1" i="1" dirty="0">
                        <a:solidFill>
                          <a:schemeClr val="accent1"/>
                        </a:solidFill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i="1" dirty="0">
                          <a:solidFill>
                            <a:schemeClr val="accent1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90</a:t>
                      </a:r>
                      <a:endParaRPr lang="en-ZA" sz="2100" b="1" i="1" dirty="0">
                        <a:solidFill>
                          <a:schemeClr val="accent1"/>
                        </a:solidFill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100" b="1" i="1" dirty="0">
                          <a:solidFill>
                            <a:srgbClr val="0070C0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เพิ่มขึ้น</a:t>
                      </a:r>
                      <a:endParaRPr lang="en-ZA" sz="2100" b="1" i="1" dirty="0">
                        <a:solidFill>
                          <a:srgbClr val="0070C0"/>
                        </a:solidFill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3495943"/>
                  </a:ext>
                </a:extLst>
              </a:tr>
              <a:tr h="1013185">
                <a:tc>
                  <a:txBody>
                    <a:bodyPr/>
                    <a:lstStyle/>
                    <a:p>
                      <a:pPr algn="l" fontAlgn="t"/>
                      <a:r>
                        <a:rPr lang="th-TH" sz="2400" b="1" i="1" u="none" strike="noStrike" dirty="0">
                          <a:solidFill>
                            <a:srgbClr val="7030A0"/>
                          </a:solidFill>
                          <a:effectLst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10.ความสามารถในการใช้จ่ายงบประมาณ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100" b="1" i="1" kern="1200" dirty="0">
                          <a:solidFill>
                            <a:schemeClr val="accent1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ร้อยละ 85</a:t>
                      </a:r>
                      <a:endParaRPr lang="en-ZA" sz="2100" b="1" i="1" kern="1200" dirty="0">
                        <a:solidFill>
                          <a:schemeClr val="accent1"/>
                        </a:solidFill>
                        <a:latin typeface="TH Baijam" panose="02000506000000020004" pitchFamily="2" charset="-34"/>
                        <a:ea typeface="+mn-ea"/>
                        <a:cs typeface="TH Baijam" panose="0200050600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1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ร้อยละ 98.44</a:t>
                      </a:r>
                      <a:endParaRPr kumimoji="0" lang="en-ZA" sz="21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TH Baijam" panose="02000506000000020004" pitchFamily="2" charset="-34"/>
                        <a:ea typeface="+mn-ea"/>
                        <a:cs typeface="TH Baijam" panose="0200050600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1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ร้อยละ 99.81</a:t>
                      </a:r>
                      <a:endParaRPr kumimoji="0" lang="en-ZA" sz="21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TH Baijam" panose="02000506000000020004" pitchFamily="2" charset="-34"/>
                        <a:ea typeface="+mn-ea"/>
                        <a:cs typeface="TH Baijam" panose="0200050600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100" b="1" i="1" kern="1200" dirty="0">
                          <a:solidFill>
                            <a:schemeClr val="accent1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ไตรมาส 2 ใช้งบประมาณ ไปแล้ว 12,928,872.83 (70.15%) คงเหลือ 5,554,227.17 (29.85%)</a:t>
                      </a:r>
                      <a:endParaRPr lang="en-ZA" sz="2100" b="1" i="1" kern="1200" dirty="0">
                        <a:solidFill>
                          <a:schemeClr val="accent1"/>
                        </a:solidFill>
                        <a:latin typeface="TH Baijam" panose="02000506000000020004" pitchFamily="2" charset="-34"/>
                        <a:ea typeface="+mn-ea"/>
                        <a:cs typeface="TH Baijam" panose="0200050600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100" b="1" i="1" kern="1200" dirty="0">
                          <a:solidFill>
                            <a:schemeClr val="accent1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70.15</a:t>
                      </a:r>
                      <a:endParaRPr lang="en-ZA" sz="2100" b="1" i="1" kern="1200" dirty="0">
                        <a:solidFill>
                          <a:schemeClr val="accent1"/>
                        </a:solidFill>
                        <a:latin typeface="TH Baijam" panose="02000506000000020004" pitchFamily="2" charset="-34"/>
                        <a:ea typeface="+mn-ea"/>
                        <a:cs typeface="TH Baijam" panose="0200050600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100" b="1" i="1" dirty="0">
                          <a:solidFill>
                            <a:srgbClr val="0070C0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เพิ่มขึ้น</a:t>
                      </a:r>
                      <a:endParaRPr lang="en-ZA" sz="2100" b="1" i="1" dirty="0">
                        <a:solidFill>
                          <a:srgbClr val="0070C0"/>
                        </a:solidFill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2132828"/>
                  </a:ext>
                </a:extLst>
              </a:tr>
              <a:tr h="1013185">
                <a:tc>
                  <a:txBody>
                    <a:bodyPr/>
                    <a:lstStyle/>
                    <a:p>
                      <a:pPr algn="l" fontAlgn="t"/>
                      <a:r>
                        <a:rPr lang="th-TH" sz="2400" b="1" i="1" u="none" strike="noStrike" dirty="0">
                          <a:solidFill>
                            <a:srgbClr val="7030A0"/>
                          </a:solidFill>
                          <a:effectLst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11.ร้อยละการบันทึกงานประจำวันของพนักงาน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100" b="1" i="1" kern="1200" dirty="0">
                          <a:solidFill>
                            <a:schemeClr val="accent1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ร้อยละ 100</a:t>
                      </a:r>
                      <a:endParaRPr lang="en-ZA" sz="2100" b="1" i="1" dirty="0">
                        <a:solidFill>
                          <a:schemeClr val="accent1"/>
                        </a:solidFill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1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0.81</a:t>
                      </a:r>
                      <a:endParaRPr kumimoji="0" lang="en-US" sz="21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1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(เต็ม 1 คะแนน)</a:t>
                      </a:r>
                      <a:endParaRPr kumimoji="0" lang="en-US" sz="21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TH Baijam" panose="02000506000000020004" pitchFamily="2" charset="-34"/>
                        <a:ea typeface="+mn-ea"/>
                        <a:cs typeface="TH Baijam" panose="0200050600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1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0.82</a:t>
                      </a:r>
                      <a:endParaRPr kumimoji="0" lang="en-US" sz="21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1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(เต็ม 1 คะแนน)</a:t>
                      </a:r>
                      <a:endParaRPr kumimoji="0" lang="en-US" sz="21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TH Baijam" panose="02000506000000020004" pitchFamily="2" charset="-34"/>
                        <a:ea typeface="+mn-ea"/>
                        <a:cs typeface="TH Baijam" panose="0200050600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th-TH" sz="2100" b="1" i="1" dirty="0">
                          <a:solidFill>
                            <a:schemeClr val="accent1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ตุลาคม – </a:t>
                      </a:r>
                      <a:r>
                        <a:rPr lang="en-US" sz="2100" b="1" i="1" dirty="0">
                          <a:solidFill>
                            <a:schemeClr val="accent1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89.50</a:t>
                      </a:r>
                      <a:r>
                        <a:rPr lang="th-TH" sz="2100" b="1" i="1" dirty="0">
                          <a:solidFill>
                            <a:schemeClr val="accent1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%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th-TH" sz="2100" b="1" i="1" dirty="0">
                          <a:solidFill>
                            <a:schemeClr val="accent1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พฤศจิกายน – </a:t>
                      </a:r>
                      <a:r>
                        <a:rPr lang="en-US" sz="2100" b="1" i="1" dirty="0">
                          <a:solidFill>
                            <a:schemeClr val="accent1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84.20</a:t>
                      </a:r>
                      <a:r>
                        <a:rPr lang="th-TH" sz="2100" b="1" i="1" dirty="0">
                          <a:solidFill>
                            <a:schemeClr val="accent1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%</a:t>
                      </a:r>
                      <a:endParaRPr lang="en-US" sz="2100" b="1" i="1" dirty="0">
                        <a:solidFill>
                          <a:schemeClr val="accent1"/>
                        </a:solidFill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th-TH" sz="2100" b="1" i="1" dirty="0">
                          <a:solidFill>
                            <a:schemeClr val="accent1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ธันวาคม – </a:t>
                      </a:r>
                      <a:r>
                        <a:rPr lang="en-US" sz="2100" b="1" i="1" dirty="0">
                          <a:solidFill>
                            <a:schemeClr val="accent1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84.20</a:t>
                      </a:r>
                      <a:r>
                        <a:rPr lang="th-TH" sz="2100" b="1" i="1" dirty="0">
                          <a:solidFill>
                            <a:schemeClr val="accent1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%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th-TH" sz="2100" b="1" i="1" dirty="0">
                          <a:solidFill>
                            <a:schemeClr val="accent1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มกราคม – </a:t>
                      </a:r>
                      <a:r>
                        <a:rPr lang="en-US" sz="2100" b="1" i="1" dirty="0">
                          <a:solidFill>
                            <a:schemeClr val="accent1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84.20</a:t>
                      </a:r>
                      <a:r>
                        <a:rPr lang="th-TH" sz="2100" b="1" i="1" dirty="0">
                          <a:solidFill>
                            <a:schemeClr val="accent1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%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th-TH" sz="2100" b="1" i="1" dirty="0">
                          <a:solidFill>
                            <a:schemeClr val="accent1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กุมภาพันธ์ – </a:t>
                      </a:r>
                      <a:r>
                        <a:rPr lang="en-US" sz="2100" b="1" i="1" dirty="0">
                          <a:solidFill>
                            <a:schemeClr val="accent1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89.50</a:t>
                      </a:r>
                      <a:r>
                        <a:rPr lang="th-TH" sz="2100" b="1" i="1" dirty="0">
                          <a:solidFill>
                            <a:schemeClr val="accent1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%</a:t>
                      </a:r>
                      <a:endParaRPr lang="en-ZA" sz="2100" b="1" i="1" dirty="0">
                        <a:solidFill>
                          <a:schemeClr val="accent1"/>
                        </a:solidFill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100" b="1" i="1" dirty="0">
                          <a:solidFill>
                            <a:schemeClr val="accent1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85.96</a:t>
                      </a:r>
                      <a:endParaRPr lang="en-ZA" sz="2100" b="1" i="1" dirty="0">
                        <a:solidFill>
                          <a:schemeClr val="accent1"/>
                        </a:solidFill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100" b="1" i="1" dirty="0">
                          <a:solidFill>
                            <a:srgbClr val="0070C0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เพิ่มขึ้น</a:t>
                      </a:r>
                      <a:endParaRPr kumimoji="0" lang="en-ZA" sz="21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TH Baijam" panose="02000506000000020004" pitchFamily="2" charset="-34"/>
                        <a:ea typeface="+mn-ea"/>
                        <a:cs typeface="TH Baijam" panose="0200050600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4300830"/>
                  </a:ext>
                </a:extLst>
              </a:tr>
            </a:tbl>
          </a:graphicData>
        </a:graphic>
      </p:graphicFrame>
      <p:pic>
        <p:nvPicPr>
          <p:cNvPr id="16" name="Picture 15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118" y="52105"/>
            <a:ext cx="1136340" cy="13891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019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78" b="25269"/>
          <a:stretch/>
        </p:blipFill>
        <p:spPr>
          <a:xfrm>
            <a:off x="511200" y="0"/>
            <a:ext cx="11038966" cy="450668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252D74C5-DD9E-4BAD-9A13-4117BCC5DA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977894" y="-437170"/>
            <a:ext cx="1488227" cy="1290992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E2201CC-89D4-434D-B814-D946E62CF6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9330328" y="3143830"/>
            <a:ext cx="2122066" cy="648409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B2BA3F56-14ED-4ECE-81F5-24783BF2D1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0711982" y="480695"/>
            <a:ext cx="1676368" cy="145419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EFE2822-DDE0-41AB-91C5-256E12E8354E}"/>
              </a:ext>
            </a:extLst>
          </p:cNvPr>
          <p:cNvSpPr txBox="1"/>
          <p:nvPr/>
        </p:nvSpPr>
        <p:spPr>
          <a:xfrm>
            <a:off x="2497548" y="4930792"/>
            <a:ext cx="7066269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4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รายงานผลคะแนนประเมินภาพรวมของหน่วยงาน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2FEE115-8FF3-4FEA-A160-1D57470AD76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988738" y="4371191"/>
            <a:ext cx="1152407" cy="32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11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9" name="Chart 108"/>
          <p:cNvGraphicFramePr/>
          <p:nvPr>
            <p:extLst>
              <p:ext uri="{D42A27DB-BD31-4B8C-83A1-F6EECF244321}">
                <p14:modId xmlns:p14="http://schemas.microsoft.com/office/powerpoint/2010/main" val="2320014113"/>
              </p:ext>
            </p:extLst>
          </p:nvPr>
        </p:nvGraphicFramePr>
        <p:xfrm>
          <a:off x="2842266" y="1265577"/>
          <a:ext cx="5857598" cy="45893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0" name="TextBox 109">
            <a:extLst>
              <a:ext uri="{FF2B5EF4-FFF2-40B4-BE49-F238E27FC236}">
                <a16:creationId xmlns:a16="http://schemas.microsoft.com/office/drawing/2014/main" id="{2D493E51-6BA6-4465-95B3-0EE60F0C1EAC}"/>
              </a:ext>
            </a:extLst>
          </p:cNvPr>
          <p:cNvSpPr txBox="1"/>
          <p:nvPr/>
        </p:nvSpPr>
        <p:spPr>
          <a:xfrm>
            <a:off x="2312126" y="278306"/>
            <a:ext cx="6713542" cy="70788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 smtClean="0">
                <a:solidFill>
                  <a:srgbClr val="7030A0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ตัวชี้วัด</a:t>
            </a:r>
            <a:r>
              <a:rPr lang="en-US" sz="4000" b="1" dirty="0" smtClean="0">
                <a:solidFill>
                  <a:schemeClr val="accent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 </a:t>
            </a:r>
            <a:r>
              <a:rPr lang="th-TH" sz="4000" b="1" dirty="0">
                <a:solidFill>
                  <a:schemeClr val="bg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คะแนนประเมินภาพรวมของหน่วยงาน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49FBEF33-917A-40A8-BF44-F6D38D04D74D}"/>
              </a:ext>
            </a:extLst>
          </p:cNvPr>
          <p:cNvSpPr txBox="1"/>
          <p:nvPr/>
        </p:nvSpPr>
        <p:spPr>
          <a:xfrm>
            <a:off x="2525500" y="5854890"/>
            <a:ext cx="2581024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solidFill>
                  <a:schemeClr val="accent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(เต็ม 40 คะแนน)</a:t>
            </a:r>
          </a:p>
          <a:p>
            <a:pPr algn="ctr"/>
            <a:r>
              <a:rPr lang="th-TH" sz="2400" dirty="0">
                <a:solidFill>
                  <a:schemeClr val="accent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ร้อยละ 91.41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49FBEF33-917A-40A8-BF44-F6D38D04D74D}"/>
              </a:ext>
            </a:extLst>
          </p:cNvPr>
          <p:cNvSpPr txBox="1"/>
          <p:nvPr/>
        </p:nvSpPr>
        <p:spPr>
          <a:xfrm>
            <a:off x="4543147" y="5854890"/>
            <a:ext cx="2581024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solidFill>
                  <a:schemeClr val="accent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(เต็ม 40 คะแนน)</a:t>
            </a:r>
          </a:p>
          <a:p>
            <a:pPr algn="ctr"/>
            <a:r>
              <a:rPr lang="th-TH" sz="2400" dirty="0">
                <a:solidFill>
                  <a:schemeClr val="accent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ร้อยละ 94.52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49FBEF33-917A-40A8-BF44-F6D38D04D74D}"/>
              </a:ext>
            </a:extLst>
          </p:cNvPr>
          <p:cNvSpPr txBox="1"/>
          <p:nvPr/>
        </p:nvSpPr>
        <p:spPr>
          <a:xfrm>
            <a:off x="6629965" y="5854890"/>
            <a:ext cx="2017647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th-TH" sz="2400" b="1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(</a:t>
            </a:r>
            <a:r>
              <a:rPr lang="th-TH" sz="24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เต็ม 50 คะแนน)</a:t>
            </a:r>
          </a:p>
          <a:p>
            <a:pPr algn="ctr"/>
            <a:r>
              <a:rPr lang="th-TH" sz="2400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ร้อยละ 86.90</a:t>
            </a:r>
          </a:p>
        </p:txBody>
      </p:sp>
      <p:pic>
        <p:nvPicPr>
          <p:cNvPr id="115" name="Picture 11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118" y="52105"/>
            <a:ext cx="1136340" cy="13891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91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9" name="Chart 108"/>
          <p:cNvGraphicFramePr/>
          <p:nvPr>
            <p:extLst>
              <p:ext uri="{D42A27DB-BD31-4B8C-83A1-F6EECF244321}">
                <p14:modId xmlns:p14="http://schemas.microsoft.com/office/powerpoint/2010/main" val="1816869921"/>
              </p:ext>
            </p:extLst>
          </p:nvPr>
        </p:nvGraphicFramePr>
        <p:xfrm>
          <a:off x="2984418" y="1441217"/>
          <a:ext cx="6329399" cy="5203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0" name="TextBox 109">
            <a:extLst>
              <a:ext uri="{FF2B5EF4-FFF2-40B4-BE49-F238E27FC236}">
                <a16:creationId xmlns:a16="http://schemas.microsoft.com/office/drawing/2014/main" id="{2D493E51-6BA6-4465-95B3-0EE60F0C1EAC}"/>
              </a:ext>
            </a:extLst>
          </p:cNvPr>
          <p:cNvSpPr txBox="1"/>
          <p:nvPr/>
        </p:nvSpPr>
        <p:spPr>
          <a:xfrm>
            <a:off x="2641650" y="278306"/>
            <a:ext cx="6384018" cy="70788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 smtClean="0">
                <a:solidFill>
                  <a:srgbClr val="7030A0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ตัวชี้วัด </a:t>
            </a:r>
            <a:r>
              <a:rPr lang="th-TH" sz="4000" b="1" dirty="0" smtClean="0">
                <a:solidFill>
                  <a:schemeClr val="bg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คะแนน</a:t>
            </a:r>
            <a:r>
              <a:rPr lang="th-TH" sz="4000" b="1" dirty="0">
                <a:solidFill>
                  <a:schemeClr val="bg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ประเมินหัวหน้า</a:t>
            </a:r>
            <a:r>
              <a:rPr lang="th-TH" sz="4000" b="1" dirty="0" smtClean="0">
                <a:solidFill>
                  <a:schemeClr val="bg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หน่วยงาน</a:t>
            </a:r>
            <a:endParaRPr lang="th-TH" sz="4000" b="1" dirty="0">
              <a:solidFill>
                <a:schemeClr val="bg1"/>
              </a:solidFill>
              <a:latin typeface="TH Charmonman" panose="03000500040000020004" pitchFamily="66" charset="-34"/>
              <a:cs typeface="TH Charmonman" panose="03000500040000020004" pitchFamily="66" charset="-34"/>
            </a:endParaRPr>
          </a:p>
        </p:txBody>
      </p:sp>
      <p:pic>
        <p:nvPicPr>
          <p:cNvPr id="8" name="Picture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118" y="52105"/>
            <a:ext cx="1136340" cy="13891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687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9" name="Chart 108"/>
          <p:cNvGraphicFramePr/>
          <p:nvPr>
            <p:extLst>
              <p:ext uri="{D42A27DB-BD31-4B8C-83A1-F6EECF244321}">
                <p14:modId xmlns:p14="http://schemas.microsoft.com/office/powerpoint/2010/main" val="1413894027"/>
              </p:ext>
            </p:extLst>
          </p:nvPr>
        </p:nvGraphicFramePr>
        <p:xfrm>
          <a:off x="2687624" y="1278640"/>
          <a:ext cx="6338044" cy="5203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0" name="TextBox 109">
            <a:extLst>
              <a:ext uri="{FF2B5EF4-FFF2-40B4-BE49-F238E27FC236}">
                <a16:creationId xmlns:a16="http://schemas.microsoft.com/office/drawing/2014/main" id="{2D493E51-6BA6-4465-95B3-0EE60F0C1EAC}"/>
              </a:ext>
            </a:extLst>
          </p:cNvPr>
          <p:cNvSpPr txBox="1"/>
          <p:nvPr/>
        </p:nvSpPr>
        <p:spPr>
          <a:xfrm>
            <a:off x="2155371" y="278306"/>
            <a:ext cx="6870297" cy="70788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 smtClean="0">
                <a:solidFill>
                  <a:srgbClr val="7030A0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ตัวชี้วัด </a:t>
            </a:r>
            <a:r>
              <a:rPr lang="th-TH" sz="4000" b="1" dirty="0">
                <a:solidFill>
                  <a:schemeClr val="bg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ค่าเฉลี่ยคะแนนประเมินผู้ใต้บังคับบัญชา</a:t>
            </a:r>
          </a:p>
        </p:txBody>
      </p:sp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118" y="52105"/>
            <a:ext cx="1136340" cy="13891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21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9" name="Chart 108"/>
          <p:cNvGraphicFramePr/>
          <p:nvPr>
            <p:extLst>
              <p:ext uri="{D42A27DB-BD31-4B8C-83A1-F6EECF244321}">
                <p14:modId xmlns:p14="http://schemas.microsoft.com/office/powerpoint/2010/main" val="4241807723"/>
              </p:ext>
            </p:extLst>
          </p:nvPr>
        </p:nvGraphicFramePr>
        <p:xfrm>
          <a:off x="2697035" y="1201783"/>
          <a:ext cx="6273246" cy="53064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0" name="TextBox 109">
            <a:extLst>
              <a:ext uri="{FF2B5EF4-FFF2-40B4-BE49-F238E27FC236}">
                <a16:creationId xmlns:a16="http://schemas.microsoft.com/office/drawing/2014/main" id="{2D493E51-6BA6-4465-95B3-0EE60F0C1EAC}"/>
              </a:ext>
            </a:extLst>
          </p:cNvPr>
          <p:cNvSpPr txBox="1"/>
          <p:nvPr/>
        </p:nvSpPr>
        <p:spPr>
          <a:xfrm>
            <a:off x="1820092" y="291369"/>
            <a:ext cx="8027132" cy="70788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 smtClean="0">
                <a:solidFill>
                  <a:srgbClr val="7030A0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ตัวชี้วัด </a:t>
            </a:r>
            <a:r>
              <a:rPr lang="th-TH" sz="4000" b="1" dirty="0" smtClean="0">
                <a:solidFill>
                  <a:schemeClr val="bg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ผล</a:t>
            </a:r>
            <a:r>
              <a:rPr lang="th-TH" sz="4000" b="1" dirty="0">
                <a:solidFill>
                  <a:schemeClr val="bg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การใช้งบประมาณของหน่วยงาน (ร้อยละ</a:t>
            </a:r>
            <a:r>
              <a:rPr lang="th-TH" sz="4000" b="1" dirty="0" smtClean="0">
                <a:solidFill>
                  <a:schemeClr val="bg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)</a:t>
            </a:r>
            <a:endParaRPr lang="th-TH" sz="4000" b="1" dirty="0">
              <a:solidFill>
                <a:schemeClr val="bg1"/>
              </a:solidFill>
              <a:latin typeface="TH Charmonman" panose="03000500040000020004" pitchFamily="66" charset="-34"/>
              <a:cs typeface="TH Charmonman" panose="03000500040000020004" pitchFamily="66" charset="-34"/>
            </a:endParaRPr>
          </a:p>
        </p:txBody>
      </p:sp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118" y="52105"/>
            <a:ext cx="1136340" cy="13891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349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Hexagon 30">
            <a:extLst>
              <a:ext uri="{FF2B5EF4-FFF2-40B4-BE49-F238E27FC236}">
                <a16:creationId xmlns:a16="http://schemas.microsoft.com/office/drawing/2014/main" id="{E16C7A27-2153-48FC-A5D5-0E57FFB68753}"/>
              </a:ext>
            </a:extLst>
          </p:cNvPr>
          <p:cNvSpPr/>
          <p:nvPr/>
        </p:nvSpPr>
        <p:spPr>
          <a:xfrm>
            <a:off x="619480" y="1511172"/>
            <a:ext cx="772590" cy="666026"/>
          </a:xfrm>
          <a:prstGeom prst="hexag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D493E51-6BA6-4465-95B3-0EE60F0C1EAC}"/>
              </a:ext>
            </a:extLst>
          </p:cNvPr>
          <p:cNvSpPr txBox="1"/>
          <p:nvPr/>
        </p:nvSpPr>
        <p:spPr>
          <a:xfrm>
            <a:off x="2268585" y="278306"/>
            <a:ext cx="7130147" cy="58477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chemeClr val="bg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นวัตกรรมหรือผลงานที่โดดเด่น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D493E51-6BA6-4465-95B3-0EE60F0C1EAC}"/>
              </a:ext>
            </a:extLst>
          </p:cNvPr>
          <p:cNvSpPr txBox="1"/>
          <p:nvPr/>
        </p:nvSpPr>
        <p:spPr>
          <a:xfrm>
            <a:off x="619480" y="883436"/>
            <a:ext cx="696867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3200" b="1" dirty="0">
                <a:solidFill>
                  <a:srgbClr val="7030A0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ระบบฐานข้อมูลทุนการศึกษา – </a:t>
            </a:r>
            <a:r>
              <a:rPr lang="en-US" sz="3200" b="1" dirty="0">
                <a:solidFill>
                  <a:schemeClr val="accent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scholarship.wu.ac.th</a:t>
            </a:r>
          </a:p>
        </p:txBody>
      </p:sp>
      <p:sp>
        <p:nvSpPr>
          <p:cNvPr id="39" name="Hexagon 38">
            <a:extLst>
              <a:ext uri="{FF2B5EF4-FFF2-40B4-BE49-F238E27FC236}">
                <a16:creationId xmlns:a16="http://schemas.microsoft.com/office/drawing/2014/main" id="{E16C7A27-2153-48FC-A5D5-0E57FFB68753}"/>
              </a:ext>
            </a:extLst>
          </p:cNvPr>
          <p:cNvSpPr/>
          <p:nvPr/>
        </p:nvSpPr>
        <p:spPr>
          <a:xfrm>
            <a:off x="619480" y="2328702"/>
            <a:ext cx="772590" cy="666026"/>
          </a:xfrm>
          <a:prstGeom prst="hexagon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Hexagon 39">
            <a:extLst>
              <a:ext uri="{FF2B5EF4-FFF2-40B4-BE49-F238E27FC236}">
                <a16:creationId xmlns:a16="http://schemas.microsoft.com/office/drawing/2014/main" id="{E16C7A27-2153-48FC-A5D5-0E57FFB68753}"/>
              </a:ext>
            </a:extLst>
          </p:cNvPr>
          <p:cNvSpPr/>
          <p:nvPr/>
        </p:nvSpPr>
        <p:spPr>
          <a:xfrm>
            <a:off x="619480" y="3146232"/>
            <a:ext cx="772590" cy="666026"/>
          </a:xfrm>
          <a:prstGeom prst="hexag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Hexagon 40">
            <a:extLst>
              <a:ext uri="{FF2B5EF4-FFF2-40B4-BE49-F238E27FC236}">
                <a16:creationId xmlns:a16="http://schemas.microsoft.com/office/drawing/2014/main" id="{E16C7A27-2153-48FC-A5D5-0E57FFB68753}"/>
              </a:ext>
            </a:extLst>
          </p:cNvPr>
          <p:cNvSpPr/>
          <p:nvPr/>
        </p:nvSpPr>
        <p:spPr>
          <a:xfrm>
            <a:off x="619480" y="3963762"/>
            <a:ext cx="772590" cy="666026"/>
          </a:xfrm>
          <a:prstGeom prst="hexagon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D493E51-6BA6-4465-95B3-0EE60F0C1EAC}"/>
              </a:ext>
            </a:extLst>
          </p:cNvPr>
          <p:cNvSpPr txBox="1"/>
          <p:nvPr/>
        </p:nvSpPr>
        <p:spPr>
          <a:xfrm>
            <a:off x="1877348" y="1551797"/>
            <a:ext cx="943664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3200" b="1" i="1" dirty="0">
                <a:solidFill>
                  <a:srgbClr val="7030A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ให้บริการนักศึกษาในการสมัครทุนการศึกษาออนไลน์ จองคิวสัมภาษณ์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D493E51-6BA6-4465-95B3-0EE60F0C1EAC}"/>
              </a:ext>
            </a:extLst>
          </p:cNvPr>
          <p:cNvSpPr txBox="1"/>
          <p:nvPr/>
        </p:nvSpPr>
        <p:spPr>
          <a:xfrm>
            <a:off x="1877348" y="2369327"/>
            <a:ext cx="943664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3200" b="1" i="1" dirty="0">
                <a:solidFill>
                  <a:schemeClr val="accent1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กรรมการสัมภาษณ์ตรวจสอบข้อมูลรายละเอียดการสมัคร ให้คะแนน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D493E51-6BA6-4465-95B3-0EE60F0C1EAC}"/>
              </a:ext>
            </a:extLst>
          </p:cNvPr>
          <p:cNvSpPr txBox="1"/>
          <p:nvPr/>
        </p:nvSpPr>
        <p:spPr>
          <a:xfrm>
            <a:off x="1877348" y="3186857"/>
            <a:ext cx="943664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3200" b="1" i="1" dirty="0">
                <a:solidFill>
                  <a:srgbClr val="7030A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ฐานข้อมูลการจัดสรรทุนการศึกษาของมหาวิทยาลัยในแต่ละปีการศึกษา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D493E51-6BA6-4465-95B3-0EE60F0C1EAC}"/>
              </a:ext>
            </a:extLst>
          </p:cNvPr>
          <p:cNvSpPr txBox="1"/>
          <p:nvPr/>
        </p:nvSpPr>
        <p:spPr>
          <a:xfrm>
            <a:off x="1877348" y="4004387"/>
            <a:ext cx="943664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3200" b="1" i="1" dirty="0">
                <a:solidFill>
                  <a:schemeClr val="accent1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ฐานข้อมูลผู้อุปการะทุนการศึกษา</a:t>
            </a:r>
          </a:p>
        </p:txBody>
      </p:sp>
      <p:sp>
        <p:nvSpPr>
          <p:cNvPr id="46" name="Hexagon 45">
            <a:extLst>
              <a:ext uri="{FF2B5EF4-FFF2-40B4-BE49-F238E27FC236}">
                <a16:creationId xmlns:a16="http://schemas.microsoft.com/office/drawing/2014/main" id="{E16C7A27-2153-48FC-A5D5-0E57FFB68753}"/>
              </a:ext>
            </a:extLst>
          </p:cNvPr>
          <p:cNvSpPr/>
          <p:nvPr/>
        </p:nvSpPr>
        <p:spPr>
          <a:xfrm>
            <a:off x="619480" y="4821917"/>
            <a:ext cx="772590" cy="666026"/>
          </a:xfrm>
          <a:prstGeom prst="hexag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D493E51-6BA6-4465-95B3-0EE60F0C1EAC}"/>
              </a:ext>
            </a:extLst>
          </p:cNvPr>
          <p:cNvSpPr txBox="1"/>
          <p:nvPr/>
        </p:nvSpPr>
        <p:spPr>
          <a:xfrm>
            <a:off x="1877348" y="4784164"/>
            <a:ext cx="9436646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3200" b="1" i="1" dirty="0">
                <a:solidFill>
                  <a:srgbClr val="7030A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ระบบสืบค้นข้อมูลการบริการทุนการศึกษาของมหาวิทยาลัยวลัยลักษณ์ เพื่อเป็นข้อมูลในการพิจารณาเลือกเข้าศึกษา</a:t>
            </a:r>
            <a:br>
              <a:rPr lang="th-TH" sz="3200" b="1" i="1" dirty="0">
                <a:solidFill>
                  <a:srgbClr val="7030A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</a:br>
            <a:r>
              <a:rPr lang="th-TH" sz="3200" b="1" i="1" dirty="0">
                <a:solidFill>
                  <a:srgbClr val="7030A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(ข้อมูลสาธารณะ ทุกคนเข้าถึงได้)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D493E51-6BA6-4465-95B3-0EE60F0C1EAC}"/>
              </a:ext>
            </a:extLst>
          </p:cNvPr>
          <p:cNvSpPr txBox="1"/>
          <p:nvPr/>
        </p:nvSpPr>
        <p:spPr>
          <a:xfrm>
            <a:off x="5381898" y="6298509"/>
            <a:ext cx="6740054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2200" b="1" i="1" dirty="0">
                <a:solidFill>
                  <a:srgbClr val="FF000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 ** นำเข้าข้อมูลทุนการศึกษาเข้าระบบย้อนหลังแล้ว ตั้งแต่ปี 2564-ปัจจุบัน **</a:t>
            </a:r>
          </a:p>
        </p:txBody>
      </p:sp>
      <p:pic>
        <p:nvPicPr>
          <p:cNvPr id="49" name="Picture 4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118" y="52105"/>
            <a:ext cx="1136340" cy="13891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277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raphic 37">
            <a:extLst>
              <a:ext uri="{FF2B5EF4-FFF2-40B4-BE49-F238E27FC236}">
                <a16:creationId xmlns:a16="http://schemas.microsoft.com/office/drawing/2014/main" id="{51AD33F3-8B2D-42E6-B33C-C30D9F6C87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147332" y="4969413"/>
            <a:ext cx="2512106" cy="2179177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DA941FAF-4435-4901-B1CE-907B4B3A87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727017" y="4242313"/>
            <a:ext cx="1676368" cy="1454199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53D0F7AD-3823-4510-ADD8-8512D34115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137860" y="3822058"/>
            <a:ext cx="784656" cy="680666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DC300488-D62D-454A-BA33-6016A2DD3A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629054" y="5470416"/>
            <a:ext cx="714638" cy="619927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6E95C8B6-0721-4EB2-838B-A7E02D58B8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015777" y="4966619"/>
            <a:ext cx="784656" cy="680666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9E416CD2-1844-47DC-AD3E-82D4E167D0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532329" y="4483632"/>
            <a:ext cx="2512106" cy="2179177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55CEE302-D220-491D-983E-01BAE0819B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90058" y="3530436"/>
            <a:ext cx="1676368" cy="1454199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849F5C9E-C974-4335-B4E8-B28A380D2F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7315" y="3530436"/>
            <a:ext cx="784656" cy="680666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43F4B4CF-9755-463D-BE4C-62F9A9AC9E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259907" y="3064286"/>
            <a:ext cx="714638" cy="619927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DBF670CA-0490-465D-93C3-F808E38517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259907" y="4745608"/>
            <a:ext cx="509553" cy="442022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8500E652-C9B1-4496-B318-FC8A176134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476820" y="3696160"/>
            <a:ext cx="509553" cy="44202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3628C5-E03D-4C68-8900-CEB6675416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855" y="100949"/>
            <a:ext cx="9624162" cy="66887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7030A0"/>
            </a:solidFill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D7ECB97-BA0A-43D2-929A-60F8D1D08C22}"/>
              </a:ext>
            </a:extLst>
          </p:cNvPr>
          <p:cNvSpPr txBox="1"/>
          <p:nvPr/>
        </p:nvSpPr>
        <p:spPr>
          <a:xfrm>
            <a:off x="9961723" y="1842681"/>
            <a:ext cx="1960793" cy="1077218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ctr"/>
            <a:r>
              <a:rPr lang="th-TH" sz="3200" b="1" u="sng" dirty="0">
                <a:solidFill>
                  <a:srgbClr val="7030A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ระบบ</a:t>
            </a:r>
            <a:r>
              <a:rPr lang="th-TH" sz="3200" b="1" u="sng" dirty="0" smtClean="0">
                <a:solidFill>
                  <a:srgbClr val="7030A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ฐานข้อมูล</a:t>
            </a:r>
            <a:endParaRPr lang="en-US" sz="3200" b="1" u="sng" dirty="0" smtClean="0">
              <a:solidFill>
                <a:srgbClr val="7030A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ctr"/>
            <a:r>
              <a:rPr lang="th-TH" sz="3200" b="1" u="sng" dirty="0" smtClean="0">
                <a:solidFill>
                  <a:srgbClr val="7030A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ทุนการศึกษา</a:t>
            </a:r>
            <a:endParaRPr lang="th-TH" sz="3200" dirty="0">
              <a:solidFill>
                <a:srgbClr val="7030A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24" name="Picture 23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6748" y="52105"/>
            <a:ext cx="1067709" cy="13052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673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raphic 37">
            <a:extLst>
              <a:ext uri="{FF2B5EF4-FFF2-40B4-BE49-F238E27FC236}">
                <a16:creationId xmlns:a16="http://schemas.microsoft.com/office/drawing/2014/main" id="{51AD33F3-8B2D-42E6-B33C-C30D9F6C87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147332" y="4969413"/>
            <a:ext cx="2512106" cy="2179177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DA941FAF-4435-4901-B1CE-907B4B3A87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727017" y="4242313"/>
            <a:ext cx="1676368" cy="1454199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53D0F7AD-3823-4510-ADD8-8512D34115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137860" y="3822058"/>
            <a:ext cx="784656" cy="680666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DC300488-D62D-454A-BA33-6016A2DD3A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629054" y="5470416"/>
            <a:ext cx="714638" cy="619927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6E95C8B6-0721-4EB2-838B-A7E02D58B8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015777" y="4966619"/>
            <a:ext cx="784656" cy="680666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9E416CD2-1844-47DC-AD3E-82D4E167D0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532329" y="4483632"/>
            <a:ext cx="2512106" cy="2179177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55CEE302-D220-491D-983E-01BAE0819B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90058" y="3530436"/>
            <a:ext cx="1676368" cy="1454199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849F5C9E-C974-4335-B4E8-B28A380D2F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7315" y="3530436"/>
            <a:ext cx="784656" cy="680666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43F4B4CF-9755-463D-BE4C-62F9A9AC9E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259907" y="3064286"/>
            <a:ext cx="714638" cy="619927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F730D778-D57C-40C3-BF7C-766350578E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852994" y="5696512"/>
            <a:ext cx="784656" cy="680666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DBF670CA-0490-465D-93C3-F808E38517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259907" y="4745608"/>
            <a:ext cx="509553" cy="442022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8500E652-C9B1-4496-B318-FC8A176134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476820" y="3696160"/>
            <a:ext cx="509553" cy="442022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D493E51-6BA6-4465-95B3-0EE60F0C1EAC}"/>
              </a:ext>
            </a:extLst>
          </p:cNvPr>
          <p:cNvSpPr txBox="1"/>
          <p:nvPr/>
        </p:nvSpPr>
        <p:spPr>
          <a:xfrm>
            <a:off x="4532374" y="222714"/>
            <a:ext cx="2879603" cy="58477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chemeClr val="bg1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กิจกรรมที่ดำเนินการ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36878" y="5883141"/>
            <a:ext cx="9118243" cy="523220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solidFill>
                  <a:srgbClr val="7030A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การประกวดร้องเพลงมหาวิทยาลัยเนื่องในโอกาสวันคล้ายวันสถาปนามหาวิทยาลัย ครบปีที่ 31</a:t>
            </a:r>
          </a:p>
        </p:txBody>
      </p:sp>
      <p:pic>
        <p:nvPicPr>
          <p:cNvPr id="53" name="Picture 52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118" y="52105"/>
            <a:ext cx="1136340" cy="1389112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D493E51-6BA6-4465-95B3-0EE60F0C1EAC}"/>
              </a:ext>
            </a:extLst>
          </p:cNvPr>
          <p:cNvSpPr txBox="1"/>
          <p:nvPr/>
        </p:nvSpPr>
        <p:spPr>
          <a:xfrm>
            <a:off x="619480" y="951676"/>
            <a:ext cx="696867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3200" b="1" dirty="0">
                <a:solidFill>
                  <a:srgbClr val="7030A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การพัฒนาภาวะผู้นำตามหลักค่านิยม 4 ประการ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EDAD259-ED80-4A92-8F46-2E40CED9BEC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221" r="4196"/>
          <a:stretch/>
        </p:blipFill>
        <p:spPr>
          <a:xfrm>
            <a:off x="432000" y="1782479"/>
            <a:ext cx="6150634" cy="370661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D6A76F1-9397-4670-A3B0-E9A9C95DCFE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15613" y="1782480"/>
            <a:ext cx="4944387" cy="370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96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raphic 37">
            <a:extLst>
              <a:ext uri="{FF2B5EF4-FFF2-40B4-BE49-F238E27FC236}">
                <a16:creationId xmlns:a16="http://schemas.microsoft.com/office/drawing/2014/main" id="{51AD33F3-8B2D-42E6-B33C-C30D9F6C87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147332" y="4969413"/>
            <a:ext cx="2512106" cy="2179177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DA941FAF-4435-4901-B1CE-907B4B3A87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727017" y="4242313"/>
            <a:ext cx="1676368" cy="1454199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53D0F7AD-3823-4510-ADD8-8512D34115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137860" y="3822058"/>
            <a:ext cx="784656" cy="680666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DC300488-D62D-454A-BA33-6016A2DD3A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629054" y="5470416"/>
            <a:ext cx="714638" cy="619927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6E95C8B6-0721-4EB2-838B-A7E02D58B8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015777" y="4966619"/>
            <a:ext cx="784656" cy="680666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9E416CD2-1844-47DC-AD3E-82D4E167D0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532329" y="4483632"/>
            <a:ext cx="2512106" cy="2179177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55CEE302-D220-491D-983E-01BAE0819B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90058" y="3530436"/>
            <a:ext cx="1676368" cy="1454199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849F5C9E-C974-4335-B4E8-B28A380D2F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7315" y="3530436"/>
            <a:ext cx="784656" cy="680666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43F4B4CF-9755-463D-BE4C-62F9A9AC9E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259907" y="3064286"/>
            <a:ext cx="714638" cy="619927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DBF670CA-0490-465D-93C3-F808E38517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259907" y="4745608"/>
            <a:ext cx="509553" cy="442022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8500E652-C9B1-4496-B318-FC8A176134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476820" y="3696160"/>
            <a:ext cx="509553" cy="4420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A36B409-A546-40B2-B890-C0CD9061F1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0016" y="52105"/>
            <a:ext cx="10866357" cy="6714455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DE2A328-E2D4-4E81-A20F-1384B45648A8}"/>
              </a:ext>
            </a:extLst>
          </p:cNvPr>
          <p:cNvSpPr txBox="1"/>
          <p:nvPr/>
        </p:nvSpPr>
        <p:spPr>
          <a:xfrm>
            <a:off x="4729091" y="654128"/>
            <a:ext cx="5899963" cy="58477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>
                <a:solidFill>
                  <a:srgbClr val="7030A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Dashboard</a:t>
            </a:r>
            <a:r>
              <a:rPr lang="en-US" sz="3200" b="1" dirty="0">
                <a:solidFill>
                  <a:srgbClr val="7030A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- </a:t>
            </a:r>
            <a:r>
              <a:rPr lang="th-TH" sz="3200" dirty="0">
                <a:solidFill>
                  <a:srgbClr val="7030A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ข้อมูลภาพรวมการจัดสรรทุนการศึกษา</a:t>
            </a:r>
          </a:p>
        </p:txBody>
      </p:sp>
      <p:pic>
        <p:nvPicPr>
          <p:cNvPr id="24" name="Picture 23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6748" y="52105"/>
            <a:ext cx="1067709" cy="13052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91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raphic 37">
            <a:extLst>
              <a:ext uri="{FF2B5EF4-FFF2-40B4-BE49-F238E27FC236}">
                <a16:creationId xmlns:a16="http://schemas.microsoft.com/office/drawing/2014/main" id="{51AD33F3-8B2D-42E6-B33C-C30D9F6C87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147332" y="4969413"/>
            <a:ext cx="2512106" cy="2179177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DA941FAF-4435-4901-B1CE-907B4B3A87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727017" y="4242313"/>
            <a:ext cx="1676368" cy="1454199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53D0F7AD-3823-4510-ADD8-8512D34115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137860" y="3822058"/>
            <a:ext cx="784656" cy="680666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DC300488-D62D-454A-BA33-6016A2DD3A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629054" y="5470416"/>
            <a:ext cx="714638" cy="619927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6E95C8B6-0721-4EB2-838B-A7E02D58B8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015777" y="4966619"/>
            <a:ext cx="784656" cy="680666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9E416CD2-1844-47DC-AD3E-82D4E167D0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532329" y="4483632"/>
            <a:ext cx="2512106" cy="2179177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55CEE302-D220-491D-983E-01BAE0819B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90058" y="3530436"/>
            <a:ext cx="1676368" cy="1454199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849F5C9E-C974-4335-B4E8-B28A380D2F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7315" y="3530436"/>
            <a:ext cx="784656" cy="680666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43F4B4CF-9755-463D-BE4C-62F9A9AC9E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259907" y="3064286"/>
            <a:ext cx="714638" cy="619927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F730D778-D57C-40C3-BF7C-766350578E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852994" y="5696512"/>
            <a:ext cx="784656" cy="680666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DBF670CA-0490-465D-93C3-F808E38517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259907" y="4745608"/>
            <a:ext cx="509553" cy="442022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8500E652-C9B1-4496-B318-FC8A176134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476820" y="3696160"/>
            <a:ext cx="509553" cy="44202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A704D5F-24B4-4B79-A682-4611DBD529E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317" y="82295"/>
            <a:ext cx="10723792" cy="6677102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25" name="Picture 24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118" y="52105"/>
            <a:ext cx="1136340" cy="1389112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D7ECB97-BA0A-43D2-929A-60F8D1D08C22}"/>
              </a:ext>
            </a:extLst>
          </p:cNvPr>
          <p:cNvSpPr txBox="1"/>
          <p:nvPr/>
        </p:nvSpPr>
        <p:spPr>
          <a:xfrm>
            <a:off x="6180219" y="454273"/>
            <a:ext cx="4041491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th-TH" sz="3200" b="1" u="sng" dirty="0">
                <a:solidFill>
                  <a:srgbClr val="7030A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ประกาศผลการจัดสรรทุนการศึกษา</a:t>
            </a:r>
            <a:endParaRPr lang="th-TH" sz="3200" dirty="0">
              <a:solidFill>
                <a:srgbClr val="7030A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8386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raphic 37">
            <a:extLst>
              <a:ext uri="{FF2B5EF4-FFF2-40B4-BE49-F238E27FC236}">
                <a16:creationId xmlns:a16="http://schemas.microsoft.com/office/drawing/2014/main" id="{51AD33F3-8B2D-42E6-B33C-C30D9F6C87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147332" y="4969413"/>
            <a:ext cx="2512106" cy="2179177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DA941FAF-4435-4901-B1CE-907B4B3A87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727017" y="4242313"/>
            <a:ext cx="1676368" cy="1454199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53D0F7AD-3823-4510-ADD8-8512D34115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137860" y="3822058"/>
            <a:ext cx="784656" cy="680666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DC300488-D62D-454A-BA33-6016A2DD3A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629054" y="5470416"/>
            <a:ext cx="714638" cy="619927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6E95C8B6-0721-4EB2-838B-A7E02D58B8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015777" y="4966619"/>
            <a:ext cx="784656" cy="680666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9E416CD2-1844-47DC-AD3E-82D4E167D0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532329" y="4483632"/>
            <a:ext cx="2512106" cy="2179177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55CEE302-D220-491D-983E-01BAE0819B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90058" y="3530436"/>
            <a:ext cx="1676368" cy="1454199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849F5C9E-C974-4335-B4E8-B28A380D2F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7315" y="3530436"/>
            <a:ext cx="784656" cy="680666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43F4B4CF-9755-463D-BE4C-62F9A9AC9E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259907" y="3064286"/>
            <a:ext cx="714638" cy="619927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DBF670CA-0490-465D-93C3-F808E38517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259907" y="4745608"/>
            <a:ext cx="509553" cy="442022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8500E652-C9B1-4496-B318-FC8A176134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476820" y="3696160"/>
            <a:ext cx="509553" cy="44202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D7ECB97-BA0A-43D2-929A-60F8D1D08C22}"/>
              </a:ext>
            </a:extLst>
          </p:cNvPr>
          <p:cNvSpPr txBox="1"/>
          <p:nvPr/>
        </p:nvSpPr>
        <p:spPr>
          <a:xfrm>
            <a:off x="9415268" y="2369980"/>
            <a:ext cx="2494594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th-TH" sz="3200" b="1" u="sng" dirty="0">
                <a:solidFill>
                  <a:srgbClr val="7030A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ทำเนียบทุนการศึกษา</a:t>
            </a:r>
            <a:endParaRPr lang="th-TH" sz="3200" dirty="0">
              <a:solidFill>
                <a:srgbClr val="7030A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C037EFA-84C2-4BBA-91A5-13F1F05E655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736" y="112353"/>
            <a:ext cx="9053338" cy="6662241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22" name="Picture 21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7860" y="52105"/>
            <a:ext cx="1006598" cy="12305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175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raphic 37">
            <a:extLst>
              <a:ext uri="{FF2B5EF4-FFF2-40B4-BE49-F238E27FC236}">
                <a16:creationId xmlns:a16="http://schemas.microsoft.com/office/drawing/2014/main" id="{51AD33F3-8B2D-42E6-B33C-C30D9F6C87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147332" y="4969413"/>
            <a:ext cx="2512106" cy="2179177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DA941FAF-4435-4901-B1CE-907B4B3A87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727017" y="4242313"/>
            <a:ext cx="1676368" cy="1454199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53D0F7AD-3823-4510-ADD8-8512D34115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137860" y="3822058"/>
            <a:ext cx="784656" cy="680666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DC300488-D62D-454A-BA33-6016A2DD3A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629054" y="5470416"/>
            <a:ext cx="714638" cy="619927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6E95C8B6-0721-4EB2-838B-A7E02D58B8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015777" y="4966619"/>
            <a:ext cx="784656" cy="680666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9E416CD2-1844-47DC-AD3E-82D4E167D0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532329" y="4483632"/>
            <a:ext cx="2512106" cy="2179177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55CEE302-D220-491D-983E-01BAE0819B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90058" y="3530436"/>
            <a:ext cx="1676368" cy="1454199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849F5C9E-C974-4335-B4E8-B28A380D2F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7315" y="3530436"/>
            <a:ext cx="784656" cy="680666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43F4B4CF-9755-463D-BE4C-62F9A9AC9E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259907" y="3064286"/>
            <a:ext cx="714638" cy="619927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DBF670CA-0490-465D-93C3-F808E38517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259907" y="4745608"/>
            <a:ext cx="509553" cy="442022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8500E652-C9B1-4496-B318-FC8A176134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476820" y="3696160"/>
            <a:ext cx="509553" cy="4420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E94C2DD-3117-456A-AEC5-60EF246B55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917" y="100045"/>
            <a:ext cx="10884456" cy="6622185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22" name="Picture 21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7860" y="52105"/>
            <a:ext cx="1006598" cy="123051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DE2A328-E2D4-4E81-A20F-1384B45648A8}"/>
              </a:ext>
            </a:extLst>
          </p:cNvPr>
          <p:cNvSpPr txBox="1"/>
          <p:nvPr/>
        </p:nvSpPr>
        <p:spPr>
          <a:xfrm>
            <a:off x="7638407" y="100045"/>
            <a:ext cx="3347966" cy="58477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200" b="1" u="sng" dirty="0">
                <a:solidFill>
                  <a:srgbClr val="7030A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ข้อมูลการจัดสรรทุน</a:t>
            </a:r>
            <a:endParaRPr lang="en-US" sz="3200" b="1" u="sng" dirty="0">
              <a:solidFill>
                <a:srgbClr val="7030A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1728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raphic 37">
            <a:extLst>
              <a:ext uri="{FF2B5EF4-FFF2-40B4-BE49-F238E27FC236}">
                <a16:creationId xmlns:a16="http://schemas.microsoft.com/office/drawing/2014/main" id="{51AD33F3-8B2D-42E6-B33C-C30D9F6C87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147332" y="4969413"/>
            <a:ext cx="2512106" cy="2179177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DA941FAF-4435-4901-B1CE-907B4B3A87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727017" y="4242313"/>
            <a:ext cx="1676368" cy="1454199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53D0F7AD-3823-4510-ADD8-8512D34115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137860" y="3822058"/>
            <a:ext cx="784656" cy="680666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DC300488-D62D-454A-BA33-6016A2DD3A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629054" y="5470416"/>
            <a:ext cx="714638" cy="619927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6E95C8B6-0721-4EB2-838B-A7E02D58B8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015777" y="4966619"/>
            <a:ext cx="784656" cy="680666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9E416CD2-1844-47DC-AD3E-82D4E167D0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532329" y="4483632"/>
            <a:ext cx="2512106" cy="2179177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55CEE302-D220-491D-983E-01BAE0819B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90058" y="3530436"/>
            <a:ext cx="1676368" cy="1454199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849F5C9E-C974-4335-B4E8-B28A380D2F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7315" y="3530436"/>
            <a:ext cx="784656" cy="680666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43F4B4CF-9755-463D-BE4C-62F9A9AC9E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259907" y="3064286"/>
            <a:ext cx="714638" cy="619927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F730D778-D57C-40C3-BF7C-766350578E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852994" y="5696512"/>
            <a:ext cx="784656" cy="680666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DBF670CA-0490-465D-93C3-F808E38517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259907" y="4745608"/>
            <a:ext cx="509553" cy="442022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8500E652-C9B1-4496-B318-FC8A176134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476820" y="3696160"/>
            <a:ext cx="509553" cy="44202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31D95D6-ED84-4882-8719-E613BCF4C46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315" y="52104"/>
            <a:ext cx="10939058" cy="6714455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22" name="Picture 21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118" y="52105"/>
            <a:ext cx="1136340" cy="1389112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D7ECB97-BA0A-43D2-929A-60F8D1D08C22}"/>
              </a:ext>
            </a:extLst>
          </p:cNvPr>
          <p:cNvSpPr txBox="1"/>
          <p:nvPr/>
        </p:nvSpPr>
        <p:spPr>
          <a:xfrm>
            <a:off x="7751394" y="361740"/>
            <a:ext cx="2725426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th-TH" sz="3200" b="1" u="sng" dirty="0">
                <a:solidFill>
                  <a:srgbClr val="7030A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การสืบค้นทุนการศึกษา</a:t>
            </a:r>
            <a:endParaRPr lang="th-TH" sz="3200" dirty="0">
              <a:solidFill>
                <a:srgbClr val="7030A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9559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raphic 37">
            <a:extLst>
              <a:ext uri="{FF2B5EF4-FFF2-40B4-BE49-F238E27FC236}">
                <a16:creationId xmlns:a16="http://schemas.microsoft.com/office/drawing/2014/main" id="{51AD33F3-8B2D-42E6-B33C-C30D9F6C87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147332" y="4969413"/>
            <a:ext cx="2512106" cy="2179177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DA941FAF-4435-4901-B1CE-907B4B3A87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727017" y="4242313"/>
            <a:ext cx="1676368" cy="1454199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53D0F7AD-3823-4510-ADD8-8512D34115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137860" y="3822058"/>
            <a:ext cx="784656" cy="680666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DC300488-D62D-454A-BA33-6016A2DD3A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629054" y="5470416"/>
            <a:ext cx="714638" cy="619927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6E95C8B6-0721-4EB2-838B-A7E02D58B8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015777" y="4966619"/>
            <a:ext cx="784656" cy="680666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9E416CD2-1844-47DC-AD3E-82D4E167D0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532329" y="4483632"/>
            <a:ext cx="2512106" cy="2179177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55CEE302-D220-491D-983E-01BAE0819B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90058" y="3530436"/>
            <a:ext cx="1676368" cy="1454199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849F5C9E-C974-4335-B4E8-B28A380D2F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7315" y="3530436"/>
            <a:ext cx="784656" cy="680666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43F4B4CF-9755-463D-BE4C-62F9A9AC9E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259907" y="3064286"/>
            <a:ext cx="714638" cy="619927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F730D778-D57C-40C3-BF7C-766350578E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852994" y="5696512"/>
            <a:ext cx="784656" cy="680666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DBF670CA-0490-465D-93C3-F808E38517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259907" y="4745608"/>
            <a:ext cx="509553" cy="442022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8500E652-C9B1-4496-B318-FC8A176134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476820" y="3696160"/>
            <a:ext cx="509553" cy="4420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A6E4D10-6035-4F21-A97D-D7103575CD3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14878" b="63257"/>
          <a:stretch/>
        </p:blipFill>
        <p:spPr>
          <a:xfrm>
            <a:off x="68367" y="1322646"/>
            <a:ext cx="10766302" cy="4882211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22" name="Picture 21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118" y="52105"/>
            <a:ext cx="1136340" cy="1389112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DE2A328-E2D4-4E81-A20F-1384B45648A8}"/>
              </a:ext>
            </a:extLst>
          </p:cNvPr>
          <p:cNvSpPr txBox="1"/>
          <p:nvPr/>
        </p:nvSpPr>
        <p:spPr>
          <a:xfrm>
            <a:off x="7599711" y="572306"/>
            <a:ext cx="3234958" cy="58477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200" b="1" u="sng" dirty="0">
                <a:solidFill>
                  <a:srgbClr val="7030A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ประวัติการรับทุนการศึกษา</a:t>
            </a:r>
            <a:endParaRPr lang="en-US" sz="3200" b="1" u="sng" dirty="0">
              <a:solidFill>
                <a:srgbClr val="7030A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2114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raphic 1">
            <a:extLst>
              <a:ext uri="{FF2B5EF4-FFF2-40B4-BE49-F238E27FC236}">
                <a16:creationId xmlns:a16="http://schemas.microsoft.com/office/drawing/2014/main" id="{A13EB8A6-96A8-41D2-AE51-368EBF0EFEAF}"/>
              </a:ext>
            </a:extLst>
          </p:cNvPr>
          <p:cNvSpPr/>
          <p:nvPr/>
        </p:nvSpPr>
        <p:spPr>
          <a:xfrm rot="16200000">
            <a:off x="5414079" y="3654314"/>
            <a:ext cx="1363842" cy="1181142"/>
          </a:xfrm>
          <a:custGeom>
            <a:avLst/>
            <a:gdLst>
              <a:gd name="connsiteX0" fmla="*/ 2839724 w 3786298"/>
              <a:gd name="connsiteY0" fmla="*/ 0 h 3279085"/>
              <a:gd name="connsiteX1" fmla="*/ 946575 w 3786298"/>
              <a:gd name="connsiteY1" fmla="*/ 0 h 3279085"/>
              <a:gd name="connsiteX2" fmla="*/ 0 w 3786298"/>
              <a:gd name="connsiteY2" fmla="*/ 1639543 h 3279085"/>
              <a:gd name="connsiteX3" fmla="*/ 946575 w 3786298"/>
              <a:gd name="connsiteY3" fmla="*/ 3279086 h 3279085"/>
              <a:gd name="connsiteX4" fmla="*/ 2839724 w 3786298"/>
              <a:gd name="connsiteY4" fmla="*/ 3279086 h 3279085"/>
              <a:gd name="connsiteX5" fmla="*/ 3786299 w 3786298"/>
              <a:gd name="connsiteY5" fmla="*/ 1639543 h 327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86298" h="3279085">
                <a:moveTo>
                  <a:pt x="2839724" y="0"/>
                </a:moveTo>
                <a:lnTo>
                  <a:pt x="946575" y="0"/>
                </a:lnTo>
                <a:lnTo>
                  <a:pt x="0" y="1639543"/>
                </a:lnTo>
                <a:lnTo>
                  <a:pt x="946575" y="3279086"/>
                </a:lnTo>
                <a:lnTo>
                  <a:pt x="2839724" y="3279086"/>
                </a:lnTo>
                <a:lnTo>
                  <a:pt x="3786299" y="1639543"/>
                </a:lnTo>
                <a:close/>
              </a:path>
            </a:pathLst>
          </a:custGeom>
          <a:solidFill>
            <a:schemeClr val="accent2"/>
          </a:solidFill>
          <a:ln w="1518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2A847DA-03E6-4450-9694-8DEDE1A461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890998" y="4763674"/>
            <a:ext cx="1930352" cy="1674522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CA9237D3-DFAC-401C-A9BF-6691771F52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943720" y="2362549"/>
            <a:ext cx="1488227" cy="129099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63417615-AA26-485F-BFBC-33C73013C6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020053" y="2459577"/>
            <a:ext cx="838825" cy="727655"/>
          </a:xfrm>
          <a:prstGeom prst="rect">
            <a:avLst/>
          </a:prstGeom>
        </p:spPr>
      </p:pic>
      <p:sp>
        <p:nvSpPr>
          <p:cNvPr id="9" name="Graphic 1">
            <a:extLst>
              <a:ext uri="{FF2B5EF4-FFF2-40B4-BE49-F238E27FC236}">
                <a16:creationId xmlns:a16="http://schemas.microsoft.com/office/drawing/2014/main" id="{9DC5B885-1F85-4180-B6E5-B1991F38ACDC}"/>
              </a:ext>
            </a:extLst>
          </p:cNvPr>
          <p:cNvSpPr/>
          <p:nvPr/>
        </p:nvSpPr>
        <p:spPr>
          <a:xfrm rot="16200000">
            <a:off x="10794420" y="1735540"/>
            <a:ext cx="828565" cy="717571"/>
          </a:xfrm>
          <a:custGeom>
            <a:avLst/>
            <a:gdLst>
              <a:gd name="connsiteX0" fmla="*/ 2839724 w 3786298"/>
              <a:gd name="connsiteY0" fmla="*/ 0 h 3279085"/>
              <a:gd name="connsiteX1" fmla="*/ 946575 w 3786298"/>
              <a:gd name="connsiteY1" fmla="*/ 0 h 3279085"/>
              <a:gd name="connsiteX2" fmla="*/ 0 w 3786298"/>
              <a:gd name="connsiteY2" fmla="*/ 1639543 h 3279085"/>
              <a:gd name="connsiteX3" fmla="*/ 946575 w 3786298"/>
              <a:gd name="connsiteY3" fmla="*/ 3279086 h 3279085"/>
              <a:gd name="connsiteX4" fmla="*/ 2839724 w 3786298"/>
              <a:gd name="connsiteY4" fmla="*/ 3279086 h 3279085"/>
              <a:gd name="connsiteX5" fmla="*/ 3786299 w 3786298"/>
              <a:gd name="connsiteY5" fmla="*/ 1639543 h 327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86298" h="3279085">
                <a:moveTo>
                  <a:pt x="2839724" y="0"/>
                </a:moveTo>
                <a:lnTo>
                  <a:pt x="946575" y="0"/>
                </a:lnTo>
                <a:lnTo>
                  <a:pt x="0" y="1639543"/>
                </a:lnTo>
                <a:lnTo>
                  <a:pt x="946575" y="3279086"/>
                </a:lnTo>
                <a:lnTo>
                  <a:pt x="2839724" y="3279086"/>
                </a:lnTo>
                <a:lnTo>
                  <a:pt x="3786299" y="1639543"/>
                </a:lnTo>
                <a:close/>
              </a:path>
            </a:pathLst>
          </a:custGeom>
          <a:solidFill>
            <a:schemeClr val="accent2"/>
          </a:solidFill>
          <a:ln w="1518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F751FC-2CD6-4852-B0CF-36F4DE139757}"/>
              </a:ext>
            </a:extLst>
          </p:cNvPr>
          <p:cNvSpPr txBox="1"/>
          <p:nvPr/>
        </p:nvSpPr>
        <p:spPr>
          <a:xfrm>
            <a:off x="239611" y="448255"/>
            <a:ext cx="704829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54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ทำงานให้สนุก</a:t>
            </a:r>
          </a:p>
          <a:p>
            <a:pPr algn="ctr"/>
            <a:r>
              <a:rPr lang="th-TH" sz="54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แล้วไปหยุดที่ความสำเร็จ</a:t>
            </a:r>
            <a:r>
              <a:rPr lang="en-US" sz="5400" b="1" dirty="0" smtClean="0">
                <a:solidFill>
                  <a:schemeClr val="accent1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 </a:t>
            </a:r>
            <a:endParaRPr lang="th-TH" sz="5400" b="1" dirty="0" smtClean="0">
              <a:solidFill>
                <a:schemeClr val="accent1"/>
              </a:solidFill>
              <a:latin typeface="JasmineUPC" panose="02020603050405020304" pitchFamily="18" charset="-34"/>
              <a:cs typeface="JasmineUPC" panose="02020603050405020304" pitchFamily="18" charset="-34"/>
            </a:endParaRPr>
          </a:p>
          <a:p>
            <a:pPr algn="ctr"/>
            <a:r>
              <a:rPr lang="th-TH" sz="4800" b="1" dirty="0" smtClean="0">
                <a:solidFill>
                  <a:srgbClr val="7030A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ส่วนส่งเสริมและพัฒนานักศึกษา</a:t>
            </a:r>
            <a:endParaRPr lang="en-US" sz="4800" b="1" dirty="0">
              <a:solidFill>
                <a:srgbClr val="7030A0"/>
              </a:solidFill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F751FC-2CD6-4852-B0CF-36F4DE139757}"/>
              </a:ext>
            </a:extLst>
          </p:cNvPr>
          <p:cNvSpPr txBox="1"/>
          <p:nvPr/>
        </p:nvSpPr>
        <p:spPr>
          <a:xfrm>
            <a:off x="567983" y="3490461"/>
            <a:ext cx="42382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 smtClean="0">
                <a:solidFill>
                  <a:srgbClr val="00B0F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นางกอบสุข อรชร</a:t>
            </a:r>
          </a:p>
          <a:p>
            <a:r>
              <a:rPr lang="en-US" sz="3600" b="1" dirty="0" smtClean="0">
                <a:solidFill>
                  <a:srgbClr val="00B0F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Email </a:t>
            </a:r>
            <a:r>
              <a:rPr lang="en-US" sz="3600" b="1" dirty="0">
                <a:solidFill>
                  <a:srgbClr val="00B0F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: </a:t>
            </a:r>
            <a:r>
              <a:rPr lang="en-US" sz="3600" b="1" dirty="0" smtClean="0">
                <a:solidFill>
                  <a:srgbClr val="00B0F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okobsuk@wu.ac.th</a:t>
            </a:r>
          </a:p>
          <a:p>
            <a:r>
              <a:rPr lang="en-US" sz="3600" b="1" dirty="0" smtClean="0">
                <a:solidFill>
                  <a:srgbClr val="00B0F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Tel</a:t>
            </a:r>
            <a:r>
              <a:rPr lang="en-US" sz="3600" b="1" dirty="0">
                <a:solidFill>
                  <a:srgbClr val="00B0F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. </a:t>
            </a:r>
            <a:r>
              <a:rPr lang="en-US" sz="3600" b="1" dirty="0" smtClean="0">
                <a:solidFill>
                  <a:srgbClr val="00B0F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73166</a:t>
            </a:r>
            <a:endParaRPr lang="en-US" sz="3600" b="1" dirty="0">
              <a:solidFill>
                <a:srgbClr val="00B0F0"/>
              </a:solidFill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8" t="-6662" r="9671" b="6662"/>
          <a:stretch/>
        </p:blipFill>
        <p:spPr/>
      </p:pic>
    </p:spTree>
    <p:extLst>
      <p:ext uri="{BB962C8B-B14F-4D97-AF65-F5344CB8AC3E}">
        <p14:creationId xmlns:p14="http://schemas.microsoft.com/office/powerpoint/2010/main" val="224933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raphic 37">
            <a:extLst>
              <a:ext uri="{FF2B5EF4-FFF2-40B4-BE49-F238E27FC236}">
                <a16:creationId xmlns:a16="http://schemas.microsoft.com/office/drawing/2014/main" id="{51AD33F3-8B2D-42E6-B33C-C30D9F6C87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147332" y="4969413"/>
            <a:ext cx="2512106" cy="2179177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DA941FAF-4435-4901-B1CE-907B4B3A87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727017" y="4242313"/>
            <a:ext cx="1676368" cy="1454199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53D0F7AD-3823-4510-ADD8-8512D34115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137860" y="3822058"/>
            <a:ext cx="784656" cy="680666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DC300488-D62D-454A-BA33-6016A2DD3A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629054" y="5470416"/>
            <a:ext cx="714638" cy="619927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6E95C8B6-0721-4EB2-838B-A7E02D58B8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015777" y="4966619"/>
            <a:ext cx="784656" cy="680666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9E416CD2-1844-47DC-AD3E-82D4E167D0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532329" y="4483632"/>
            <a:ext cx="2512106" cy="2179177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55CEE302-D220-491D-983E-01BAE0819B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90058" y="3530436"/>
            <a:ext cx="1676368" cy="1454199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849F5C9E-C974-4335-B4E8-B28A380D2F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7315" y="3530436"/>
            <a:ext cx="784656" cy="680666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43F4B4CF-9755-463D-BE4C-62F9A9AC9E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259907" y="3064286"/>
            <a:ext cx="714638" cy="619927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F730D778-D57C-40C3-BF7C-766350578E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852994" y="5696512"/>
            <a:ext cx="784656" cy="680666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DBF670CA-0490-465D-93C3-F808E38517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259907" y="4745608"/>
            <a:ext cx="509553" cy="442022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8500E652-C9B1-4496-B318-FC8A176134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476820" y="3696160"/>
            <a:ext cx="509553" cy="442022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D493E51-6BA6-4465-95B3-0EE60F0C1EAC}"/>
              </a:ext>
            </a:extLst>
          </p:cNvPr>
          <p:cNvSpPr txBox="1"/>
          <p:nvPr/>
        </p:nvSpPr>
        <p:spPr>
          <a:xfrm>
            <a:off x="4532374" y="222714"/>
            <a:ext cx="2879603" cy="58477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chemeClr val="bg1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กิจกรรมที่ดำเนินการ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36878" y="5883141"/>
            <a:ext cx="9118243" cy="523220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solidFill>
                  <a:srgbClr val="7030A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กิจกรรม </a:t>
            </a:r>
            <a:r>
              <a:rPr lang="en-US" sz="2800" b="1" dirty="0">
                <a:solidFill>
                  <a:srgbClr val="7030A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WU Happy Fun Run </a:t>
            </a:r>
            <a:r>
              <a:rPr lang="th-TH" sz="2800" b="1" dirty="0">
                <a:solidFill>
                  <a:srgbClr val="7030A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ครั้งที่ 1-3</a:t>
            </a:r>
          </a:p>
        </p:txBody>
      </p:sp>
      <p:pic>
        <p:nvPicPr>
          <p:cNvPr id="53" name="Picture 52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118" y="52105"/>
            <a:ext cx="1136340" cy="1389112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D493E51-6BA6-4465-95B3-0EE60F0C1EAC}"/>
              </a:ext>
            </a:extLst>
          </p:cNvPr>
          <p:cNvSpPr txBox="1"/>
          <p:nvPr/>
        </p:nvSpPr>
        <p:spPr>
          <a:xfrm>
            <a:off x="619480" y="951676"/>
            <a:ext cx="696867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3200" b="1" dirty="0">
                <a:solidFill>
                  <a:srgbClr val="7030A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การพัฒนาภาวะผู้นำตามหลักค่านิยม 4 ประการ</a:t>
            </a:r>
          </a:p>
        </p:txBody>
      </p:sp>
      <p:pic>
        <p:nvPicPr>
          <p:cNvPr id="23" name="Picture 2" descr="นักศึกษา มวล. กว่า 2,200 คนร่วมกิจกรรม WU Happy Fun Run ครั้งที่ 3">
            <a:extLst>
              <a:ext uri="{FF2B5EF4-FFF2-40B4-BE49-F238E27FC236}">
                <a16:creationId xmlns:a16="http://schemas.microsoft.com/office/drawing/2014/main" id="{63967E59-9F2F-40EE-8FFD-D37F20C79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150" y="1765371"/>
            <a:ext cx="5516752" cy="367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นักศึกษา มวล. กว่า 2,200 คนร่วมกิจกรรม WU Happy Fun Run ครั้งที่ 3">
            <a:extLst>
              <a:ext uri="{FF2B5EF4-FFF2-40B4-BE49-F238E27FC236}">
                <a16:creationId xmlns:a16="http://schemas.microsoft.com/office/drawing/2014/main" id="{B2A99E73-345A-4914-9E37-18A9A8E3D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18" y="1765371"/>
            <a:ext cx="5516752" cy="367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669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raphic 37">
            <a:extLst>
              <a:ext uri="{FF2B5EF4-FFF2-40B4-BE49-F238E27FC236}">
                <a16:creationId xmlns:a16="http://schemas.microsoft.com/office/drawing/2014/main" id="{51AD33F3-8B2D-42E6-B33C-C30D9F6C87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147332" y="4969413"/>
            <a:ext cx="2512106" cy="2179177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DA941FAF-4435-4901-B1CE-907B4B3A87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727017" y="4242313"/>
            <a:ext cx="1676368" cy="1454199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53D0F7AD-3823-4510-ADD8-8512D34115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137860" y="3822058"/>
            <a:ext cx="784656" cy="680666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DC300488-D62D-454A-BA33-6016A2DD3A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629054" y="5470416"/>
            <a:ext cx="714638" cy="619927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6E95C8B6-0721-4EB2-838B-A7E02D58B8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015777" y="4966619"/>
            <a:ext cx="784656" cy="680666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9E416CD2-1844-47DC-AD3E-82D4E167D0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532329" y="4483632"/>
            <a:ext cx="2512106" cy="2179177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55CEE302-D220-491D-983E-01BAE0819B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90058" y="3530436"/>
            <a:ext cx="1676368" cy="1454199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849F5C9E-C974-4335-B4E8-B28A380D2F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7315" y="3530436"/>
            <a:ext cx="784656" cy="680666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43F4B4CF-9755-463D-BE4C-62F9A9AC9E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259907" y="3064286"/>
            <a:ext cx="714638" cy="619927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F730D778-D57C-40C3-BF7C-766350578E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852994" y="5696512"/>
            <a:ext cx="784656" cy="680666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DBF670CA-0490-465D-93C3-F808E38517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259907" y="4745608"/>
            <a:ext cx="509553" cy="442022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8500E652-C9B1-4496-B318-FC8A176134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476820" y="3696160"/>
            <a:ext cx="509553" cy="442022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D493E51-6BA6-4465-95B3-0EE60F0C1EAC}"/>
              </a:ext>
            </a:extLst>
          </p:cNvPr>
          <p:cNvSpPr txBox="1"/>
          <p:nvPr/>
        </p:nvSpPr>
        <p:spPr>
          <a:xfrm>
            <a:off x="4532374" y="222714"/>
            <a:ext cx="2879603" cy="58477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chemeClr val="bg1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กิจกรรมที่ดำเนินการ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36878" y="5883141"/>
            <a:ext cx="9118243" cy="523220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solidFill>
                  <a:srgbClr val="7030A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กิจกรรม </a:t>
            </a:r>
            <a:r>
              <a:rPr lang="en-US" sz="2800" b="1" dirty="0">
                <a:solidFill>
                  <a:srgbClr val="7030A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WU Happy Fun Run </a:t>
            </a:r>
            <a:r>
              <a:rPr lang="th-TH" sz="2800" b="1" dirty="0">
                <a:solidFill>
                  <a:srgbClr val="7030A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ครั้งที่ 1-3</a:t>
            </a:r>
          </a:p>
        </p:txBody>
      </p:sp>
      <p:pic>
        <p:nvPicPr>
          <p:cNvPr id="53" name="Picture 52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118" y="52105"/>
            <a:ext cx="1136340" cy="1389112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D493E51-6BA6-4465-95B3-0EE60F0C1EAC}"/>
              </a:ext>
            </a:extLst>
          </p:cNvPr>
          <p:cNvSpPr txBox="1"/>
          <p:nvPr/>
        </p:nvSpPr>
        <p:spPr>
          <a:xfrm>
            <a:off x="619480" y="951676"/>
            <a:ext cx="696867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3200" b="1" dirty="0">
                <a:solidFill>
                  <a:srgbClr val="7030A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การพัฒนาภาวะผู้นำตามหลักค่านิยม 4 ประการ</a:t>
            </a:r>
          </a:p>
        </p:txBody>
      </p:sp>
      <p:pic>
        <p:nvPicPr>
          <p:cNvPr id="21" name="Picture 2" descr="สพน. จัดเดิน-วิ่ง WU Happy Fun Run ครั้งที่ 2 หวังเสริมสร้างวินัยการออกกำลังกายดูแลสุขภาพมีนักศึกษาเข้าร่วมกว่า 2,000 คน">
            <a:extLst>
              <a:ext uri="{FF2B5EF4-FFF2-40B4-BE49-F238E27FC236}">
                <a16:creationId xmlns:a16="http://schemas.microsoft.com/office/drawing/2014/main" id="{3D5CCA44-F73C-4D14-8295-AE4DD5EE9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55" y="1740741"/>
            <a:ext cx="5125871" cy="3843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F46928BD-06A4-4C12-B428-CFEE6E225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510" y="1740741"/>
            <a:ext cx="5120534" cy="3843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677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raphic 37">
            <a:extLst>
              <a:ext uri="{FF2B5EF4-FFF2-40B4-BE49-F238E27FC236}">
                <a16:creationId xmlns:a16="http://schemas.microsoft.com/office/drawing/2014/main" id="{51AD33F3-8B2D-42E6-B33C-C30D9F6C87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147332" y="4969413"/>
            <a:ext cx="2512106" cy="2179177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DA941FAF-4435-4901-B1CE-907B4B3A87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727017" y="4242313"/>
            <a:ext cx="1676368" cy="1454199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53D0F7AD-3823-4510-ADD8-8512D34115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137860" y="3822058"/>
            <a:ext cx="784656" cy="680666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DC300488-D62D-454A-BA33-6016A2DD3A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629054" y="5470416"/>
            <a:ext cx="714638" cy="619927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6E95C8B6-0721-4EB2-838B-A7E02D58B8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015777" y="4966619"/>
            <a:ext cx="784656" cy="680666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9E416CD2-1844-47DC-AD3E-82D4E167D0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532329" y="4483632"/>
            <a:ext cx="2512106" cy="2179177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55CEE302-D220-491D-983E-01BAE0819B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90058" y="3530436"/>
            <a:ext cx="1676368" cy="1454199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849F5C9E-C974-4335-B4E8-B28A380D2F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7315" y="3530436"/>
            <a:ext cx="784656" cy="680666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43F4B4CF-9755-463D-BE4C-62F9A9AC9E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259907" y="3064286"/>
            <a:ext cx="714638" cy="619927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F730D778-D57C-40C3-BF7C-766350578E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852994" y="5696512"/>
            <a:ext cx="784656" cy="680666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DBF670CA-0490-465D-93C3-F808E38517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259907" y="4745608"/>
            <a:ext cx="509553" cy="442022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8500E652-C9B1-4496-B318-FC8A176134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476820" y="3696160"/>
            <a:ext cx="509553" cy="442022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D493E51-6BA6-4465-95B3-0EE60F0C1EAC}"/>
              </a:ext>
            </a:extLst>
          </p:cNvPr>
          <p:cNvSpPr txBox="1"/>
          <p:nvPr/>
        </p:nvSpPr>
        <p:spPr>
          <a:xfrm>
            <a:off x="4532374" y="222714"/>
            <a:ext cx="2879603" cy="58477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chemeClr val="bg1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กิจกรรมที่ดำเนินการ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36878" y="5883141"/>
            <a:ext cx="9118243" cy="523220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solidFill>
                  <a:srgbClr val="7030A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กิจกรรมจิตอาสา</a:t>
            </a:r>
          </a:p>
        </p:txBody>
      </p:sp>
      <p:pic>
        <p:nvPicPr>
          <p:cNvPr id="53" name="Picture 52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118" y="52105"/>
            <a:ext cx="1136340" cy="1389112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D493E51-6BA6-4465-95B3-0EE60F0C1EAC}"/>
              </a:ext>
            </a:extLst>
          </p:cNvPr>
          <p:cNvSpPr txBox="1"/>
          <p:nvPr/>
        </p:nvSpPr>
        <p:spPr>
          <a:xfrm>
            <a:off x="619480" y="951676"/>
            <a:ext cx="696867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3200" b="1" dirty="0">
                <a:solidFill>
                  <a:srgbClr val="7030A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การพัฒนาภาวะผู้นำตามหลักค่านิยม 4 ประการ</a:t>
            </a:r>
          </a:p>
        </p:txBody>
      </p:sp>
      <p:pic>
        <p:nvPicPr>
          <p:cNvPr id="23" name="Picture 2" descr="กิจกรรมจิตอาสาพัฒนาพื้นที่เขตหอพักพัฒนาคูระบายน้ำหลังหอพักลักษณานิเวศ 5">
            <a:extLst>
              <a:ext uri="{FF2B5EF4-FFF2-40B4-BE49-F238E27FC236}">
                <a16:creationId xmlns:a16="http://schemas.microsoft.com/office/drawing/2014/main" id="{92693862-8A39-4886-AE6E-23E038D20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31" y="1605938"/>
            <a:ext cx="5243385" cy="393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7A5199F-9389-4064-B642-105C6D8FACD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08694" y="1608038"/>
            <a:ext cx="5243385" cy="393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58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raphic 37">
            <a:extLst>
              <a:ext uri="{FF2B5EF4-FFF2-40B4-BE49-F238E27FC236}">
                <a16:creationId xmlns:a16="http://schemas.microsoft.com/office/drawing/2014/main" id="{51AD33F3-8B2D-42E6-B33C-C30D9F6C87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147332" y="4969413"/>
            <a:ext cx="2512106" cy="2179177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DA941FAF-4435-4901-B1CE-907B4B3A87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727017" y="4242313"/>
            <a:ext cx="1676368" cy="1454199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53D0F7AD-3823-4510-ADD8-8512D34115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137860" y="3822058"/>
            <a:ext cx="784656" cy="680666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DC300488-D62D-454A-BA33-6016A2DD3A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629054" y="5470416"/>
            <a:ext cx="714638" cy="619927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6E95C8B6-0721-4EB2-838B-A7E02D58B8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015777" y="4966619"/>
            <a:ext cx="784656" cy="680666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9E416CD2-1844-47DC-AD3E-82D4E167D0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532329" y="4483632"/>
            <a:ext cx="2512106" cy="2179177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55CEE302-D220-491D-983E-01BAE0819B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90058" y="3530436"/>
            <a:ext cx="1676368" cy="1454199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849F5C9E-C974-4335-B4E8-B28A380D2F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7315" y="3530436"/>
            <a:ext cx="784656" cy="680666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43F4B4CF-9755-463D-BE4C-62F9A9AC9E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259907" y="3064286"/>
            <a:ext cx="714638" cy="619927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F730D778-D57C-40C3-BF7C-766350578E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852994" y="5696512"/>
            <a:ext cx="784656" cy="680666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DBF670CA-0490-465D-93C3-F808E38517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259907" y="4745608"/>
            <a:ext cx="509553" cy="442022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8500E652-C9B1-4496-B318-FC8A176134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476820" y="3696160"/>
            <a:ext cx="509553" cy="442022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D493E51-6BA6-4465-95B3-0EE60F0C1EAC}"/>
              </a:ext>
            </a:extLst>
          </p:cNvPr>
          <p:cNvSpPr txBox="1"/>
          <p:nvPr/>
        </p:nvSpPr>
        <p:spPr>
          <a:xfrm>
            <a:off x="4532374" y="222714"/>
            <a:ext cx="2879603" cy="58477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chemeClr val="bg1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กิจกรรมที่ดำเนินการ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52109" y="5775235"/>
            <a:ext cx="9313092" cy="523220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solidFill>
                  <a:srgbClr val="7030A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กวดขันวินัยจราจรและการนำรถจักรยานยนต์มาใช้ (ชั้นปี 1) ร่วมกับสถานีตำรวจภูธร อ.ท่าศาลา</a:t>
            </a:r>
          </a:p>
        </p:txBody>
      </p:sp>
      <p:pic>
        <p:nvPicPr>
          <p:cNvPr id="53" name="Picture 52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118" y="52105"/>
            <a:ext cx="1136340" cy="1389112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D493E51-6BA6-4465-95B3-0EE60F0C1EAC}"/>
              </a:ext>
            </a:extLst>
          </p:cNvPr>
          <p:cNvSpPr txBox="1"/>
          <p:nvPr/>
        </p:nvSpPr>
        <p:spPr>
          <a:xfrm>
            <a:off x="619480" y="951676"/>
            <a:ext cx="696867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3200" b="1" dirty="0">
                <a:solidFill>
                  <a:srgbClr val="7030A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การเสริมสร้างวินัยจราจรและการใช้รถจักรยานยนต์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C379439-C29F-4A66-80FD-D3CAF1A2365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2393" y="1968660"/>
            <a:ext cx="5623677" cy="317156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E269C52-B90B-4A63-B715-66C76E16936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6822" b="17683"/>
          <a:stretch/>
        </p:blipFill>
        <p:spPr>
          <a:xfrm>
            <a:off x="6226112" y="1968660"/>
            <a:ext cx="5601419" cy="317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23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raphic 37">
            <a:extLst>
              <a:ext uri="{FF2B5EF4-FFF2-40B4-BE49-F238E27FC236}">
                <a16:creationId xmlns:a16="http://schemas.microsoft.com/office/drawing/2014/main" id="{51AD33F3-8B2D-42E6-B33C-C30D9F6C87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147332" y="4969413"/>
            <a:ext cx="2512106" cy="2179177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DA941FAF-4435-4901-B1CE-907B4B3A87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727017" y="4242313"/>
            <a:ext cx="1676368" cy="1454199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53D0F7AD-3823-4510-ADD8-8512D34115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137860" y="3822058"/>
            <a:ext cx="784656" cy="680666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DC300488-D62D-454A-BA33-6016A2DD3A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629054" y="5470416"/>
            <a:ext cx="714638" cy="619927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6E95C8B6-0721-4EB2-838B-A7E02D58B8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015777" y="4966619"/>
            <a:ext cx="784656" cy="680666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9E416CD2-1844-47DC-AD3E-82D4E167D0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532329" y="4483632"/>
            <a:ext cx="2512106" cy="2179177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55CEE302-D220-491D-983E-01BAE0819B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90058" y="3530436"/>
            <a:ext cx="1676368" cy="1454199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849F5C9E-C974-4335-B4E8-B28A380D2F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7315" y="3530436"/>
            <a:ext cx="784656" cy="680666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43F4B4CF-9755-463D-BE4C-62F9A9AC9E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259907" y="3064286"/>
            <a:ext cx="714638" cy="619927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F730D778-D57C-40C3-BF7C-766350578E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852994" y="5696512"/>
            <a:ext cx="784656" cy="680666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DBF670CA-0490-465D-93C3-F808E38517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259907" y="4745608"/>
            <a:ext cx="509553" cy="442022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8500E652-C9B1-4496-B318-FC8A176134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476820" y="3696160"/>
            <a:ext cx="509553" cy="442022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D493E51-6BA6-4465-95B3-0EE60F0C1EAC}"/>
              </a:ext>
            </a:extLst>
          </p:cNvPr>
          <p:cNvSpPr txBox="1"/>
          <p:nvPr/>
        </p:nvSpPr>
        <p:spPr>
          <a:xfrm>
            <a:off x="4532374" y="222714"/>
            <a:ext cx="2879603" cy="58477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chemeClr val="bg1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กิจกรรมที่ดำเนินการ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1971" y="5568976"/>
            <a:ext cx="4880926" cy="954107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solidFill>
                  <a:srgbClr val="7030A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ชมรมศิลปะการถ่ายภาพ จัดกิจกรรม แสงศิลป์ ถิ่นเรา ครั้งที่ ๑๒ ชุด “ณ คอน (สี) ธรรมชาติ”</a:t>
            </a:r>
          </a:p>
        </p:txBody>
      </p:sp>
      <p:pic>
        <p:nvPicPr>
          <p:cNvPr id="53" name="Picture 52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118" y="52105"/>
            <a:ext cx="1136340" cy="1389112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D493E51-6BA6-4465-95B3-0EE60F0C1EAC}"/>
              </a:ext>
            </a:extLst>
          </p:cNvPr>
          <p:cNvSpPr txBox="1"/>
          <p:nvPr/>
        </p:nvSpPr>
        <p:spPr>
          <a:xfrm>
            <a:off x="619480" y="951676"/>
            <a:ext cx="696867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3200" b="1" dirty="0">
                <a:solidFill>
                  <a:srgbClr val="7030A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การดำเนินงานองค์การบริหาร องค์การนักศึกษา</a:t>
            </a:r>
          </a:p>
        </p:txBody>
      </p:sp>
      <p:pic>
        <p:nvPicPr>
          <p:cNvPr id="21" name="Picture 2" descr="ชมรมศิลปะการถ่ายภาพ จัดกิจกรรม แสงศิลป์ ถิ่นเรา ครั้งที่ ๑๒ ชุด “ณ คอน (สี) ธรรมชาติ”">
            <a:extLst>
              <a:ext uri="{FF2B5EF4-FFF2-40B4-BE49-F238E27FC236}">
                <a16:creationId xmlns:a16="http://schemas.microsoft.com/office/drawing/2014/main" id="{C90CDAB1-40ED-4B27-81CB-4E39B978D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43" y="1806248"/>
            <a:ext cx="6171561" cy="346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ชมรมนักศึกษา ม.วลัยลักษณ์จัดกิจกรรม &quot;เทศกาลคริสมาสต์และวันปีใหม่ 2566&quot;">
            <a:extLst>
              <a:ext uri="{FF2B5EF4-FFF2-40B4-BE49-F238E27FC236}">
                <a16:creationId xmlns:a16="http://schemas.microsoft.com/office/drawing/2014/main" id="{C0F6D91C-DAC3-4860-861B-4991755800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0" b="9461"/>
          <a:stretch/>
        </p:blipFill>
        <p:spPr bwMode="auto">
          <a:xfrm>
            <a:off x="6518785" y="1806248"/>
            <a:ext cx="5403731" cy="346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6677372" y="5568976"/>
            <a:ext cx="5086556" cy="1015663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solidFill>
                  <a:srgbClr val="7030A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สภานักศึกษา ชมรมคริสเตียน ชมรมพุทธศาสนา ชมรมดนตรีสากล ชมรม </a:t>
            </a:r>
            <a:r>
              <a:rPr lang="en-US" sz="2000" b="1" dirty="0">
                <a:solidFill>
                  <a:srgbClr val="7030A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Cover Dance </a:t>
            </a:r>
            <a:r>
              <a:rPr lang="th-TH" sz="2000" b="1" dirty="0">
                <a:solidFill>
                  <a:srgbClr val="7030A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ชมรมนักศึกษานานาชาติ และสโมสรนักศึกษาสำนักวิชาศิลปศาสตร์ จัดกิจกรรม “เทศกาลคริสมาสต์และวันปีใหม่ 2566”</a:t>
            </a:r>
          </a:p>
        </p:txBody>
      </p:sp>
    </p:spTree>
    <p:extLst>
      <p:ext uri="{BB962C8B-B14F-4D97-AF65-F5344CB8AC3E}">
        <p14:creationId xmlns:p14="http://schemas.microsoft.com/office/powerpoint/2010/main" val="120202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3F3F3F"/>
      </a:dk1>
      <a:lt1>
        <a:srgbClr val="FFFFFF"/>
      </a:lt1>
      <a:dk2>
        <a:srgbClr val="313C41"/>
      </a:dk2>
      <a:lt2>
        <a:srgbClr val="FFFFFF"/>
      </a:lt2>
      <a:accent1>
        <a:srgbClr val="FF7802"/>
      </a:accent1>
      <a:accent2>
        <a:srgbClr val="FF8F2D"/>
      </a:accent2>
      <a:accent3>
        <a:srgbClr val="FFA656"/>
      </a:accent3>
      <a:accent4>
        <a:srgbClr val="FEBC82"/>
      </a:accent4>
      <a:accent5>
        <a:srgbClr val="FFD2AB"/>
      </a:accent5>
      <a:accent6>
        <a:srgbClr val="FDE8D2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Calibri"/>
      </a:majorFont>
      <a:minorFont>
        <a:latin typeface="Calibri Light"/>
        <a:ea typeface=""/>
        <a:cs typeface="Calibri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1870</TotalTime>
  <Words>2564</Words>
  <Application>Microsoft Office PowerPoint</Application>
  <PresentationFormat>Widescreen</PresentationFormat>
  <Paragraphs>425</Paragraphs>
  <Slides>46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7" baseType="lpstr">
      <vt:lpstr>Tahoma</vt:lpstr>
      <vt:lpstr>TH NiramitIT๙ </vt:lpstr>
      <vt:lpstr>Angsana New</vt:lpstr>
      <vt:lpstr>JasmineUPC</vt:lpstr>
      <vt:lpstr>TH Baijam</vt:lpstr>
      <vt:lpstr>Arial</vt:lpstr>
      <vt:lpstr>TH Charmonman</vt:lpstr>
      <vt:lpstr>Calibri Light</vt:lpstr>
      <vt:lpstr>Bahnschrift Condensed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PowerPoint-Esagono</dc:title>
  <dc:subject>PowerPoint-Esagono</dc:subject>
  <dc:creator>www.PowerPointhub.com</dc:creator>
  <cp:lastModifiedBy>Admin</cp:lastModifiedBy>
  <cp:revision>99</cp:revision>
  <dcterms:created xsi:type="dcterms:W3CDTF">2021-06-05T09:40:57Z</dcterms:created>
  <dcterms:modified xsi:type="dcterms:W3CDTF">2023-04-04T14:51:17Z</dcterms:modified>
</cp:coreProperties>
</file>