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8" r:id="rId5"/>
    <p:sldId id="292" r:id="rId6"/>
    <p:sldId id="337" r:id="rId7"/>
    <p:sldId id="338" r:id="rId8"/>
    <p:sldId id="339" r:id="rId9"/>
    <p:sldId id="302" r:id="rId10"/>
    <p:sldId id="359" r:id="rId11"/>
    <p:sldId id="347" r:id="rId12"/>
    <p:sldId id="350" r:id="rId13"/>
    <p:sldId id="351" r:id="rId14"/>
    <p:sldId id="352" r:id="rId15"/>
    <p:sldId id="353" r:id="rId16"/>
    <p:sldId id="354" r:id="rId17"/>
    <p:sldId id="356" r:id="rId18"/>
    <p:sldId id="357" r:id="rId19"/>
    <p:sldId id="358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572" y="3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handoutMaster" Target="handoutMasters/handout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4/3/2023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10" Type="http://schemas.openxmlformats.org/officeDocument/2006/relationships/image" Target="../media/image13.svg" /><Relationship Id="rId4" Type="http://schemas.openxmlformats.org/officeDocument/2006/relationships/image" Target="../media/image7.svg" /><Relationship Id="rId9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672" y="2784926"/>
            <a:ext cx="6636327" cy="175684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การติดตามผลการดำเนินงานประจำปีงบประมาณ 2566 ครั้งที่ 1</a:t>
            </a:r>
            <a:b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th-TH" sz="3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(ตุลาคม 2565 – มีนาคม 2566)</a:t>
            </a:r>
            <a:endParaRPr lang="en-US" sz="3800" dirty="0">
              <a:solidFill>
                <a:schemeClr val="accent5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6509" y="4541768"/>
            <a:ext cx="7795491" cy="580921"/>
          </a:xfrm>
          <a:solidFill>
            <a:schemeClr val="bg2">
              <a:lumMod val="90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6"/>
                </a:solidFill>
              </a:rPr>
              <a:t>หน่วยงาน สำนักวิชาการบัญชีและการเงิน</a:t>
            </a:r>
            <a:endParaRPr lang="en-US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90750"/>
              </p:ext>
            </p:extLst>
          </p:nvPr>
        </p:nvGraphicFramePr>
        <p:xfrm>
          <a:off x="431999" y="215736"/>
          <a:ext cx="11328001" cy="66647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86265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 ร้อยละของอาจารย์ในสำนักวิชาที่มีผลประเมินการสอนภาคบรรยายเฉลี่ยไม่น้อยกว่า 4.50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1.83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ภา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1/65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ร้อยละ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ภาค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2/65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ร้อยละ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73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B050"/>
                          </a:solidFill>
                        </a:rPr>
                        <a:t>เพิ่มขึ้น</a:t>
                      </a:r>
                      <a:endParaRPr lang="en-ZA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7. ร้อยละของนักศึกษาที่สอบผ่านใบประกอบวิชาชีพหรือ 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Exit Exam 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ของหลักสูตร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90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ดำเนินการสอบครบทุกหลักสูตร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นักศึกษาสอบผ่านร้อยละ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 ร้อยละของนักศึกษาที่สำเร็จการศึกษาตามแผนการศึกษาในปีการศึกษา 2565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80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นักศึกษาทุกคนจบตามแผนการศึกษา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9. ร้อยละของนักศึกษาที่มีผลการเรียนเฉลี่ยต่ำกว่า 2.00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≤ร้อยละ 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ภาค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2/65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มีนักศึกษาผลการเรียนต่ำกว่า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2.00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ลดลง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 รางวัลทักษะทางวิชาการหรือวิชาชีพที่เกี่ยวข้องกับหลักสูตร ในระดับชาติหรือนานาชาติ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th-TH" sz="16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(ตาม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จำนวนหลักสูตร)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ทั้ง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หลักสูตรได้ส่งนักศึกษาเข้าร่วมกิจกรรมแต่ยังไม่หลักสูตรใดได้รับรางวัล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4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33173"/>
              </p:ext>
            </p:extLst>
          </p:nvPr>
        </p:nvGraphicFramePr>
        <p:xfrm>
          <a:off x="193964" y="73099"/>
          <a:ext cx="11566036" cy="74921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018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305182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216346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1258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3555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89770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 ระบบดูแลช่วยเหลือและเสริมสร้างศักยภาพนักศึกษาให้เก่ง ดี และมีความสุข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ข้อ</a:t>
                      </a: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(ตามเกณฑ์ที่กำหนด)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1.93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เป็นไปตามเกณฑ์ที่กำหนด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คงที่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12. ร้อยละของอาจารย์ในสำนักวิชาที่ผ่านการอบรมทักษะการสอนเป็นภาษาอังกฤษ หรือ ผ่านการประเมินการสอบทักษะการสอนเป็นอังกฤษ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80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มีอาจารย์ทุกคนเข้าสอบ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/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สอบผ่าน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คน </a:t>
                      </a: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มีอาจารย์ที่ยื่นผล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 3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คน</a:t>
                      </a: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มีอาจารย์ที่รอรับการสอบสอน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คน</a:t>
                      </a:r>
                    </a:p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ตัวชี้วัดใหม่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 ร้อยละของอาจารย์ในสำนักวิชาที่ได้รับใบรับรองการสอนตามกรอบ 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UKPSF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80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อาจารย์ทุกคนได้รับการรับรอง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14. ร้อยละของอาจารย์ในสำนักวิชาที่มีตำแหน่งทางวิชาการสูงขึ้นในรอบปีประเมิน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ตำแหน่ง ผศ. ≥ ร้อยละ 50 ตำแหน่ง รศ. ≥ ร้อยละ 15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0.80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ได้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ผศ 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จาก 11 คน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รศ ยังไม่ได้ยื่นขอ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คิดเป็นร้อยละ 27.27</a:t>
                      </a:r>
                    </a:p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15. ร้อยละการเพิ่มขึ้นของอาจารย์ที่มีคุณวุฒิปริญญาเอกในสำนักวิชาในรอบปีประเมิน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30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ไม่มีอาจารย์ที่เข้าเกณฑ์การศึกษาต่อ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8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53103"/>
              </p:ext>
            </p:extLst>
          </p:nvPr>
        </p:nvGraphicFramePr>
        <p:xfrm>
          <a:off x="230909" y="220881"/>
          <a:ext cx="11656290" cy="66459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91040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8759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243400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451673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91663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44412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02176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16. จำนวนทุนวิจัยจากภายนอก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Social-</a:t>
                      </a:r>
                      <a:r>
                        <a:rPr lang="en-ZA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sci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= 150,000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ได้รับทุนวิจัยประมาณ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1,200,000 บาท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คงที่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17. จำนวนบทความวิจัย (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 length research article, Review article) 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ต่อจำนวนอาจารย์ทั้งหมด (เกณฑ์ 1:1)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2.63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2.45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อาจารย์ที่มีผลงาน 1:1 แล้ว </a:t>
                      </a: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คน จากอาจารย์ทั้งหมด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19 คน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</a:t>
                      </a:r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18.จำนวนบทความตามเกณฑ์ 1:1 ที่มีรายชื่อนักวิชาการสังกัดมหาวิทยาลัยหรือหน่วยงานต่างประเทศ ต่อจำนวนบทความ 1:1 ทั้งหมด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ร้อยละ 45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มีความร่วมมือกับต่างประเทศ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3 บทความจาก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ผลงาน 4 บทความ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75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19.การสร้างความร่วมมือกับต่างประเทศ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2 กิจกรรมต่อปีการศึกษา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มีกิจกรรมความร่วมมือกับต่างประเทศ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ในทุกด้าน รวม 5 กิจกรรม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100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 ผลงานทางวิชาการที่สร้างผลกระทบต่อเศรษฐกิจหรือสังคม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2 โครงการ หรือ มีงบประมาณตามเกณฑ์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มีผลงานตามเกณฑ์จำนวน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7 โครงการ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40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เพิ่มขึ้น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8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44883"/>
              </p:ext>
            </p:extLst>
          </p:nvPr>
        </p:nvGraphicFramePr>
        <p:xfrm>
          <a:off x="431998" y="470263"/>
          <a:ext cx="11328001" cy="622368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86265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21. เว็บไซต์ (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website) 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หน่วยงานทั้งภาษาไทยและภาษาอังกฤษ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ผ่านเกณฑ์ที่กำหนด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ดำเนินการตามเกณฑ์ที่กำหนด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B050"/>
                          </a:solidFill>
                        </a:rPr>
                        <a:t>เพิ่มขึ้น</a:t>
                      </a:r>
                      <a:endParaRPr lang="en-ZA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 ร้อยละผลสำเร็จการใช้งานระบบ 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ผ่านเกณฑ์ที่กำหนด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ดำเนินการตามเกณฑ์ที่กำหนด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 คะแนนประเมิน 5ส 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ผ่านเกณฑ์ที่กำหนด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ดำเนินการตามเกณฑ์ที่กำหนด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24. ผลการประเมินคุณธรรมและความโปร่งใส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ของหน่วยงาน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ผ่านเกณฑ์ที่กำหนด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เดือน ต.ค.65-ก.พ.66 ผ่านเกณฑ์ที่กำหนด 1 เดือนคือเดือน ธ.ค.65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 การรับรู้ความเปลี่ยนแปลงของมหาวิทยาลัยในด้านต่าง ๆ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ผ่านเกณฑ์ที่กำหนด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ดำเนินการประชุม/ชี้แจง ทุกเดือน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2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76267"/>
              </p:ext>
            </p:extLst>
          </p:nvPr>
        </p:nvGraphicFramePr>
        <p:xfrm>
          <a:off x="431999" y="1349828"/>
          <a:ext cx="11328000" cy="52874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76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1548120226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502970744"/>
                    </a:ext>
                  </a:extLst>
                </a:gridCol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ปัญหาอุปสรรคที่ส่งผล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ต่อการบรรลุเป้าหมาย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แนวทางในการปรับปรุง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</a:rPr>
                        <a:t>ให้บรรลุผลตามเป้าหมาย</a:t>
                      </a:r>
                    </a:p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การสรรหาอาจารย์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หลักสูตรการจัดการธุรกิจและการเงินยุคดิจิทัล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ยังไม่สามารถรับตำแหน่งที่ประกาศรับได้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การติดต่อมหาวิทยาลัยที่มีหลักสูตรบัณฑิตศึกษาที่ตรงกับอัตราที่ประกาศรับ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การติดต่อกับศิษย์เก่า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และเครือข่ายอาจารย์มหาวิทยาลัย</a:t>
                      </a:r>
                      <a:endParaRPr lang="th-TH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การโอนย้ายของอาจารย์ไปสำนักวิชาอื่น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และจำนวนนักศึกษาไม่สอดคล้องกับ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FTES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จึงทำให้สูญเสียอัตรากำลังไป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จำนวนอาจารย์ผู้รับผิดชอบหลักสูตรยังไม่ครบ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การแก้ปัญหาเฉพาะหน้าโดยยืมชื่ออาจารย์มาก่อน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เร่งรับอาจารย์ที่ตรงกับความต้องการของหลักสูตร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การขอทุนวิจัยจากภายนอก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ยังขาดนักวิจัยที่จะสามารถพัฒนาข้อเสนอโครงการเพื่อขอทุนวิจัยระหว่างสาขา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บูรณาการอาจารย์ในสำนักวิชาระหว่างสาขา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และต่างสำนัก เพื่อพัฒนาโครงการวิจัยร่วมกัน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50795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คาดว่ายังไม่สามารถทำผลงาน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1:1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ได้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อาจารย์บางท่านยังไม่มีแนวทางและทิศทางที่จะเดินไปข้างหน้า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จัดหา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Mentor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และทีมคณาจารย์ในหลักสูตรมาช่วยเหลือ</a:t>
                      </a:r>
                    </a:p>
                    <a:p>
                      <a:pPr algn="l"/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ติดตามผลงานของอาจารย์ที่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Submit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แล้ว เพื่อตรวจสอบความก้าวหน้าและโอกาสในการตอบรับการตีพิมพ์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999" y="322217"/>
            <a:ext cx="11185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ปัญหาอุปสรรคที่ส่งผลต่อการบรรลุเป้าหมาย/แนวทางในการปรับปรุง</a:t>
            </a:r>
          </a:p>
          <a:p>
            <a:pPr>
              <a:defRPr/>
            </a:pPr>
            <a:r>
              <a:rPr lang="th-TH" dirty="0">
                <a:solidFill>
                  <a:srgbClr val="FF0000"/>
                </a:solidFill>
              </a:rPr>
              <a:t>* กรณีที่มีผลการดำเนินงานลดลง/มีแนวโน้มไม่บรรลุผลตามเป้าหมายที่กำหนด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59017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12952"/>
              </p:ext>
            </p:extLst>
          </p:nvPr>
        </p:nvGraphicFramePr>
        <p:xfrm>
          <a:off x="1555403" y="923110"/>
          <a:ext cx="8954443" cy="44804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10235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910653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874982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058573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</a:tblGrid>
              <a:tr h="94435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ปี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2566 (6</a:t>
                      </a: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เดือน)</a:t>
                      </a: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53610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</a:rPr>
                        <a:t>ผลการใช้จ่ายงบประมาณของหน่วยงาน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97.20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Z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0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10239"/>
              </p:ext>
            </p:extLst>
          </p:nvPr>
        </p:nvGraphicFramePr>
        <p:xfrm>
          <a:off x="1015998" y="923110"/>
          <a:ext cx="10104583" cy="48467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5671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966258">
                  <a:extLst>
                    <a:ext uri="{9D8B030D-6E8A-4147-A177-3AD203B41FA5}">
                      <a16:colId xmlns:a16="http://schemas.microsoft.com/office/drawing/2014/main" val="2686829921"/>
                    </a:ext>
                  </a:extLst>
                </a:gridCol>
                <a:gridCol w="1795580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952345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90472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</a:tblGrid>
              <a:tr h="944352"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bg1"/>
                          </a:solidFill>
                        </a:rPr>
                        <a:t>ผลการดำเนินงาน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คะแนนปี </a:t>
                      </a: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2564</a:t>
                      </a: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en-ZA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คะแนนปี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2564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%)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คะแนนปี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en-ZA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คาดการณ์คะแนน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2566 </a:t>
                      </a:r>
                      <a:endParaRPr lang="th-TH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en-ZA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536104"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คะแนนประเมินหน่วยงาน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29.43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74)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36.21 </a:t>
                      </a:r>
                      <a:b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91)</a:t>
                      </a: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34.86</a:t>
                      </a:r>
                    </a:p>
                    <a:p>
                      <a:pPr algn="ctr"/>
                      <a:r>
                        <a:rPr lang="en-Z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th-TH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87)</a:t>
                      </a:r>
                      <a:endParaRPr lang="en-ZA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42.50</a:t>
                      </a:r>
                      <a:endParaRPr lang="en-ZA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Z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th-TH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85)</a:t>
                      </a:r>
                      <a:endParaRPr lang="th-TH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th-TH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th-TH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ตัวชี้วัด 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rgbClr val="00B050"/>
                          </a:solidFill>
                        </a:rPr>
                        <a:t>เพิ่มขึ้น</a:t>
                      </a:r>
                      <a:r>
                        <a:rPr lang="th-TH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00B050"/>
                          </a:solidFill>
                        </a:rPr>
                        <a:t>6 </a:t>
                      </a:r>
                      <a:r>
                        <a:rPr lang="th-TH" sz="2400" b="1" baseline="0" dirty="0">
                          <a:solidFill>
                            <a:srgbClr val="00B0F0"/>
                          </a:solidFill>
                        </a:rPr>
                        <a:t>คงที่ </a:t>
                      </a:r>
                      <a:r>
                        <a:rPr lang="en-US" sz="2400" b="1" baseline="0" dirty="0">
                          <a:solidFill>
                            <a:srgbClr val="00B0F0"/>
                          </a:solidFill>
                        </a:rPr>
                        <a:t>15</a:t>
                      </a:r>
                      <a:r>
                        <a:rPr lang="th-TH" sz="2400" b="1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th-TH" sz="2400" b="1" baseline="0" dirty="0">
                          <a:solidFill>
                            <a:srgbClr val="FF0000"/>
                          </a:solidFill>
                        </a:rPr>
                        <a:t>ลดลง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7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389" y="2798354"/>
            <a:ext cx="4075611" cy="101368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1" y="3957705"/>
            <a:ext cx="4967742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รองศาสตราจารย์ ดร. จีรเกียรติ อภิบุณโยภาส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7522" y="4014988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0801" y="4306722"/>
            <a:ext cx="4967741" cy="28274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คณบดี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2552" y="5053706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0801" y="4655739"/>
            <a:ext cx="4967741" cy="26671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สำนักวิชาการบัญชีและการเงิน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0801" y="5004756"/>
            <a:ext cx="4967741" cy="2678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มหาวิทยาลัยวลัยลักษณ์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46268" y="4344684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060"/>
            <a:ext cx="978058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948" y="3122890"/>
            <a:ext cx="11025052" cy="1121858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</a:rPr>
              <a:t>ข้อมูลพื้นฐาน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948" y="4244747"/>
            <a:ext cx="11025052" cy="1311321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rgbClr val="7030A0"/>
                </a:solidFill>
              </a:rPr>
              <a:t>สำนักวิชาการบัญชีและการเงิน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52199"/>
              </p:ext>
            </p:extLst>
          </p:nvPr>
        </p:nvGraphicFramePr>
        <p:xfrm>
          <a:off x="785092" y="923110"/>
          <a:ext cx="10649526" cy="44804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32581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4221018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</a:tblGrid>
              <a:tr h="944352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</a:rPr>
                        <a:t>สำนักวิชาการบัญชีและการเงิน</a:t>
                      </a:r>
                      <a:endParaRPr lang="en-ZA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จำนวนนักศึกษา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517 </a:t>
                      </a: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คน</a:t>
                      </a: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จำนวนคณาจารย์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 คน</a:t>
                      </a: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ร้อยละอาจารย์วุฒิปริญญาเอก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55</a:t>
                      </a: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88402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</a:rPr>
                        <a:t>ร้อยละอาจารย์ที่มีตำแหน่งทางวิชาการ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55</a:t>
                      </a:r>
                      <a:endParaRPr kumimoji="0" lang="en-Z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8279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1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060"/>
            <a:ext cx="978058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794" y="3122890"/>
            <a:ext cx="2952206" cy="1121858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</a:rPr>
              <a:t>ส่วนที่ 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948" y="4244747"/>
            <a:ext cx="11025052" cy="1962089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ผลการดำเนินงานตามนโยบายเร่งด่วนของอธิการบดีที่มอบหมาย</a:t>
            </a:r>
          </a:p>
          <a:p>
            <a:r>
              <a:rPr lang="th-TH" sz="3000" b="1" dirty="0">
                <a:solidFill>
                  <a:srgbClr val="FF0000"/>
                </a:solidFill>
              </a:rPr>
              <a:t>(รายงานเฉพาะกลุ่มสำนักวิชา/วิทยาลัย</a:t>
            </a:r>
          </a:p>
          <a:p>
            <a:r>
              <a:rPr lang="th-TH" sz="3000" b="1" dirty="0">
                <a:solidFill>
                  <a:srgbClr val="FF0000"/>
                </a:solidFill>
              </a:rPr>
              <a:t>เฉพาะส่วนที่ไม่ซ้ำกับตัวชี้วัดประเมินหน่วยงาน) </a:t>
            </a:r>
            <a:br>
              <a:rPr lang="th-TH" sz="3000" b="1" dirty="0">
                <a:solidFill>
                  <a:srgbClr val="FF0000"/>
                </a:solidFill>
              </a:rPr>
            </a:br>
            <a:endParaRPr lang="th-TH" sz="3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0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52267"/>
              </p:ext>
            </p:extLst>
          </p:nvPr>
        </p:nvGraphicFramePr>
        <p:xfrm>
          <a:off x="554182" y="71018"/>
          <a:ext cx="10714182" cy="713937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9936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9073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249900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868838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97712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801554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89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</a:t>
                      </a:r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 ร้อยละของนักศึกษาระดับปริญญาตรีที่พ้นสภาพจากผลการเรียน (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WU-D-1-6-20)</a:t>
                      </a:r>
                    </a:p>
                    <a:p>
                      <a:pPr algn="l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ร้อยละ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ดำเนินงานได้บรรลุเป้าหมาย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2131303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 การสรรหาอัตรากำลังตามแผน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คน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ประกาศรับสมัครพนักงานสายวิชาการ 1 อัตรา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สอบคัดเลือกพนักงานธุรการ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บรรจุตำแหน่งเจ้าหน้าที่บริหารงานทั่วไป</a:t>
                      </a:r>
                    </a:p>
                    <a:p>
                      <a:pPr algn="l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ยังไม่บรรลุเป้าหมาย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176815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13. จำนวนของอาจารย์ที่มีคุณสมบัติการเป็นอาจารย์ที่ปรึกษาวิทยานิพนธ์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  <a:b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(จำนวน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 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คน)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100 %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ดำเนินงานได้บรรลุเป้าหมาย</a:t>
                      </a:r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165290">
                <a:tc>
                  <a:txBody>
                    <a:bodyPr/>
                    <a:lstStyle/>
                    <a:p>
                      <a:pPr algn="l"/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8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5569"/>
          <a:stretch>
            <a:fillRect/>
          </a:stretch>
        </p:blipFill>
        <p:spPr>
          <a:xfrm>
            <a:off x="1" y="0"/>
            <a:ext cx="9814941" cy="63929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5326" y="3026934"/>
            <a:ext cx="3326673" cy="11218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</a:rPr>
              <a:t>ส่วนที่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019" y="4148861"/>
            <a:ext cx="8986982" cy="1712008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ผลการดำเนินงานตามตัวชี้วัดยุทธศาสตร์</a:t>
            </a:r>
          </a:p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ในความรับผิดชอบของหน่วยงาน</a:t>
            </a:r>
          </a:p>
          <a:p>
            <a:r>
              <a:rPr lang="th-TH" sz="2800" b="1" dirty="0">
                <a:solidFill>
                  <a:schemeClr val="accent6"/>
                </a:solidFill>
              </a:rPr>
              <a:t>(นอกเหนือจากส่วนที่ 1และ </a:t>
            </a:r>
            <a:r>
              <a:rPr lang="en-US" sz="2800" b="1" dirty="0">
                <a:solidFill>
                  <a:schemeClr val="accent6"/>
                </a:solidFill>
              </a:rPr>
              <a:t>3</a:t>
            </a:r>
            <a:r>
              <a:rPr lang="th-TH" sz="2800" b="1" dirty="0">
                <a:solidFill>
                  <a:schemeClr val="accent6"/>
                </a:solidFill>
              </a:rPr>
              <a:t>) (รายงานผลทุกหน่วยงาน)</a:t>
            </a:r>
            <a:endParaRPr lang="en-US" sz="2800" b="1" dirty="0">
              <a:solidFill>
                <a:schemeClr val="accent6"/>
              </a:solidFill>
            </a:endParaRPr>
          </a:p>
          <a:p>
            <a:endParaRPr lang="en-US" sz="30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13. จำนวนของอาจารย์ที่มีคุณสมบัติการเป็นอาจารย์ที่ปรึกษาวิทยานิพนธ์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5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62134"/>
              </p:ext>
            </p:extLst>
          </p:nvPr>
        </p:nvGraphicFramePr>
        <p:xfrm>
          <a:off x="554182" y="71018"/>
          <a:ext cx="10714182" cy="66443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9936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39073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249900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868838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97712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801554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89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ประเด็นมอบหมาย</a:t>
                      </a:r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l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21313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WU-U-1-7-27 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จำนวนผลงาน/รางวัลของนักศึกษาระดับปริญญาตรีที่เป็นที่ยอมรับในระดับชาติหรือนานาชาติ</a:t>
                      </a:r>
                    </a:p>
                    <a:p>
                      <a:pPr algn="l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≥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th-TH" sz="16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(ตาม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จำนวนหลักสูตร)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ทั้ง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หลักสูตรได้ส่งนักศึกษาเข้าร่วมกิจกรรมแต่ยังไม่หลักสูตรใดได้รับรางวัล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แนวโน้มร้อยละ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100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176815">
                <a:tc>
                  <a:txBody>
                    <a:bodyPr/>
                    <a:lstStyle/>
                    <a:p>
                      <a:pPr algn="l"/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165290">
                <a:tc>
                  <a:txBody>
                    <a:bodyPr/>
                    <a:lstStyle/>
                    <a:p>
                      <a:pPr algn="l"/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7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b="1618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" y="3074126"/>
            <a:ext cx="2919070" cy="10366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6"/>
                </a:solidFill>
              </a:rPr>
              <a:t>ส่วนที่ 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110760"/>
            <a:ext cx="6574970" cy="1602063"/>
          </a:xfr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ผลการดำเนินงาน</a:t>
            </a:r>
          </a:p>
          <a:p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ตามเกณฑ์ประเมินหน่วยงานประจำปี</a:t>
            </a:r>
            <a:r>
              <a:rPr lang="th-TH" sz="3000" b="1" dirty="0">
                <a:solidFill>
                  <a:srgbClr val="FF0000"/>
                </a:solidFill>
              </a:rPr>
              <a:t>(รายงานผลทุกหน่วยงาน)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93129"/>
              </p:ext>
            </p:extLst>
          </p:nvPr>
        </p:nvGraphicFramePr>
        <p:xfrm>
          <a:off x="431998" y="470263"/>
          <a:ext cx="11328001" cy="622368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1862652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bg1"/>
                          </a:solidFill>
                        </a:rPr>
                        <a:t>ตัวชี้วัด</a:t>
                      </a: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ค่าเป้าหมาย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ผลการประเมินคุณภาพภายในระดับหลักสูตร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≥ 4.25 คะแนน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1.68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1.90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</a:rPr>
                        <a:t>ลดลง</a:t>
                      </a:r>
                      <a:r>
                        <a:rPr lang="th-TH" sz="1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2. ผลการประเมินคุณภาพภายในระดับสำนักวิชา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≥ 4.50 คะแนน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1.20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1.97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ลดลง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3. การรับนักศึกษาตามแผนของหลักสูตรระดับปริญญาตรี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≥ ร้อยละ 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TCAS</a:t>
                      </a:r>
                      <a:r>
                        <a:rPr lang="en-ZA" sz="1600" b="1" baseline="0" dirty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ยืนยันสิทธิ์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153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TCAS2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คัดเลือกแล้ว 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4. ร้อยละของรายวิชาที่มีการบันทึก มคอ. 3 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 ในระบบ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TQF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 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1017490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5. ร้อยละของรายวิชาที่มี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Subject/Course site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ตามรายละเอียดรายวิชา 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 (มคอ. 3-4)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 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1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คงที่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1746</Words>
  <Application>Microsoft Office PowerPoint</Application>
  <PresentationFormat>แบบจอกว้าง</PresentationFormat>
  <Paragraphs>399</Paragraphs>
  <Slides>17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18" baseType="lpstr">
      <vt:lpstr>Office Theme</vt:lpstr>
      <vt:lpstr>การติดตามผลการดำเนินงานประจำปีงบประมาณ 2566 ครั้งที่ 1 (ตุลาคม 2565 – มีนาคม 2566)</vt:lpstr>
      <vt:lpstr>ข้อมูลพื้นฐาน</vt:lpstr>
      <vt:lpstr>งานนำเสนอ PowerPoint</vt:lpstr>
      <vt:lpstr>ส่วนที่ 1</vt:lpstr>
      <vt:lpstr>งานนำเสนอ PowerPoint</vt:lpstr>
      <vt:lpstr>ส่วนที่ 2</vt:lpstr>
      <vt:lpstr>งานนำเสนอ PowerPoint</vt:lpstr>
      <vt:lpstr>ส่วนที่ 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การติดตามผลการดำเนินงานประจำปีงบประมาณ 2566 ครั้งที่ 1 (ตุลาคม 2565 – มีนาคม 2566)</dc:title>
  <dc:creator/>
  <cp:lastModifiedBy>Chanchai Tantiwatthanodom</cp:lastModifiedBy>
  <cp:revision>2</cp:revision>
  <dcterms:created xsi:type="dcterms:W3CDTF">2023-02-27T08:29:12Z</dcterms:created>
  <dcterms:modified xsi:type="dcterms:W3CDTF">2023-04-03T06:22:58Z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