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98" r:id="rId5"/>
    <p:sldId id="292" r:id="rId6"/>
    <p:sldId id="302" r:id="rId7"/>
    <p:sldId id="316" r:id="rId8"/>
    <p:sldId id="323" r:id="rId9"/>
    <p:sldId id="333" r:id="rId10"/>
    <p:sldId id="325" r:id="rId11"/>
    <p:sldId id="324" r:id="rId12"/>
    <p:sldId id="326" r:id="rId13"/>
    <p:sldId id="306" r:id="rId14"/>
    <p:sldId id="327" r:id="rId15"/>
    <p:sldId id="331" r:id="rId16"/>
    <p:sldId id="330" r:id="rId17"/>
    <p:sldId id="332" r:id="rId18"/>
    <p:sldId id="328" r:id="rId19"/>
    <p:sldId id="368" r:id="rId20"/>
    <p:sldId id="390" r:id="rId21"/>
    <p:sldId id="293" r:id="rId22"/>
    <p:sldId id="321" r:id="rId23"/>
    <p:sldId id="296" r:id="rId2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64" autoAdjust="0"/>
  </p:normalViewPr>
  <p:slideViewPr>
    <p:cSldViewPr snapToGrid="0">
      <p:cViewPr varScale="1">
        <p:scale>
          <a:sx n="80" d="100"/>
          <a:sy n="80" d="100"/>
        </p:scale>
        <p:origin x="782" y="48"/>
      </p:cViewPr>
      <p:guideLst/>
    </p:cSldViewPr>
  </p:slideViewPr>
  <p:outlineViewPr>
    <p:cViewPr>
      <p:scale>
        <a:sx n="33" d="100"/>
        <a:sy n="33" d="100"/>
      </p:scale>
      <p:origin x="0" y="-9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4/5/2023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06838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9808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776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6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6207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007250"/>
            <a:ext cx="5448115" cy="5169713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55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id="{3E8A46E0-47C2-4441-B7DD-F621A80F1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315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432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063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3A426-6D4A-4D91-ACD6-A2C25BAE4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4370" y="2033588"/>
            <a:ext cx="8863262" cy="2790825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243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0433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ages_Important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4473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Conten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0237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07689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815037"/>
            <a:ext cx="5472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308214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812214"/>
            <a:ext cx="5472113" cy="337903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id="{BBC0CAF5-0DE6-4BEA-824E-124A54A76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id="{ED008080-B2F5-441A-8B15-30AE86BBF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2500" b="1" i="0" spc="-100" baseline="0" noProof="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</a:br>
            <a:r>
              <a:rPr lang="en-US" sz="1200" b="0" i="0" spc="14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3" r:id="rId18"/>
    <p:sldLayoutId id="2147483674" r:id="rId19"/>
    <p:sldLayoutId id="2147483654" r:id="rId20"/>
    <p:sldLayoutId id="2147483655" r:id="rId21"/>
    <p:sldLayoutId id="2147483675" r:id="rId22"/>
    <p:sldLayoutId id="2147483672" r:id="rId23"/>
    <p:sldLayoutId id="2147483676" r:id="rId24"/>
    <p:sldLayoutId id="2147483677" r:id="rId2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12" Type="http://schemas.openxmlformats.org/officeDocument/2006/relationships/image" Target="../media/image32.jpg"/><Relationship Id="rId2" Type="http://schemas.openxmlformats.org/officeDocument/2006/relationships/image" Target="../media/image22.jpg"/><Relationship Id="rId16" Type="http://schemas.openxmlformats.org/officeDocument/2006/relationships/image" Target="../media/image36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5" Type="http://schemas.openxmlformats.org/officeDocument/2006/relationships/image" Target="../media/image3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Relationship Id="rId1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Hands coming together in circle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84815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480" y="872999"/>
            <a:ext cx="6636327" cy="1756842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th-TH" sz="3800" dirty="0">
                <a:solidFill>
                  <a:schemeClr val="accent5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การติดตามผลการดำเนินงานประจำปีงบประมาณ 2566 ครั้งที่ 1</a:t>
            </a:r>
            <a:br>
              <a:rPr lang="th-TH" sz="3800" dirty="0">
                <a:solidFill>
                  <a:schemeClr val="accent5">
                    <a:lumMod val="75000"/>
                    <a:lumOff val="25000"/>
                  </a:schemeClr>
                </a:solidFill>
                <a:latin typeface="+mn-lt"/>
                <a:cs typeface="+mn-cs"/>
              </a:rPr>
            </a:br>
            <a:r>
              <a:rPr lang="th-TH" sz="3800" dirty="0">
                <a:solidFill>
                  <a:schemeClr val="accent5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(ตุลาคม 2565 – มีนาคม 2566)</a:t>
            </a:r>
            <a:endParaRPr lang="en-US" sz="3800" dirty="0">
              <a:solidFill>
                <a:schemeClr val="accent5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5672" y="4541768"/>
            <a:ext cx="6636328" cy="580921"/>
          </a:xfrm>
          <a:solidFill>
            <a:schemeClr val="bg2">
              <a:lumMod val="90000"/>
              <a:alpha val="80000"/>
            </a:schemeClr>
          </a:solidFill>
        </p:spPr>
        <p:txBody>
          <a:bodyPr/>
          <a:lstStyle/>
          <a:p>
            <a:r>
              <a:rPr lang="th-TH" sz="3000" b="1" dirty="0">
                <a:solidFill>
                  <a:schemeClr val="accent6"/>
                </a:solidFill>
              </a:rPr>
              <a:t>ส่วนบริการกลาง</a:t>
            </a:r>
            <a:endParaRPr lang="en-US" sz="3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41371" y="2554205"/>
            <a:ext cx="3309257" cy="1882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รูปภาพประกอบ</a:t>
            </a:r>
          </a:p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งานซ่อมบำรุงรักษาระบบปรับอากาศและจ้างเหมาบริการ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90" y="175223"/>
            <a:ext cx="2351864" cy="2720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696" y="323700"/>
            <a:ext cx="2309132" cy="2680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696" y="3073076"/>
            <a:ext cx="2309132" cy="2910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2C9D22B-8FFD-25CA-A669-9DCCD4766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790" y="3270811"/>
            <a:ext cx="2351864" cy="295057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A576CF6-E8C2-BBD4-1D7B-7771DE7FF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9175" y="175223"/>
            <a:ext cx="2533650" cy="2212769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DB65D6A-C0F9-0D23-9B92-81DA2173D2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635" y="4524376"/>
            <a:ext cx="2683915" cy="206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84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308650"/>
              </p:ext>
            </p:extLst>
          </p:nvPr>
        </p:nvGraphicFramePr>
        <p:xfrm>
          <a:off x="399012" y="448457"/>
          <a:ext cx="11360988" cy="566020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518756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432421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449833">
                  <a:extLst>
                    <a:ext uri="{9D8B030D-6E8A-4147-A177-3AD203B41FA5}">
                      <a16:colId xmlns:a16="http://schemas.microsoft.com/office/drawing/2014/main" val="3031205927"/>
                    </a:ext>
                  </a:extLst>
                </a:gridCol>
                <a:gridCol w="1414896">
                  <a:extLst>
                    <a:ext uri="{9D8B030D-6E8A-4147-A177-3AD203B41FA5}">
                      <a16:colId xmlns:a16="http://schemas.microsoft.com/office/drawing/2014/main" val="1867864984"/>
                    </a:ext>
                  </a:extLst>
                </a:gridCol>
                <a:gridCol w="1868076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1115420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561586">
                  <a:extLst>
                    <a:ext uri="{9D8B030D-6E8A-4147-A177-3AD203B41FA5}">
                      <a16:colId xmlns:a16="http://schemas.microsoft.com/office/drawing/2014/main" val="3698840332"/>
                    </a:ext>
                  </a:extLst>
                </a:gridCol>
              </a:tblGrid>
              <a:tr h="2598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ตัวชี้วัด</a:t>
                      </a:r>
                    </a:p>
                    <a:p>
                      <a:pPr algn="ctr"/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ค่าเป้าหมาย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ปี</a:t>
                      </a:r>
                      <a:r>
                        <a:rPr lang="th-TH" sz="2000" b="0" baseline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2566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ผลงานปี 2564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kern="120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ผลงานปี 2565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ปี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2566 (6</a:t>
                      </a:r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เดือน)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ผลสำเร็จ (%)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kern="120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r>
                        <a:rPr lang="th-TH" sz="2000" b="0" kern="1200" dirty="0">
                          <a:solidFill>
                            <a:schemeClr val="accent6"/>
                          </a:solidFill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721421">
                <a:tc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5.งานพิทักษ์ทรัพย์สินและรักษา</a:t>
                      </a:r>
                    </a:p>
                    <a:p>
                      <a:pPr algn="l"/>
                      <a:r>
                        <a:rPr lang="th-TH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  ความปลอดภัย</a:t>
                      </a:r>
                      <a:endParaRPr lang="en-ZA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6707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KR1: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ทรัพย์สินย์ของมหาวิทยาลัยไม่สูญหาย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80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90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90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  <a:tr h="6151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KR2: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พนง.ช่วยประหยัดพลังงาน (ปิดน้ำ ปิดไฟ ปิดแอร์) และประสานแจ้งซ่อมฉุกเฉิน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80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95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  <a:tr h="5070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KR3: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การร้องทุกข์ ทุก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CASE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ได้รับการแก้ไข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80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100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728417"/>
                  </a:ext>
                </a:extLst>
              </a:tr>
              <a:tr h="475399">
                <a:tc>
                  <a:txBody>
                    <a:bodyPr/>
                    <a:lstStyle/>
                    <a:p>
                      <a:pPr algn="l" fontAlgn="ctr"/>
                      <a:endParaRPr lang="th-TH" sz="1400" b="0" i="0" u="none" strike="noStrike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078208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013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5CCD5DA7-F989-4E83-BC18-91D7C7FEB55E}"/>
              </a:ext>
            </a:extLst>
          </p:cNvPr>
          <p:cNvSpPr/>
          <p:nvPr/>
        </p:nvSpPr>
        <p:spPr>
          <a:xfrm>
            <a:off x="3004657" y="60575"/>
            <a:ext cx="6182686" cy="113773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6CF709A0-74C5-4A63-A33A-89809E107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150" y="415636"/>
            <a:ext cx="5727700" cy="565265"/>
          </a:xfrm>
        </p:spPr>
        <p:txBody>
          <a:bodyPr/>
          <a:lstStyle/>
          <a:p>
            <a:pPr algn="ctr"/>
            <a:r>
              <a:rPr lang="th-TH" sz="18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รับแจ้งเหตุช่วยเหลือผ่านศูนย์รับแจ้งเหตุ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2A79E90-FAC9-B192-1A49-9CDDE632A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105" y="1258679"/>
            <a:ext cx="8991600" cy="497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99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5CCD5DA7-F989-4E83-BC18-91D7C7FEB55E}"/>
              </a:ext>
            </a:extLst>
          </p:cNvPr>
          <p:cNvSpPr/>
          <p:nvPr/>
        </p:nvSpPr>
        <p:spPr>
          <a:xfrm>
            <a:off x="3004657" y="60575"/>
            <a:ext cx="6182686" cy="113773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ชื่อเรื่อง 2">
            <a:extLst>
              <a:ext uri="{FF2B5EF4-FFF2-40B4-BE49-F238E27FC236}">
                <a16:creationId xmlns:a16="http://schemas.microsoft.com/office/drawing/2014/main" id="{6CF709A0-74C5-4A63-A33A-89809E107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150" y="415636"/>
            <a:ext cx="5727700" cy="565265"/>
          </a:xfrm>
        </p:spPr>
        <p:txBody>
          <a:bodyPr/>
          <a:lstStyle/>
          <a:p>
            <a:pPr algn="ctr"/>
            <a:r>
              <a:rPr lang="th-TH" sz="18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รับแจ้งเหตุช่วยเหลือผ่านศูนย์รับแจ้งเหตุ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38EECB4-A73B-4666-EA69-F0FE907AB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76" y="1691640"/>
            <a:ext cx="9451848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3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687125" y="2414526"/>
            <a:ext cx="3309257" cy="1882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รูปภาพประกอบ</a:t>
            </a:r>
          </a:p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งานพิทักษ์ทรัพย์สินและรักษาความปลอดภัย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96BAFC70-EBC1-661F-D8BD-E7418BFF7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6" y="257174"/>
            <a:ext cx="1794062" cy="1598519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62B3B8CF-B48C-7E58-C3F1-411760945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3029"/>
            <a:ext cx="1794062" cy="213135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4F089FC0-EC99-D2F8-07D1-D8E44C93B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61" y="4545885"/>
            <a:ext cx="1794062" cy="2154830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E400AC4B-E137-12D8-29E5-9573BCAD9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0432" y="2214256"/>
            <a:ext cx="2096424" cy="1968903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B9F6B2A3-3069-8CE9-A947-CB7B41C51B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9100" y="138701"/>
            <a:ext cx="2096424" cy="1908547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DD6CF448-7416-C4BE-8DD0-820387F252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523" y="4545885"/>
            <a:ext cx="2872459" cy="2154830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25B1FCFC-3EA3-7FF4-D09C-4B25E79DBF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0780" y="257174"/>
            <a:ext cx="3003276" cy="1689343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0446DEF9-00EC-BFD8-E33E-E3797263B8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0432" y="4447467"/>
            <a:ext cx="2096424" cy="2088819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4798F7A7-8729-1F8F-28B3-7B5B3950F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1320" y="2085017"/>
            <a:ext cx="3437583" cy="2227384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A732F39A-83C3-DD12-AA50-42418121A4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7601" y="257174"/>
            <a:ext cx="1927981" cy="1598519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F5795CD7-A707-A69E-BE43-96F387226F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3361" y="2133029"/>
            <a:ext cx="2012222" cy="2131359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BD65FD10-DA50-BC7F-2AD7-932FBE0021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63361" y="4447467"/>
            <a:ext cx="1989539" cy="2253248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3EE2977A-9CFA-843B-6C6E-E6485006BD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24708" y="257174"/>
            <a:ext cx="1727234" cy="1790074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D8E7AF6-8577-4992-8513-630A9B02A6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24708" y="2133029"/>
            <a:ext cx="1750120" cy="205013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38866F42-5C07-42D0-BFAC-C770285539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64231" y="4479875"/>
            <a:ext cx="1687711" cy="215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8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952004"/>
              </p:ext>
            </p:extLst>
          </p:nvPr>
        </p:nvGraphicFramePr>
        <p:xfrm>
          <a:off x="399012" y="448457"/>
          <a:ext cx="11360988" cy="4876325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518756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432421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449833">
                  <a:extLst>
                    <a:ext uri="{9D8B030D-6E8A-4147-A177-3AD203B41FA5}">
                      <a16:colId xmlns:a16="http://schemas.microsoft.com/office/drawing/2014/main" val="3031205927"/>
                    </a:ext>
                  </a:extLst>
                </a:gridCol>
                <a:gridCol w="1414896">
                  <a:extLst>
                    <a:ext uri="{9D8B030D-6E8A-4147-A177-3AD203B41FA5}">
                      <a16:colId xmlns:a16="http://schemas.microsoft.com/office/drawing/2014/main" val="1867864984"/>
                    </a:ext>
                  </a:extLst>
                </a:gridCol>
                <a:gridCol w="1868076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1115420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561586">
                  <a:extLst>
                    <a:ext uri="{9D8B030D-6E8A-4147-A177-3AD203B41FA5}">
                      <a16:colId xmlns:a16="http://schemas.microsoft.com/office/drawing/2014/main" val="3698840332"/>
                    </a:ext>
                  </a:extLst>
                </a:gridCol>
              </a:tblGrid>
              <a:tr h="12565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dirty="0">
                          <a:solidFill>
                            <a:schemeClr val="bg1"/>
                          </a:solidFill>
                        </a:rPr>
                        <a:t>ตัวชี้วัด</a:t>
                      </a:r>
                    </a:p>
                    <a:p>
                      <a:pPr algn="ctr"/>
                      <a:endParaRPr lang="en-ZA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ค่าเป้าหมาย</a:t>
                      </a:r>
                    </a:p>
                    <a:p>
                      <a:pPr algn="ctr"/>
                      <a:r>
                        <a:rPr lang="th-TH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ปี</a:t>
                      </a:r>
                      <a:r>
                        <a:rPr lang="th-TH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 2566</a:t>
                      </a:r>
                      <a:endParaRPr lang="en-ZA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ผลงานปี 2564</a:t>
                      </a:r>
                      <a:endParaRPr lang="en-ZA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ผลงานปี 2565</a:t>
                      </a:r>
                      <a:endParaRPr lang="en-ZA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ปี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 2566 (6</a:t>
                      </a:r>
                      <a:r>
                        <a:rPr lang="th-TH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 เดือน)</a:t>
                      </a:r>
                      <a:endParaRPr lang="en-ZA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ผลสำเร็จ (%)</a:t>
                      </a:r>
                      <a:endParaRPr lang="en-ZA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แนวโน้มผลสำเร็จเปรียบเทียบกับผลงานย้อนหลัง </a:t>
                      </a:r>
                      <a:r>
                        <a:rPr lang="th-TH" sz="1600" b="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(เพิ่มขึ้น/ลดลง)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721421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FF0000"/>
                          </a:solidFill>
                        </a:rPr>
                        <a:t>งานมอบหมายพิเศษ</a:t>
                      </a:r>
                      <a:endParaRPr lang="en-ZA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67072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สัตว์เลี้ยง(วัว)ของราษฎรไม่เข้ามาเลี้ยงในโซนวิชาการ,เรียนรวม,ศูนย์เครื่องมือ,เขตหอพัก,พื้นที่การปลูกไม้ผล,แปลงทุเรียน,สวนวลัยลักษณ์,ศูนย์กีฬา จัดพื้นที่เหมาะสมให้เลี้ยงวัวชั่วคราว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80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90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70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70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ndara"/>
                          <a:ea typeface="+mn-ea"/>
                          <a:cs typeface="+mn-cs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  <a:tr h="615142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2.ในพื้นที่มหาวิทยาลัยปลอดภัยจากเหตุอัคคีภัยและวินาศกรรม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--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90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70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70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  <a:tr h="50707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3.ดำเนินการใช้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Appication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ในการแจ้งเหตุและทุก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Case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ได้รับการช่วยเหลือแก้ปัญหา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80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100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728417"/>
                  </a:ext>
                </a:extLst>
              </a:tr>
              <a:tr h="475399">
                <a:tc>
                  <a:txBody>
                    <a:bodyPr/>
                    <a:lstStyle/>
                    <a:p>
                      <a:pPr algn="l" fontAlgn="ctr"/>
                      <a:endParaRPr lang="th-TH" sz="1400" b="0" i="0" u="none" strike="noStrike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078208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22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9" r="25339"/>
          <a:stretch>
            <a:fillRect/>
          </a:stretch>
        </p:blipFill>
        <p:spPr>
          <a:xfrm>
            <a:off x="7132320" y="0"/>
            <a:ext cx="5059680" cy="6858000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025618-C830-4992-9CD3-D9E49BC79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00217" y="66180"/>
            <a:ext cx="6565570" cy="6858000"/>
            <a:chOff x="1826589" y="0"/>
            <a:chExt cx="7388298" cy="6858000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0051AD99-BC4A-487F-BE1C-486FC5B8E9F2}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Slide Number Placeholder 5" descr="Slide number">
            <a:extLst>
              <a:ext uri="{FF2B5EF4-FFF2-40B4-BE49-F238E27FC236}">
                <a16:creationId xmlns:a16="http://schemas.microsoft.com/office/drawing/2014/main" id="{11457662-C1A5-4B93-8E30-88025E27C4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 Placeholder 22" descr="content block 1">
            <a:extLst>
              <a:ext uri="{FF2B5EF4-FFF2-40B4-BE49-F238E27FC236}">
                <a16:creationId xmlns:a16="http://schemas.microsoft.com/office/drawing/2014/main" id="{B88939B0-5B9A-4423-AFD1-CF6B22268795}"/>
              </a:ext>
            </a:extLst>
          </p:cNvPr>
          <p:cNvSpPr txBox="1">
            <a:spLocks/>
          </p:cNvSpPr>
          <p:nvPr/>
        </p:nvSpPr>
        <p:spPr>
          <a:xfrm>
            <a:off x="139049" y="66180"/>
            <a:ext cx="8027798" cy="6447199"/>
          </a:xfrm>
          <a:prstGeom prst="rect">
            <a:avLst/>
          </a:prstGeom>
        </p:spPr>
        <p:txBody>
          <a:bodyPr vert="horz" wrap="square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35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ผลงานเด่น/สิ่งที่ภาคภูมิใจ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1.งานบริหารงานทั่วไปและธุรการ : บริหารจัดการงบประมาณได้อย่างมีประสิทธิภาพ ตามวงเงินที่ได้รับจัดสรร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th-TH" sz="26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2.งานซ่อมบำรุงรักษาและจ้างเหมาบริการระบบปรับอากาศ : มีการใช้งบประมาณการซื้ออะไหล่ลดลง 35.43</a:t>
            </a:r>
            <a:r>
              <a:rPr lang="en-US" sz="2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%</a:t>
            </a:r>
            <a:r>
              <a:rPr lang="th-TH" sz="2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เนื่องจากมีการบำรุงรักษาตามแผน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th-TH" sz="26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3.งานบริหารทำความสะอาดและบริการทั่วไป : ช่วยมหาวิทยาลัยประหยัดงบประมาณในการจัดซื้อผลิตภัณฑ์ทำความสะอาด โดยการผสมน้ำยาทำความสะอาดและบริการทำความสะอาดให้หน่วยงานต่างๆ รวมเป็นเงิน 536,047 บาท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th-TH" sz="26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4.งานยานพาหนะฯ : จัดรถบริการได้ครบทุกใบงาน ลดการเช่าเหมารถสาธารณะภายนอก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ชาร์ตแบทหลังเวลา 22.00 น.เพื่อการประหยัดพลังงานไฟฟ้าให้กับมหาวิทยาลัย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th-TH" sz="26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h-TH" sz="2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5.งานพิทักษ์ทรัพย์สินและรักษาความปลอดภัยฯ : นำเทคโนโลยีมาใช้ในการปฎิบัติงาน เพื่อให้การดำเนิน งานเป็นไปด้วยความรวดเร็ว ถูกต้อง แม่นยำ</a:t>
            </a:r>
          </a:p>
          <a:p>
            <a:endParaRPr lang="th-TH" sz="2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03118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ตัวแทนรูปภาพ 7">
            <a:extLst>
              <a:ext uri="{FF2B5EF4-FFF2-40B4-BE49-F238E27FC236}">
                <a16:creationId xmlns:a16="http://schemas.microsoft.com/office/drawing/2014/main" id="{7C4FED43-5FA9-A585-BAFE-AD9B87ED02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768" b="276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Title 3" descr="Title">
            <a:extLst>
              <a:ext uri="{FF2B5EF4-FFF2-40B4-BE49-F238E27FC236}">
                <a16:creationId xmlns:a16="http://schemas.microsoft.com/office/drawing/2014/main" id="{123A0B60-5ED9-C694-BF98-C0268FDE1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" y="251012"/>
            <a:ext cx="6728549" cy="6176682"/>
          </a:xfrm>
        </p:spPr>
        <p:txBody>
          <a:bodyPr/>
          <a:lstStyle/>
          <a:p>
            <a:r>
              <a:rPr lang="th-TH" sz="3600" b="1" dirty="0">
                <a:solidFill>
                  <a:srgbClr val="7030A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ปัญหาอุปสรรค/แนวทางแก้ไขให้บรรลุเป้าหมาย</a:t>
            </a:r>
            <a:br>
              <a:rPr lang="th-TH" sz="28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b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การแก้ปัญหาวัวของราษฎร์ยังไม่สำเร็จ 100</a:t>
            </a:r>
            <a:r>
              <a:rPr lang="en-US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% </a:t>
            </a:r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เนื่องจากเจ้าของวัวอยู่พื้นที่ แนวทางแก้ไขจำกัดพื้นที่การเลี้ยงและให้ผูกล่าม และสร้างเงื่อนไขหากเกิดความเสียหายให้ชดใช้ตามการประเมินค่าของมหาวิทยาลัย</a:t>
            </a:r>
            <a:b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endParaRPr lang="en-US" sz="2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5656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1" b="1618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99" y="3074126"/>
            <a:ext cx="3058050" cy="1360088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th-TH" sz="3200" dirty="0">
                <a:solidFill>
                  <a:schemeClr val="accent6"/>
                </a:solidFill>
              </a:rPr>
              <a:t>ส่วนที่ 3</a:t>
            </a:r>
            <a:endParaRPr lang="en-US" sz="3200" dirty="0">
              <a:solidFill>
                <a:schemeClr val="accent6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5075" y="3309728"/>
            <a:ext cx="6574970" cy="1602063"/>
          </a:xfrm>
          <a:solidFill>
            <a:schemeClr val="tx2">
              <a:lumMod val="40000"/>
              <a:lumOff val="60000"/>
              <a:alpha val="80000"/>
            </a:schemeClr>
          </a:solidFill>
        </p:spPr>
        <p:txBody>
          <a:bodyPr/>
          <a:lstStyle/>
          <a:p>
            <a:r>
              <a:rPr lang="th-TH" sz="2000" b="1" dirty="0">
                <a:solidFill>
                  <a:schemeClr val="accent5">
                    <a:lumMod val="50000"/>
                    <a:lumOff val="50000"/>
                  </a:schemeClr>
                </a:solidFill>
              </a:rPr>
              <a:t>ผลการดำเนินงาน</a:t>
            </a:r>
          </a:p>
          <a:p>
            <a:r>
              <a:rPr lang="th-TH" sz="2000" b="1" dirty="0">
                <a:solidFill>
                  <a:schemeClr val="accent5">
                    <a:lumMod val="50000"/>
                    <a:lumOff val="50000"/>
                  </a:schemeClr>
                </a:solidFill>
              </a:rPr>
              <a:t>ตามเกณฑ์ประเมินหน่วยงานประจำปี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810480"/>
              </p:ext>
            </p:extLst>
          </p:nvPr>
        </p:nvGraphicFramePr>
        <p:xfrm>
          <a:off x="1555403" y="923110"/>
          <a:ext cx="8954443" cy="4541944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110235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790296">
                  <a:extLst>
                    <a:ext uri="{9D8B030D-6E8A-4147-A177-3AD203B41FA5}">
                      <a16:colId xmlns:a16="http://schemas.microsoft.com/office/drawing/2014/main" val="3031205927"/>
                    </a:ext>
                  </a:extLst>
                </a:gridCol>
                <a:gridCol w="1747156">
                  <a:extLst>
                    <a:ext uri="{9D8B030D-6E8A-4147-A177-3AD203B41FA5}">
                      <a16:colId xmlns:a16="http://schemas.microsoft.com/office/drawing/2014/main" val="1867864984"/>
                    </a:ext>
                  </a:extLst>
                </a:gridCol>
                <a:gridCol w="2306756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</a:tblGrid>
              <a:tr h="944352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หัวข้อประเมิน</a:t>
                      </a:r>
                    </a:p>
                    <a:p>
                      <a:pPr algn="ctr"/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ผลปี 2564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(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%)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kern="120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ผลปี 2565</a:t>
                      </a:r>
                    </a:p>
                    <a:p>
                      <a:pPr algn="ctr"/>
                      <a:r>
                        <a:rPr lang="th-TH" sz="2000" b="0" kern="120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(</a:t>
                      </a:r>
                      <a:r>
                        <a:rPr lang="en-US" sz="2000" b="0" kern="120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%)</a:t>
                      </a:r>
                      <a:endParaRPr lang="en-ZA" sz="2000" b="0" kern="120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คาดการณ์ผล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ปี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2566 (6</a:t>
                      </a:r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เดือน)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kern="120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(</a:t>
                      </a:r>
                      <a:r>
                        <a:rPr lang="en-US" sz="2000" b="0" kern="120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%)</a:t>
                      </a:r>
                      <a:endParaRPr lang="en-ZA" sz="2000" b="0" kern="120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884026"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คะแนนประเมินภาพรวม</a:t>
                      </a:r>
                    </a:p>
                    <a:p>
                      <a:pPr algn="ctr"/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ของหน่วยงาน</a:t>
                      </a:r>
                      <a:endParaRPr lang="en-ZA" sz="2000" b="1" dirty="0">
                        <a:solidFill>
                          <a:schemeClr val="tx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ndara"/>
                          <a:ea typeface="+mn-ea"/>
                          <a:cs typeface="+mn-cs"/>
                        </a:rPr>
                        <a:t>………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95</a:t>
                      </a:r>
                      <a:endParaRPr kumimoji="0" lang="en-ZA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95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884026"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คะแนนประเมิน</a:t>
                      </a:r>
                    </a:p>
                    <a:p>
                      <a:pPr algn="ctr"/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หัวหน้าหน่วยงาน</a:t>
                      </a:r>
                      <a:endParaRPr lang="en-ZA" sz="2000" b="1" dirty="0">
                        <a:solidFill>
                          <a:schemeClr val="tx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ndara"/>
                          <a:ea typeface="+mn-ea"/>
                          <a:cs typeface="+mn-cs"/>
                        </a:rPr>
                        <a:t>………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91</a:t>
                      </a: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.10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9</a:t>
                      </a: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2.00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  <a:tr h="884026"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ค่าเฉลี่ยคะแนนประเมินผู้ใต้บังคับบัญชา</a:t>
                      </a:r>
                      <a:endParaRPr lang="en-ZA" sz="2000" b="1" dirty="0">
                        <a:solidFill>
                          <a:schemeClr val="tx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ndara"/>
                          <a:ea typeface="+mn-ea"/>
                          <a:cs typeface="+mn-cs"/>
                        </a:rPr>
                        <a:t>………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88.68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90.00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  <a:tr h="884026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ผลการใช้จ่ายงบประมาณ</a:t>
                      </a:r>
                    </a:p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ของหน่วยงาน</a:t>
                      </a:r>
                      <a:endParaRPr lang="en-ZA" sz="2000" b="1" dirty="0">
                        <a:solidFill>
                          <a:schemeClr val="tx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ndara"/>
                          <a:ea typeface="+mn-ea"/>
                          <a:cs typeface="+mn-cs"/>
                        </a:rPr>
                        <a:t>………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100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70.12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782798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787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Desk with computer, phone, books, etc.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060"/>
            <a:ext cx="9780588" cy="637135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9794" y="3122890"/>
            <a:ext cx="2952206" cy="1121858"/>
          </a:xfr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r>
              <a:rPr lang="th-TH" dirty="0">
                <a:solidFill>
                  <a:schemeClr val="accent6"/>
                </a:solidFill>
              </a:rPr>
              <a:t>ส่วนที่ 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6948" y="4244747"/>
            <a:ext cx="11025052" cy="1311321"/>
          </a:xfrm>
          <a:solidFill>
            <a:schemeClr val="bg2">
              <a:lumMod val="75000"/>
              <a:alpha val="80000"/>
            </a:schemeClr>
          </a:solidFill>
        </p:spPr>
        <p:txBody>
          <a:bodyPr/>
          <a:lstStyle/>
          <a:p>
            <a:r>
              <a:rPr lang="th-TH" sz="3000" b="1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ผลการดำเนินงานตามนโยบายเร่งด่วนของอธิการบดีที่มอบหมาย</a:t>
            </a:r>
          </a:p>
          <a:p>
            <a:r>
              <a:rPr lang="th-TH" sz="3000" b="1" dirty="0">
                <a:solidFill>
                  <a:srgbClr val="FF0000"/>
                </a:solidFill>
              </a:rPr>
              <a:t>(รายงานเฉพาะกลุ่มสำนักวิชา/วิทยาลัย)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 descr="hand clapping">
            <a:extLst>
              <a:ext uri="{FF2B5EF4-FFF2-40B4-BE49-F238E27FC236}">
                <a16:creationId xmlns:a16="http://schemas.microsoft.com/office/drawing/2014/main" id="{AAB6EE12-FEF8-FB41-A909-0DA61D772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6389" y="2798354"/>
            <a:ext cx="4075611" cy="1013684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16389" y="3957705"/>
            <a:ext cx="3252153" cy="3168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th-TH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ว่าที่ร.อ.ศราวุธ อินปิน</a:t>
            </a:r>
            <a:endParaRPr lang="en-US" dirty="0">
              <a:solidFill>
                <a:schemeClr val="accent5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phic 7" descr="User" title="Icon - Presenter Name">
            <a:extLst>
              <a:ext uri="{FF2B5EF4-FFF2-40B4-BE49-F238E27FC236}">
                <a16:creationId xmlns:a16="http://schemas.microsoft.com/office/drawing/2014/main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7522" y="4014988"/>
            <a:ext cx="218900" cy="2189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16389" y="4306722"/>
            <a:ext cx="3252153" cy="3168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th-TH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ส่วนบริการกลาง</a:t>
            </a:r>
            <a:endParaRPr lang="en-US" dirty="0">
              <a:solidFill>
                <a:schemeClr val="accent5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Graphic 9" descr="Smart Phone" title="Icon - Presenter Phone Number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72552" y="5053706"/>
            <a:ext cx="218900" cy="2189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16389" y="4655739"/>
            <a:ext cx="3252153" cy="3168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insarawut@Hotmail.com</a:t>
            </a:r>
          </a:p>
        </p:txBody>
      </p:sp>
      <p:pic>
        <p:nvPicPr>
          <p:cNvPr id="9" name="Graphic 8" descr="Envelope" title="Icon Presenter Email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85495" y="4703551"/>
            <a:ext cx="218900" cy="2189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D8A1232-50A8-4535-AAF9-7F4180EAA0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6389" y="5004756"/>
            <a:ext cx="3252153" cy="3168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  <a:lumOff val="25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0872691212</a:t>
            </a:r>
          </a:p>
        </p:txBody>
      </p:sp>
      <p:pic>
        <p:nvPicPr>
          <p:cNvPr id="11" name="Graphic 10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46268" y="4344684"/>
            <a:ext cx="244786" cy="244786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9" b="25569"/>
          <a:stretch>
            <a:fillRect/>
          </a:stretch>
        </p:blipFill>
        <p:spPr>
          <a:xfrm>
            <a:off x="1" y="0"/>
            <a:ext cx="9814941" cy="639292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65326" y="3026934"/>
            <a:ext cx="3326673" cy="1121858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th-TH" dirty="0">
                <a:solidFill>
                  <a:schemeClr val="accent6"/>
                </a:solidFill>
              </a:rPr>
              <a:t>ส่วนที่ 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05943" y="4148861"/>
            <a:ext cx="8186057" cy="1712008"/>
          </a:xfrm>
          <a:solidFill>
            <a:schemeClr val="bg2">
              <a:lumMod val="75000"/>
              <a:alpha val="80000"/>
            </a:schemeClr>
          </a:solidFill>
        </p:spPr>
        <p:txBody>
          <a:bodyPr/>
          <a:lstStyle/>
          <a:p>
            <a:r>
              <a:rPr lang="th-TH" sz="3000" b="1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ผลการดำเนินงานตามตัวชี้วัดยุทธศาสตร์</a:t>
            </a:r>
          </a:p>
          <a:p>
            <a:r>
              <a:rPr lang="th-TH" sz="3000" b="1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ในความรับผิดชอบของหน่วยงาน</a:t>
            </a:r>
          </a:p>
          <a:p>
            <a:r>
              <a:rPr lang="th-TH" sz="2800" b="1" dirty="0">
                <a:solidFill>
                  <a:schemeClr val="accent6"/>
                </a:solidFill>
              </a:rPr>
              <a:t>(นอกเหนือจากส่วนที่ 1) (รายงานผลทุกหน่วยงาน)</a:t>
            </a:r>
            <a:endParaRPr lang="en-US" sz="2800" b="1" dirty="0">
              <a:solidFill>
                <a:schemeClr val="accent6"/>
              </a:solidFill>
            </a:endParaRPr>
          </a:p>
          <a:p>
            <a:endParaRPr lang="en-US" sz="3000" b="1" dirty="0">
              <a:solidFill>
                <a:schemeClr val="accent5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551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707870"/>
              </p:ext>
            </p:extLst>
          </p:nvPr>
        </p:nvGraphicFramePr>
        <p:xfrm>
          <a:off x="399012" y="448457"/>
          <a:ext cx="11360988" cy="511113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518756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432421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449833">
                  <a:extLst>
                    <a:ext uri="{9D8B030D-6E8A-4147-A177-3AD203B41FA5}">
                      <a16:colId xmlns:a16="http://schemas.microsoft.com/office/drawing/2014/main" val="3031205927"/>
                    </a:ext>
                  </a:extLst>
                </a:gridCol>
                <a:gridCol w="1414896">
                  <a:extLst>
                    <a:ext uri="{9D8B030D-6E8A-4147-A177-3AD203B41FA5}">
                      <a16:colId xmlns:a16="http://schemas.microsoft.com/office/drawing/2014/main" val="1867864984"/>
                    </a:ext>
                  </a:extLst>
                </a:gridCol>
                <a:gridCol w="1868076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1115420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561586">
                  <a:extLst>
                    <a:ext uri="{9D8B030D-6E8A-4147-A177-3AD203B41FA5}">
                      <a16:colId xmlns:a16="http://schemas.microsoft.com/office/drawing/2014/main" val="3698840332"/>
                    </a:ext>
                  </a:extLst>
                </a:gridCol>
              </a:tblGrid>
              <a:tr h="19456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ตัวชี้วัด</a:t>
                      </a:r>
                    </a:p>
                    <a:p>
                      <a:pPr algn="ctr"/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ค่าเป้าหมาย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ปี</a:t>
                      </a:r>
                      <a:r>
                        <a:rPr lang="th-TH" sz="2000" b="0" baseline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2566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ผลงานปี 2564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kern="120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ผลงานปี 2565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ปี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2566 (6</a:t>
                      </a:r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เดือน)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ผลสำเร็จ (%)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kern="120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r>
                        <a:rPr lang="th-TH" sz="2000" b="0" kern="1200" dirty="0">
                          <a:solidFill>
                            <a:schemeClr val="accent6"/>
                          </a:solidFill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721421">
                <a:tc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1.งานบริหารทั่วไป</a:t>
                      </a:r>
                    </a:p>
                    <a:p>
                      <a:pPr algn="l"/>
                      <a:r>
                        <a:rPr lang="th-TH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  และธุรการ</a:t>
                      </a:r>
                      <a:endParaRPr lang="en-ZA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6707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KR1: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ประชุมกับหัวหน้างานทุกงาน เพื่อหารืองบประมาณ และแผนดำเนินงาน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90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100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70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  <a:tr h="6151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KR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มีวินัยในการปฎิบัติงานของพนักงาน (ไม่ขาดและมาสาย)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95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80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  <a:tr h="5070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KR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เอกสารถูกต้องตามระเบียบ และรวดเร็ว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100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100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70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728417"/>
                  </a:ext>
                </a:extLst>
              </a:tr>
              <a:tr h="475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KR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พนักงานเข้าร่วมกิจกรรมที่มหาวิทยาลัยกำหนด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100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100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70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078208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358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33103"/>
              </p:ext>
            </p:extLst>
          </p:nvPr>
        </p:nvGraphicFramePr>
        <p:xfrm>
          <a:off x="399012" y="448457"/>
          <a:ext cx="11360988" cy="5100068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518756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432421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449833">
                  <a:extLst>
                    <a:ext uri="{9D8B030D-6E8A-4147-A177-3AD203B41FA5}">
                      <a16:colId xmlns:a16="http://schemas.microsoft.com/office/drawing/2014/main" val="3031205927"/>
                    </a:ext>
                  </a:extLst>
                </a:gridCol>
                <a:gridCol w="1414896">
                  <a:extLst>
                    <a:ext uri="{9D8B030D-6E8A-4147-A177-3AD203B41FA5}">
                      <a16:colId xmlns:a16="http://schemas.microsoft.com/office/drawing/2014/main" val="1867864984"/>
                    </a:ext>
                  </a:extLst>
                </a:gridCol>
                <a:gridCol w="1868076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1115420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561586">
                  <a:extLst>
                    <a:ext uri="{9D8B030D-6E8A-4147-A177-3AD203B41FA5}">
                      <a16:colId xmlns:a16="http://schemas.microsoft.com/office/drawing/2014/main" val="3698840332"/>
                    </a:ext>
                  </a:extLst>
                </a:gridCol>
              </a:tblGrid>
              <a:tr h="19123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ตัวชี้วัด</a:t>
                      </a:r>
                    </a:p>
                    <a:p>
                      <a:pPr algn="ctr"/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ค่าเป้าหมาย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ปี</a:t>
                      </a:r>
                      <a:r>
                        <a:rPr lang="th-TH" sz="2000" b="0" baseline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2566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ผลงานปี 2564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kern="120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ผลงานปี 2565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ปี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2566 (6</a:t>
                      </a:r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เดือน)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ผลสำเร็จ (%)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kern="120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r>
                        <a:rPr lang="th-TH" sz="2000" b="0" kern="1200" dirty="0">
                          <a:solidFill>
                            <a:schemeClr val="accent6"/>
                          </a:solidFill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721421">
                <a:tc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2.งานบริการทำความความ</a:t>
                      </a:r>
                    </a:p>
                    <a:p>
                      <a:pPr algn="l"/>
                      <a:r>
                        <a:rPr lang="th-TH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  สะอาดและบริการทั่วไป</a:t>
                      </a:r>
                      <a:endParaRPr lang="en-ZA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6707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KR1: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สามารถปฎิบัติงานได้ตามแผนที่กำหนด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(</a:t>
                      </a:r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)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72 อาคาร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(</a:t>
                      </a:r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78 อาคาร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(</a:t>
                      </a:r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82 อาคาร+รพ.ศกพ.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endParaRPr lang="th-TH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  <a:tr h="6151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KR2: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ควบคุมค่าใช้จ่ายได้ต่ำกว่าหลักเกณฑ์การจ้างทำความสะอาดของกองมาตราฐานงบประมาณ สำนักงบประมาณ 13/ตร.ม.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(</a:t>
                      </a:r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)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9/ตร.ม.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(</a:t>
                      </a:r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9/ตร.ม.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(</a:t>
                      </a:r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9.10/ตร.ม.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  <a:tr h="5070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KR3: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ทำความสะอาดได้ตามเกณฑ์ที่ผู้รับบริการกำหนด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96.58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97.57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96.62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96.62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728417"/>
                  </a:ext>
                </a:extLst>
              </a:tr>
              <a:tr h="475399">
                <a:tc>
                  <a:txBody>
                    <a:bodyPr/>
                    <a:lstStyle/>
                    <a:p>
                      <a:pPr algn="l" fontAlgn="ctr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078208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39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379313" y="3119375"/>
            <a:ext cx="3309257" cy="1882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รูปภาพประกอบ</a:t>
            </a:r>
          </a:p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งานบริหารงานทำความสะอาดและบริการทั่วไป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DFB4EB54-EB69-9AEA-B122-486976647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815" y="142875"/>
            <a:ext cx="4548257" cy="2128837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32E7CB1-C264-9A1E-9A4D-532C6C808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18" y="142875"/>
            <a:ext cx="2865290" cy="3286125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C9896B00-B3AF-6A97-AD6C-A5521BEC1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079" y="142875"/>
            <a:ext cx="2989403" cy="3286125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9A7A3E20-EEB4-446C-11CA-654EFADB9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17" y="3790950"/>
            <a:ext cx="2865289" cy="2924175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7E8A3DD5-1280-EED8-FD20-CEB260A4E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4079" y="3784820"/>
            <a:ext cx="2989403" cy="293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14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492564"/>
              </p:ext>
            </p:extLst>
          </p:nvPr>
        </p:nvGraphicFramePr>
        <p:xfrm>
          <a:off x="399012" y="448457"/>
          <a:ext cx="11360988" cy="5763921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518756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432421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449833">
                  <a:extLst>
                    <a:ext uri="{9D8B030D-6E8A-4147-A177-3AD203B41FA5}">
                      <a16:colId xmlns:a16="http://schemas.microsoft.com/office/drawing/2014/main" val="3031205927"/>
                    </a:ext>
                  </a:extLst>
                </a:gridCol>
                <a:gridCol w="1414896">
                  <a:extLst>
                    <a:ext uri="{9D8B030D-6E8A-4147-A177-3AD203B41FA5}">
                      <a16:colId xmlns:a16="http://schemas.microsoft.com/office/drawing/2014/main" val="1867864984"/>
                    </a:ext>
                  </a:extLst>
                </a:gridCol>
                <a:gridCol w="1868076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1115420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561586">
                  <a:extLst>
                    <a:ext uri="{9D8B030D-6E8A-4147-A177-3AD203B41FA5}">
                      <a16:colId xmlns:a16="http://schemas.microsoft.com/office/drawing/2014/main" val="3698840332"/>
                    </a:ext>
                  </a:extLst>
                </a:gridCol>
              </a:tblGrid>
              <a:tr h="2598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ตัวชี้วัด</a:t>
                      </a:r>
                    </a:p>
                    <a:p>
                      <a:pPr algn="ctr"/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ค่าเป้าหมาย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ปี</a:t>
                      </a:r>
                      <a:r>
                        <a:rPr lang="th-TH" sz="2000" b="0" baseline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2566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ผลงานปี 2564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kern="120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ผลงานปี 2565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ปี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2566 (6</a:t>
                      </a:r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เดือน)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ผลสำเร็จ (%)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kern="120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r>
                        <a:rPr lang="th-TH" sz="2000" b="0" kern="1200" dirty="0">
                          <a:solidFill>
                            <a:schemeClr val="accent6"/>
                          </a:solidFill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721421">
                <a:tc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3.งานยานพาหนะและจ้างเหมา</a:t>
                      </a:r>
                    </a:p>
                    <a:p>
                      <a:pPr algn="l"/>
                      <a:r>
                        <a:rPr lang="th-TH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  บริการยานพาหนะ</a:t>
                      </a:r>
                      <a:endParaRPr lang="en-ZA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6707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KR1: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จัดรถตามความต้องการได้ครบถ้วน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(</a:t>
                      </a:r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)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7</a:t>
                      </a:r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,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754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(</a:t>
                      </a:r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8</a:t>
                      </a:r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,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973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(</a:t>
                      </a:r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6</a:t>
                      </a:r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,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956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  <a:tr h="6151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KR2: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ควบคุมดูแลน้ำมันเชื้อเพลิง การเช่ารถเป็นไปตามแผนงบประมาณที่กำหนด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100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100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35.18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  <a:tr h="5070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KR3: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ควบคุมจัดการพลังงานไฟฟ้าให้สอดคล้องกับมาตรฐานของรถ(รถพลังงานไฟฟ้า)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728417"/>
                  </a:ext>
                </a:extLst>
              </a:tr>
              <a:tr h="4753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KR4: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ควบคุมการจ้างเหมาบริการยานพาหนะให้เป็นไปตามสัญญา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078208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981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441371" y="2560923"/>
            <a:ext cx="3309257" cy="1882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รูปภาพประกอบ</a:t>
            </a:r>
          </a:p>
          <a:p>
            <a:pPr algn="ctr"/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งานยานพาหนะและจ้างเหมาบริการยานพาหนะ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4" y="108174"/>
            <a:ext cx="3184400" cy="3247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5" y="3614956"/>
            <a:ext cx="3184400" cy="3025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812B636-264B-17ED-4CA7-FEEA2BF39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957" y="3355802"/>
            <a:ext cx="3381692" cy="295768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7625ED6-A189-09E0-7F2F-5FCA23852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956" y="182998"/>
            <a:ext cx="3381693" cy="2957681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E0B6D903-8B3E-0B27-A86A-47AAF680F1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5108" y="182997"/>
            <a:ext cx="2974698" cy="223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66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12764"/>
              </p:ext>
            </p:extLst>
          </p:nvPr>
        </p:nvGraphicFramePr>
        <p:xfrm>
          <a:off x="399012" y="448457"/>
          <a:ext cx="11360988" cy="5090543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518756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432421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449833">
                  <a:extLst>
                    <a:ext uri="{9D8B030D-6E8A-4147-A177-3AD203B41FA5}">
                      <a16:colId xmlns:a16="http://schemas.microsoft.com/office/drawing/2014/main" val="3031205927"/>
                    </a:ext>
                  </a:extLst>
                </a:gridCol>
                <a:gridCol w="1414896">
                  <a:extLst>
                    <a:ext uri="{9D8B030D-6E8A-4147-A177-3AD203B41FA5}">
                      <a16:colId xmlns:a16="http://schemas.microsoft.com/office/drawing/2014/main" val="1867864984"/>
                    </a:ext>
                  </a:extLst>
                </a:gridCol>
                <a:gridCol w="1868076">
                  <a:extLst>
                    <a:ext uri="{9D8B030D-6E8A-4147-A177-3AD203B41FA5}">
                      <a16:colId xmlns:a16="http://schemas.microsoft.com/office/drawing/2014/main" val="608292439"/>
                    </a:ext>
                  </a:extLst>
                </a:gridCol>
                <a:gridCol w="1115420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  <a:gridCol w="1561586">
                  <a:extLst>
                    <a:ext uri="{9D8B030D-6E8A-4147-A177-3AD203B41FA5}">
                      <a16:colId xmlns:a16="http://schemas.microsoft.com/office/drawing/2014/main" val="3698840332"/>
                    </a:ext>
                  </a:extLst>
                </a:gridCol>
              </a:tblGrid>
              <a:tr h="2028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ตัวชี้วัด</a:t>
                      </a:r>
                    </a:p>
                    <a:p>
                      <a:pPr algn="ctr"/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ค่าเป้าหมาย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ปี</a:t>
                      </a:r>
                      <a:r>
                        <a:rPr lang="th-TH" sz="2000" b="0" baseline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2566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ผลงานปี 2564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kern="120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ผลงานปี 2565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ผลการดำเนินงาน</a:t>
                      </a:r>
                    </a:p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ปี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2566 (6</a:t>
                      </a:r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เดือน)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ผลสำเร็จ (%)</a:t>
                      </a:r>
                      <a:endParaRPr lang="en-ZA" sz="2000" b="0" dirty="0">
                        <a:solidFill>
                          <a:schemeClr val="bg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kern="1200" dirty="0">
                          <a:solidFill>
                            <a:schemeClr val="bg1"/>
                          </a:solidFill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แนวโน้มผลสำเร็จเปรียบเทียบกับผลงานย้อนหลัง </a:t>
                      </a:r>
                      <a:r>
                        <a:rPr lang="th-TH" sz="2000" b="0" kern="1200" dirty="0">
                          <a:solidFill>
                            <a:schemeClr val="accent6"/>
                          </a:solidFill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(เพิ่มขึ้น/ลดลง)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721421">
                <a:tc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4.งานซ่อมบำรุงรักษาและจ้าง</a:t>
                      </a:r>
                    </a:p>
                    <a:p>
                      <a:pPr algn="l"/>
                      <a:r>
                        <a:rPr lang="th-TH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  เหมาระบบปรับอากาศ</a:t>
                      </a:r>
                      <a:endParaRPr lang="en-ZA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6707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KR1: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ปฏิบัติงานซ่อมแล้วเสร็จตามใบงาน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(</a:t>
                      </a:r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)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</a:t>
                      </a:r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,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575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(</a:t>
                      </a:r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</a:t>
                      </a:r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,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280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(</a:t>
                      </a:r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)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763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  <a:tr h="6151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KR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มีการใช้งบประมาณการซื้ออะไหล่ลดลง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ndara"/>
                          <a:ea typeface="+mn-ea"/>
                          <a:cs typeface="+mn-cs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35.43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  <a:tr h="5070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KR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ปฏิบัติบำรุงรักษาเป็นไปตามเป้าหมายที่กำหนด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(</a:t>
                      </a:r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)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5</a:t>
                      </a:r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,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236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(</a:t>
                      </a:r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4</a:t>
                      </a:r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,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244</a:t>
                      </a:r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(</a:t>
                      </a:r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)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2</a:t>
                      </a:r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,</a:t>
                      </a:r>
                      <a:r>
                        <a:rPr lang="th-TH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758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เพิ่มขึ้น</a:t>
                      </a: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728417"/>
                  </a:ext>
                </a:extLst>
              </a:tr>
              <a:tr h="475399">
                <a:tc>
                  <a:txBody>
                    <a:bodyPr/>
                    <a:lstStyle/>
                    <a:p>
                      <a:pPr algn="l" fontAlgn="ctr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ZA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078208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21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0_Bright business presentation_AAS_v3" id="{57D58BC9-3F05-45D4-81CD-7BA898B4CAAD}" vid="{0F92AA19-00D6-4C71-B13F-219D7994A0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E15EA0-2F38-456B-B156-038699A5D1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90D0D0-7C1D-47FF-A2F0-9937AA567A3D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16c05727-aa75-4e4a-9b5f-8a80a1165891"/>
    <ds:schemaRef ds:uri="71af3243-3dd4-4a8d-8c0d-dd76da1f02a5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EDB5DD7-8DCC-4069-9EB3-5D09818665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Bright business presentation</Template>
  <TotalTime>0</TotalTime>
  <Words>1151</Words>
  <Application>Microsoft Office PowerPoint</Application>
  <PresentationFormat>แบบจอกว้าง</PresentationFormat>
  <Paragraphs>303</Paragraphs>
  <Slides>20</Slides>
  <Notes>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20</vt:i4>
      </vt:variant>
    </vt:vector>
  </HeadingPairs>
  <TitlesOfParts>
    <vt:vector size="30" baseType="lpstr">
      <vt:lpstr>Angsana New</vt:lpstr>
      <vt:lpstr>Arial</vt:lpstr>
      <vt:lpstr>Calibri</vt:lpstr>
      <vt:lpstr>Candara</vt:lpstr>
      <vt:lpstr>Corbel</vt:lpstr>
      <vt:lpstr>TH Niramit AS</vt:lpstr>
      <vt:lpstr>TH SarabunIT๙</vt:lpstr>
      <vt:lpstr>TH SarabunPSK</vt:lpstr>
      <vt:lpstr>Times New Roman</vt:lpstr>
      <vt:lpstr>Office Theme</vt:lpstr>
      <vt:lpstr>การติดตามผลการดำเนินงานประจำปีงบประมาณ 2566 ครั้งที่ 1 (ตุลาคม 2565 – มีนาคม 2566)</vt:lpstr>
      <vt:lpstr>ส่วนที่ 1</vt:lpstr>
      <vt:lpstr>ส่วนที่ 2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รับแจ้งเหตุช่วยเหลือผ่านศูนย์รับแจ้งเหตุ</vt:lpstr>
      <vt:lpstr>รับแจ้งเหตุช่วยเหลือผ่านศูนย์รับแจ้งเหตุ</vt:lpstr>
      <vt:lpstr>งานนำเสนอ PowerPoint</vt:lpstr>
      <vt:lpstr>งานนำเสนอ PowerPoint</vt:lpstr>
      <vt:lpstr>งานนำเสนอ PowerPoint</vt:lpstr>
      <vt:lpstr>ปัญหาอุปสรรค/แนวทางแก้ไขให้บรรลุเป้าหมาย  การแก้ปัญหาวัวของราษฎร์ยังไม่สำเร็จ 100% เนื่องจากเจ้าของวัวอยู่พื้นที่ แนวทางแก้ไขจำกัดพื้นที่การเลี้ยงและให้ผูกล่าม และสร้างเงื่อนไขหากเกิดความเสียหายให้ชดใช้ตามการประเมินค่าของมหาวิทยาลัย </vt:lpstr>
      <vt:lpstr>ส่วนที่ 3</vt:lpstr>
      <vt:lpstr>งานนำเสนอ PowerPoint</vt:lpstr>
      <vt:lpstr>Thank You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2023-02-27T08:29:12Z</dcterms:created>
  <dcterms:modified xsi:type="dcterms:W3CDTF">2023-04-05T03:07:40Z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