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47" r:id="rId5"/>
    <p:sldId id="348" r:id="rId6"/>
    <p:sldId id="302" r:id="rId7"/>
    <p:sldId id="328" r:id="rId8"/>
    <p:sldId id="329" r:id="rId9"/>
    <p:sldId id="336" r:id="rId10"/>
    <p:sldId id="343" r:id="rId11"/>
    <p:sldId id="337" r:id="rId12"/>
    <p:sldId id="338" r:id="rId13"/>
    <p:sldId id="339" r:id="rId14"/>
    <p:sldId id="340" r:id="rId15"/>
    <p:sldId id="344" r:id="rId16"/>
    <p:sldId id="341" r:id="rId17"/>
    <p:sldId id="342" r:id="rId18"/>
    <p:sldId id="332" r:id="rId19"/>
    <p:sldId id="334" r:id="rId20"/>
    <p:sldId id="333" r:id="rId21"/>
    <p:sldId id="327" r:id="rId22"/>
    <p:sldId id="299" r:id="rId23"/>
    <p:sldId id="335" r:id="rId24"/>
    <p:sldId id="313" r:id="rId25"/>
    <p:sldId id="349" r:id="rId26"/>
    <p:sldId id="293" r:id="rId27"/>
    <p:sldId id="304" r:id="rId28"/>
    <p:sldId id="323" r:id="rId29"/>
    <p:sldId id="324" r:id="rId30"/>
    <p:sldId id="326" r:id="rId31"/>
    <p:sldId id="294" r:id="rId32"/>
    <p:sldId id="346" r:id="rId3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ผู้สร้าง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01" autoAdjust="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dirty="0"/>
              <a:t>ผลคะแนน</a:t>
            </a:r>
            <a:r>
              <a:rPr lang="th-TH" b="0" dirty="0"/>
              <a:t>เฉลี่ย</a:t>
            </a:r>
            <a:r>
              <a:rPr lang="th-TH" dirty="0"/>
              <a:t>ระดับคุณธรรมและ</a:t>
            </a:r>
            <a:br>
              <a:rPr lang="th-TH" dirty="0"/>
            </a:br>
            <a:r>
              <a:rPr lang="th-TH" dirty="0"/>
              <a:t>ความโปร่งใส</a:t>
            </a:r>
            <a:r>
              <a:rPr lang="en-US" dirty="0"/>
              <a:t> </a:t>
            </a:r>
            <a:r>
              <a:rPr lang="th-TH" dirty="0"/>
              <a:t>(</a:t>
            </a:r>
            <a:r>
              <a:rPr lang="en-US" dirty="0"/>
              <a:t>ITA) </a:t>
            </a:r>
            <a:br>
              <a:rPr lang="th-TH" dirty="0"/>
            </a:br>
            <a:r>
              <a:rPr lang="th-TH" dirty="0"/>
              <a:t>ในการดำเนินงานของมหาวิทยาลัย</a:t>
            </a:r>
            <a:endParaRPr lang="en-US" dirty="0"/>
          </a:p>
        </c:rich>
      </c:tx>
      <c:layout>
        <c:manualLayout>
          <c:xMode val="edge"/>
          <c:yMode val="edge"/>
          <c:x val="0.11499039297273309"/>
          <c:y val="0"/>
        </c:manualLayout>
      </c:layout>
      <c:overlay val="0"/>
      <c:spPr>
        <a:solidFill>
          <a:schemeClr val="accent3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5474156717498511"/>
          <c:y val="0.27099797040506923"/>
          <c:w val="0.84182174981900915"/>
          <c:h val="0.654968240732725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 N/A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91-4E56-8EC5-76350FA73BE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91-4E56-8EC5-76350FA73BEF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745847276251593"/>
                      <c:h val="4.99788086805863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991-4E56-8EC5-76350FA73B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2564</c:v>
                </c:pt>
                <c:pt idx="1">
                  <c:v>2565</c:v>
                </c:pt>
                <c:pt idx="2">
                  <c:v>2566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91.03</c:v>
                </c:pt>
                <c:pt idx="1">
                  <c:v>92.46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91-4E56-8EC5-76350FA73B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184969472"/>
        <c:axId val="184995840"/>
      </c:barChart>
      <c:catAx>
        <c:axId val="18496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4995840"/>
        <c:crosses val="autoZero"/>
        <c:auto val="1"/>
        <c:lblAlgn val="ctr"/>
        <c:lblOffset val="100"/>
        <c:noMultiLvlLbl val="0"/>
      </c:catAx>
      <c:valAx>
        <c:axId val="18499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496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B0F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2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ผลการใช้จ่ายงบประมาณ</a:t>
            </a:r>
            <a:endParaRPr lang="en-US" sz="2000" b="1" dirty="0">
              <a:solidFill>
                <a:srgbClr val="00B0F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B0F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1E-4C5A-BF23-4B997F4909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1E-4C5A-BF23-4B997F4909D2}"/>
              </c:ext>
            </c:extLst>
          </c:dPt>
          <c:dLbls>
            <c:dLbl>
              <c:idx val="0"/>
              <c:layout>
                <c:manualLayout>
                  <c:x val="-5.995315274806428E-2"/>
                  <c:y val="1.4288289070763932E-3"/>
                </c:manualLayout>
              </c:layout>
              <c:spPr>
                <a:solidFill>
                  <a:srgbClr val="FFFFFF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752117612035242"/>
                      <c:h val="0.117208747853100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11E-4C5A-BF23-4B997F4909D2}"/>
                </c:ext>
              </c:extLst>
            </c:dLbl>
            <c:dLbl>
              <c:idx val="1"/>
              <c:layout>
                <c:manualLayout>
                  <c:x val="0.3100493025370854"/>
                  <c:y val="-3.6019518868973699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7771068487891"/>
                      <c:h val="0.130678184834386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11E-4C5A-BF23-4B997F4909D2}"/>
                </c:ext>
              </c:extLst>
            </c:dLbl>
            <c:spPr>
              <a:solidFill>
                <a:srgbClr val="FFFF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งบประมาณทั้งหมด</c:v>
                </c:pt>
                <c:pt idx="1">
                  <c:v>ไตรมาสที่ 1-2</c:v>
                </c:pt>
              </c:strCache>
            </c:strRef>
          </c:cat>
          <c:val>
            <c:numRef>
              <c:f>Sheet1!$B$2:$B$3</c:f>
              <c:numCache>
                <c:formatCode>"฿"#,##0</c:formatCode>
                <c:ptCount val="2"/>
                <c:pt idx="0">
                  <c:v>195200</c:v>
                </c:pt>
                <c:pt idx="1">
                  <c:v>1251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1E-4C5A-BF23-4B997F490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7030A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 งบประมาณ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7030A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27476499263466414"/>
          <c:y val="0.16617683175474041"/>
          <c:w val="0.68443653720575159"/>
          <c:h val="0.71327975848455083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รายได้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02-410D-8025-9585A08B183C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602-410D-8025-9585A08B183C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602-410D-8025-9585A08B183C}"/>
              </c:ext>
            </c:extLst>
          </c:dPt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83830255000658"/>
                      <c:h val="0.100559419658579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602-410D-8025-9585A08B183C}"/>
                </c:ext>
              </c:extLst>
            </c:dLbl>
            <c:dLbl>
              <c:idx val="1"/>
              <c:layout>
                <c:manualLayout>
                  <c:x val="-2.2949066453903211E-2"/>
                  <c:y val="-2.464331059665251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54725438269607"/>
                      <c:h val="0.12630616207299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602-410D-8025-9585A08B183C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18382499821853"/>
                      <c:h val="7.48126772441660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B602-410D-8025-9585A08B18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7030A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2564</c:v>
                </c:pt>
                <c:pt idx="1">
                  <c:v>2565</c:v>
                </c:pt>
                <c:pt idx="2">
                  <c:v>2566</c:v>
                </c:pt>
              </c:numCache>
            </c:numRef>
          </c:cat>
          <c:val>
            <c:numRef>
              <c:f>Sheet1!$B$2:$B$4</c:f>
              <c:numCache>
                <c:formatCode>"฿"#,##0</c:formatCode>
                <c:ptCount val="3"/>
                <c:pt idx="0">
                  <c:v>40200</c:v>
                </c:pt>
                <c:pt idx="1">
                  <c:v>62100</c:v>
                </c:pt>
                <c:pt idx="2">
                  <c:v>195200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602-410D-8025-9585A08B18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5828864"/>
        <c:axId val="185836288"/>
      </c:lineChart>
      <c:catAx>
        <c:axId val="18582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5836288"/>
        <c:crosses val="autoZero"/>
        <c:auto val="1"/>
        <c:lblAlgn val="ctr"/>
        <c:lblOffset val="100"/>
        <c:noMultiLvlLbl val="0"/>
      </c:catAx>
      <c:valAx>
        <c:axId val="18583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฿&quot;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582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7030A0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7030A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b="1" dirty="0">
                <a:solidFill>
                  <a:srgbClr val="7030A0"/>
                </a:solidFill>
              </a:rPr>
              <a:t>ผลคะแนนเฉลี่ยระดับคุณธรรมและ</a:t>
            </a:r>
            <a:br>
              <a:rPr lang="th-TH" b="1" dirty="0">
                <a:solidFill>
                  <a:srgbClr val="7030A0"/>
                </a:solidFill>
              </a:rPr>
            </a:br>
            <a:r>
              <a:rPr lang="th-TH" b="1" dirty="0">
                <a:solidFill>
                  <a:srgbClr val="7030A0"/>
                </a:solidFill>
              </a:rPr>
              <a:t>ความโปร่งใส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th-TH" b="1" dirty="0">
                <a:solidFill>
                  <a:srgbClr val="7030A0"/>
                </a:solidFill>
              </a:rPr>
              <a:t>(</a:t>
            </a:r>
            <a:r>
              <a:rPr lang="en-US" b="1" dirty="0">
                <a:solidFill>
                  <a:srgbClr val="7030A0"/>
                </a:solidFill>
              </a:rPr>
              <a:t>ITA) </a:t>
            </a:r>
            <a:br>
              <a:rPr lang="th-TH" b="1" dirty="0">
                <a:solidFill>
                  <a:srgbClr val="7030A0"/>
                </a:solidFill>
              </a:rPr>
            </a:br>
            <a:r>
              <a:rPr lang="th-TH" b="1" dirty="0">
                <a:solidFill>
                  <a:srgbClr val="7030A0"/>
                </a:solidFill>
              </a:rPr>
              <a:t>ในการดำเนินงานของมหาวิทยาลัย</a:t>
            </a:r>
            <a:endParaRPr lang="en-US" b="1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1791936556369047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132951437153946"/>
          <c:y val="0.27833916070506998"/>
          <c:w val="0.84182174981900915"/>
          <c:h val="0.654968240732725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 N/A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A-48E7-A321-402E979D220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94-42B1-8D46-827F51C95E80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7994-42B1-8D46-827F51C95E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2564</c:v>
                </c:pt>
                <c:pt idx="1">
                  <c:v>2565</c:v>
                </c:pt>
                <c:pt idx="2">
                  <c:v>2566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91.03</c:v>
                </c:pt>
                <c:pt idx="1">
                  <c:v>92.46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DA-48E7-A321-402E979D22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184969472"/>
        <c:axId val="184995840"/>
      </c:barChart>
      <c:catAx>
        <c:axId val="18496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4995840"/>
        <c:crosses val="autoZero"/>
        <c:auto val="1"/>
        <c:lblAlgn val="ctr"/>
        <c:lblOffset val="100"/>
        <c:noMultiLvlLbl val="0"/>
      </c:catAx>
      <c:valAx>
        <c:axId val="18499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496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B0F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2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ผลการใช้จ่ายงบประมาณ</a:t>
            </a:r>
            <a:endParaRPr lang="en-US" sz="2000" b="1" dirty="0">
              <a:solidFill>
                <a:srgbClr val="00B0F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B0F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EFA-4A5E-AB52-FBB4B74C74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A-48E7-A321-402E979D2202}"/>
              </c:ext>
            </c:extLst>
          </c:dPt>
          <c:dLbls>
            <c:dLbl>
              <c:idx val="0"/>
              <c:layout>
                <c:manualLayout>
                  <c:x val="-5.995315274806428E-2"/>
                  <c:y val="1.4288289070763932E-3"/>
                </c:manualLayout>
              </c:layout>
              <c:spPr>
                <a:solidFill>
                  <a:srgbClr val="FFFFFF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752117612035242"/>
                      <c:h val="0.117208747853100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EFA-4A5E-AB52-FBB4B74C74A7}"/>
                </c:ext>
              </c:extLst>
            </c:dLbl>
            <c:dLbl>
              <c:idx val="1"/>
              <c:layout>
                <c:manualLayout>
                  <c:x val="7.8688512981834366E-2"/>
                  <c:y val="-0.13716757507933378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DA-48E7-A321-402E979D2202}"/>
                </c:ext>
              </c:extLst>
            </c:dLbl>
            <c:spPr>
              <a:solidFill>
                <a:srgbClr val="FFFF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งบประมาณทั้งหมด</c:v>
                </c:pt>
                <c:pt idx="1">
                  <c:v>ไตรมาสที่ 1-2</c:v>
                </c:pt>
              </c:strCache>
            </c:strRef>
          </c:cat>
          <c:val>
            <c:numRef>
              <c:f>Sheet1!$B$2:$B$3</c:f>
              <c:numCache>
                <c:formatCode>"฿"#,##0</c:formatCode>
                <c:ptCount val="2"/>
                <c:pt idx="0">
                  <c:v>195200</c:v>
                </c:pt>
                <c:pt idx="1">
                  <c:v>1251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DA-48E7-A321-402E979D2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รายได้ (ถ้ามี)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รายได้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A-48E7-A321-402E979D220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ADA-48E7-A321-402E979D220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0ADA-48E7-A321-402E979D22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2564</c:v>
                </c:pt>
                <c:pt idx="1">
                  <c:v>2565</c:v>
                </c:pt>
                <c:pt idx="2">
                  <c:v>2566</c:v>
                </c:pt>
              </c:numCache>
            </c:numRef>
          </c:cat>
          <c:val>
            <c:numRef>
              <c:f>Sheet1!$B$2:$B$4</c:f>
              <c:numCache>
                <c:formatCode>"฿"#,##0</c:formatCode>
                <c:ptCount val="3"/>
                <c:pt idx="0">
                  <c:v>40200</c:v>
                </c:pt>
                <c:pt idx="1">
                  <c:v>62100</c:v>
                </c:pt>
                <c:pt idx="2">
                  <c:v>195200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ADA-48E7-A321-402E979D220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5828864"/>
        <c:axId val="185836288"/>
      </c:lineChart>
      <c:catAx>
        <c:axId val="18582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5836288"/>
        <c:crosses val="autoZero"/>
        <c:auto val="1"/>
        <c:lblAlgn val="ctr"/>
        <c:lblOffset val="100"/>
        <c:noMultiLvlLbl val="0"/>
      </c:catAx>
      <c:valAx>
        <c:axId val="18583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฿&quot;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8582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4/5/2023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3974" y="2229729"/>
            <a:ext cx="8278026" cy="256497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th-TH" sz="4000" spc="0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การติดตามผลการดำเนินงานประจำปีงบประมาณ 2566 ครั้งที่ 1</a:t>
            </a:r>
            <a:br>
              <a:rPr lang="th-TH" sz="4000" spc="0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0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(ตุลาคม 2565 – มีนาคม 2566)</a:t>
            </a:r>
            <a:endParaRPr lang="en-US" sz="4000" spc="0" dirty="0">
              <a:solidFill>
                <a:schemeClr val="accent5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8714" y="4711485"/>
            <a:ext cx="7953286" cy="971863"/>
          </a:xfrm>
          <a:solidFill>
            <a:schemeClr val="bg2">
              <a:lumMod val="90000"/>
              <a:alpha val="80000"/>
            </a:schemeClr>
          </a:solidFill>
        </p:spPr>
        <p:txBody>
          <a:bodyPr/>
          <a:lstStyle/>
          <a:p>
            <a:r>
              <a:rPr lang="th-TH" sz="4400" b="1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หน่วยตรวจสอบภายใน</a:t>
            </a:r>
            <a:endParaRPr lang="en-US" sz="4400" b="1" dirty="0">
              <a:solidFill>
                <a:schemeClr val="accent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155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งานสนับสนุนคณะกรรมการติดตาม ตรวจสอบ							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484488"/>
              </p:ext>
            </p:extLst>
          </p:nvPr>
        </p:nvGraphicFramePr>
        <p:xfrm>
          <a:off x="219075" y="568922"/>
          <a:ext cx="11756925" cy="566950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9478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271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771748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390245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399390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49902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8202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0780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916453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3.1 รายงานผลการติดตาม ตรวจสอบและประเมินผลการดำเนินงานของมหาวิทยาลัย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รายงานผลการติดตามตรวจสอบ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รายงาน 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จัดทำรายงานการติดตาม ตรวจสอบฯ ปีงบประมาณ 2563 เสร็จเรียบร้อยแล้ว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  <a:p>
                      <a:pPr marL="84138" indent="0" algn="l" defTabSz="914400" rtl="0" eaLnBrk="1" fontAlgn="t" latinLnBrk="0" hangingPunct="1"/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จัดทำรายงานการติดตาม ตรวจสอบฯ ปีงบประมาณ 2564 เสร็จเรียบร้อยแล้ว</a:t>
                      </a:r>
                      <a:b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84138" indent="0" algn="l" defTabSz="914400" rtl="0" eaLnBrk="1" fontAlgn="t" latinLnBrk="0" hangingPunct="1"/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จัดทำรายงานการติดตาม ตรวจสอบฯ ปีงบประมาณ 2565 เรียบร้อยแล้ว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คงที่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2675050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3.2 การประชุมคณะกรรมการติดตาม ตรวจสอบฯ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จำนวนครั้งการประชุม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 ครั้ง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ประชุมคณะกรรมการติดตามฯ งบประมาณ 2564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แล้วจำนวน 6 ครั้ง ผลการดำเนินงานร้อยละ 100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ประชุมคณะกรรมการติดตามฯ งบประมาณ 2565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แล้วจำนวน 6 ครั้ง ผลการดำเนินงานร้อยละ 100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ประชุมคณะกรรมการติดตามฯ งบประมาณ 2566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แล้วจำนวน 6 ครั้ง </a:t>
                      </a:r>
                    </a:p>
                    <a:p>
                      <a:pPr marL="84138" indent="0" algn="l" defTabSz="914400" rtl="0" eaLnBrk="1" fontAlgn="t" latinLnBrk="0" hangingPunct="1">
                        <a:buNone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ครั้งที่ 5/2565 เมื่อวันที่ 4 ตุลาคม 2565 </a:t>
                      </a:r>
                    </a:p>
                    <a:p>
                      <a:pPr marL="84138" indent="0" algn="l" defTabSz="914400" rtl="0" eaLnBrk="1" fontAlgn="t" latinLnBrk="0" hangingPunct="1">
                        <a:buNone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ครั้งที่ 6/2565 เมื่อวันที่ 1 พฤศจิกายน 2565 </a:t>
                      </a:r>
                    </a:p>
                    <a:p>
                      <a:pPr marL="84138" indent="0" algn="l" defTabSz="914400" rtl="0" eaLnBrk="1" fontAlgn="t" latinLnBrk="0" hangingPunct="1">
                        <a:buNone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ครั้งที่ 7/2565 เมื่อวันที่ 22 พฤศจิกายน 2565 </a:t>
                      </a:r>
                    </a:p>
                    <a:p>
                      <a:pPr marL="84138" indent="0" algn="l" defTabSz="914400" rtl="0" eaLnBrk="1" fontAlgn="t" latinLnBrk="0" hangingPunct="1">
                        <a:buNone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ครั้งที่ 8/2565 เมื่อวันที่ 22 ธันวาคม 2565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ครั้งที่ 1/2566 เมื่อวันที่ 4 มกราคม 2566 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ครั้งที่ 2/2566 เมื่อวันที่ 21 มีนาคม 2566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642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54649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งานพัฒนาหน่วยตรวจสอบภายใน								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539317"/>
              </p:ext>
            </p:extLst>
          </p:nvPr>
        </p:nvGraphicFramePr>
        <p:xfrm>
          <a:off x="217537" y="396240"/>
          <a:ext cx="11756925" cy="64617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78651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638737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07666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354016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554415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744583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173017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0382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949295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4.1 โครงการสัมมนาหน่วยตรวจสอบภายใน ปี2566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รายงานสรุปผลการสัมมนา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ฉบับ </a:t>
                      </a:r>
                    </a:p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รอดำเนินการในไตรมาส 4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n/a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คงที่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038291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4.2 การประเมินผลความพึงพอใจ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ผลการประเมิน และข้อเสนอแนะเพื่อการพัฒนา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ประเมินความพึงพอใจ จากหน่วยรับตรวจ ร้อยละ 85.15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ประเมินความพึงพอใจ จากหน่วยรับตรวจ ร้อยละ 85.15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ประเมินความพึงพอใจ จากหน่วยรับตรวจ ร้อยละ 85.71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100.80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1275615">
                <a:tc rowSpan="2"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4.3 โครงการพัฒนาศักยภาพบุคลากร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ผู้ตรวจสอบภายในได้รับวุฒิบัตรวิชาชีพตรวจสอบภายใน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5 คน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ผู้ตรวจสอบภายในได้รับวุฒิบัตรจำนวน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คน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40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ผู้ตรวจสอบภายในได้รับวุฒิบัตรวิชาชีพตรวจสอบภายใน จำนวน 3 คน และรอผลการสอบ จำนวน 2 คน ซึ่งได้ดำเนินการสอบไปแล้วเมื่อวันที่ 19 มีนาคม 2566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1987586">
                <a:tc vMerge="1"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พนักงานได้เข้าอบรม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(ผู้ตรวจสอบภายใน และเจ้าหน้าที่บริหารงานทั่วไป)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18 ชั่วโมง ต่อคน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บุคลากรเข้ารับการฝึกอบรม  26 หลักสูตร จำนวน 314.5 ชั่วโมง (39.13 ชม/คน) ได้แก่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สัมมนาผู้นำการเปลี่ยนแปลงระดับสูง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The Leadership Grid)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ระหว่าง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วันที่ 18 - 20 พฤศจิกายน 2565 (20 ชั่วโมง)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อบรม เรื่อง แนวทางการประเมินคุณธรรมและความโปร่งใสในการดำเนินงานของหน่วยงานภาครัฐ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ประจำปีงบประมาณ พ.ศ. 2566 (8 ชั่วโมง)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อบรมการตรวจสอบภายใน กรมบัญชีกลาง 10 หลักสูตร (138 ชั่วโมง)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217.38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6926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งานพัฒนาหน่วยตรวจสอบภายใน </a:t>
            </a:r>
            <a:r>
              <a:rPr lang="th-TH" spc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				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755266"/>
              </p:ext>
            </p:extLst>
          </p:nvPr>
        </p:nvGraphicFramePr>
        <p:xfrm>
          <a:off x="219075" y="568922"/>
          <a:ext cx="11756925" cy="618073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9171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692332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36468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270738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915216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16709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1093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5071369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พนักงานได้เข้าอบรม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(ผู้ตรวจสอบภายใน และเจ้าหน้าที่บริหารงานทั่วไป) </a:t>
                      </a:r>
                      <a:r>
                        <a:rPr lang="th-TH" sz="1600" b="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(ต่อ)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18 ชั่วโมง ต่อคน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84138" indent="0" algn="l" defTabSz="914400" rtl="0" eaLnBrk="1" fontAlgn="t" latinLnBrk="0" hangingPunct="1"/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อบรมเชิงปฏิบัติการ “การบริหารความเสี่ยงและการควบคุมภายใน ภายใต้พระราชบัญญัติวินัยการเงินการคลังภาครัฐ” (16 ชั่วโมง)</a:t>
                      </a:r>
                    </a:p>
                    <a:p>
                      <a:pPr marL="8413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อบรมการจัดทำแผนงบประมาณรายจ่ายประจำปีงบประมาณ พ.ศ.2567 (3 ชั่วโมง)</a:t>
                      </a:r>
                    </a:p>
                    <a:p>
                      <a:pPr marL="8413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อบรมระบบปฏิบัติการ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HRMS (9 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ชั่วโมง)</a:t>
                      </a:r>
                    </a:p>
                    <a:p>
                      <a:pPr marL="8413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อบรมหลักสูตร "เสริมสร้างธรรมา</a:t>
                      </a:r>
                      <a:r>
                        <a:rPr kumimoji="0" lang="th-TH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บาลต่อต้านการทุจริต“ 32 ชั่วโมง  (4 ชั่วโมง/คน)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8.อบรมหลักสูตร อบรมเครือข่ายภาคประชาสังคมในการต่อต้านการทุจิต 16 ชั่วโมง (2 ชั่วโมง/คน)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9. อบรมหลักสูตร "บรรษัทภิบาลต่อต้านการทุจริต"  20 ชั่วโมง (2.5 ชั่วโมง/คน)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10. อบรมระบบรับส่งหนังสืออิเล็กทรอนิกส์ระหว่างมหาวิทยาลัยวลัยลักษณ์กับหน่วยงานภายนอก โดยใช้ไปรษณีย์อิเล็กทรอนิกส์  ผ่านระบบ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DOMS (3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ชั่วโมง)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11. อบรมการจัดทำข้อมูลผลการดำเนินงาน (3 ชั่วโมง)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12. อบรมเชิงปฏิบัติการกระบวนการพัฒนาเว็บไซต์เพื่อการจัดอันดับมหาวิทยาลัยด้วย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Webometrics “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ปรับโฉมเว็บไซต์ให้ไฉไลด้วย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plug in” (3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ชั่วโมง)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13. อบรมเชิงปฏิบัติการ “เกณฑ์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AUN-QA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ระดับสถาบัน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Version2.0)” (3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ชั่วโมง)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14. เข้าร่วมกิจกรรมรณรงค์เสริมสร้างคุณธรรมและจริยธรรมเพื่อป้องกันการกระทำผิดเกี่ยวกับการขัดกันแห่งผลประโยชน์ 28 ชั่วโมง (3.5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ชั่วโมง/คน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                         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127.08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51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งานพัฒนาหน่วยตรวจสอบภายใน </a:t>
            </a:r>
            <a:r>
              <a:rPr lang="th-TH" spc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				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19627"/>
              </p:ext>
            </p:extLst>
          </p:nvPr>
        </p:nvGraphicFramePr>
        <p:xfrm>
          <a:off x="219075" y="568923"/>
          <a:ext cx="11756925" cy="560980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9171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692332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36468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270738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915216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16709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149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2220582"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พนักงานได้เข้าอบรม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(ผู้ตรวจสอบภายใน และเจ้าหน้าที่บริหารงานทั่วไป) </a:t>
                      </a:r>
                      <a:r>
                        <a:rPr lang="th-TH" sz="1600" b="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(ต่อ)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18 ชั่วโมง ต่อคน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84138" indent="0" algn="l" defTabSz="914400" rtl="0" eaLnBrk="1" fontAlgn="t" latinLnBrk="0" hangingPunct="1"/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15. อบรมหลักสูตร มาตรฐาน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ISO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ที่ไม่จบแค่คำว่ามาตรฐาน  3 ชั่วโมง  (สมาคมผู้ตรวจสอบภายในแห่งประเทศไทย)                                                                          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16. อบรมหลักสูตรการควบคุมภายในและบริหารความเสี่ยง (8 ชั่วโมง)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17. อบรมหลักสูตร มีชัยไปกว่าครึ่งถ้าพึ่ง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Flowchart (1.5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ชั่วโมง)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127.08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412077">
                <a:tc>
                  <a:txBody>
                    <a:bodyPr/>
                    <a:lstStyle/>
                    <a:p>
                      <a:pPr rtl="0" fontAlgn="t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4.4 การประกันคุณภาพงานตรวจสอบภายใน ประเมินตนเอง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รายงานผลการประเมินตนเอง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95 คะแนน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 ประกันคุณภาพงานตรวจสอบภายใน ปี 2563  87.60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ผลการประกันคุณภาพงานตรวจสอบภายใน ปี 2564    94.40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ผลการประเมินการประกันคุณภาพงานตรวจสอบภายใน ปี 2565 ซึ่งเป็นการประเมินตนเอง มีผลคะแนน 95.10</a:t>
                      </a:r>
                      <a:br>
                        <a:rPr lang="th-TH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จัดทำประกาศมาตรการป้องกันความขัดแย้งทางผลประโยชน์ และจัดทำแบบรายงานการเปิดเผยความขัดแย้งทางผลประโยชน์ของหัวหน้าหน่วยตรวจสอบภายใน ผู้ตรวจสอบภายใน และบุคคลภายนอก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100.10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827784">
                <a:tc>
                  <a:txBody>
                    <a:bodyPr/>
                    <a:lstStyle/>
                    <a:p>
                      <a:pPr rtl="0" fontAlgn="t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4.5 การประชุมประจำเดือน 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จำนวนครั้งการประชุม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จำนวน 12 ครั้ง</a:t>
                      </a:r>
                    </a:p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จำนวน 12 ครั้ง</a:t>
                      </a:r>
                    </a:p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ดำเนินการประชุมประจำเดือน หน่วยตรวจสอบภายใน จำนวน 6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912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งานบริหารหน่วยตรวจสอบภายใน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946478"/>
              </p:ext>
            </p:extLst>
          </p:nvPr>
        </p:nvGraphicFramePr>
        <p:xfrm>
          <a:off x="219075" y="568922"/>
          <a:ext cx="11756925" cy="49593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9478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271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748693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68581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429125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89091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42834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210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21032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5.1 งานบริหารทั่วไป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การจัดทำสรุปผลการดำเนินงาน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ครั้ง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จัดทำรายงานสรุปผลการดำเนินงาน 4 ครั้งคิดเป็นร้อยละ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จัดทำรายงานสรุปผลการดำเนินงาน 4 ครั้งคิดเป็นร้อยละ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จัดทำรายงานสรุปผลการดำเนินงาน ไตรมาสที่ 1 เสนออธิการบดีเรียบร้อยแล้ว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คงที่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242063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5.2 การประสานงานกับสำนักตรวจเงินแผ่นดินและหน่วยงานภายนอก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จำนวนครั้งการติดต่อประสานงาน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ครั้ง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ครั้ง  </a:t>
                      </a:r>
                    </a:p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ครั้ง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การประสานงานกับสำนักตรวจเงินแผ่นดิน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2 ครั้ง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วันที่ 10 พฤศจิกายน 2565 ประสานงานการตรวจสอบงบการเงิน 2565 ตามหนังสือเปิดตรวจ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วันที่ 24 ธันวาคม 2565 ประสานงานเข้าตรวจสอบการเงินและบัญชี ปีงบประมาณ 2565 ระหว่างวันที่ 16-27 มกราคม 2566 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3.การประชุมปิดตรวจ การตรวจสอบรายงานการเงินปีบัญชี 2565 วันที่ 3 กุมภาพันธ์ 2566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4.การส่งรายงานการประชุมการปิดตรวจ และส่งเอกสารคืน วันที่ 14 กุมภาพันธ์ 2566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498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10700"/>
              </p:ext>
            </p:extLst>
          </p:nvPr>
        </p:nvGraphicFramePr>
        <p:xfrm>
          <a:off x="119643" y="791308"/>
          <a:ext cx="11938473" cy="278193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591591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574766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188231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526077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7225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872487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47129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WU-D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-1-2-5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ของตัวชี้วัดยุทธศาสตร์ที่บรรลุเป้าหมายตามแผน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 85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90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มีผลการดำเนินงานตามแผนการตรวจสอบ แผนปฏิบัติการ  และตามคำรับรองการปฏิบัติงานประจำปีงบประมาณ พ.ศ.2566 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95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1352924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19428"/>
              </p:ext>
            </p:extLst>
          </p:nvPr>
        </p:nvGraphicFramePr>
        <p:xfrm>
          <a:off x="119643" y="791308"/>
          <a:ext cx="11938473" cy="321224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53934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434148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7225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01694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90160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WU-D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-1-2-6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ของบุคลากรสายวิชาการและสายสนับสนุนที่บรรลุผล</a:t>
                      </a:r>
                      <a:r>
                        <a:rPr lang="th-TH" sz="16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สัมฤทธ์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KPI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ส่วนบุคคล </a:t>
                      </a:r>
                      <a:endParaRPr lang="th-TH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 80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 88.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87.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การกำกับติดตาม  ผลการปฏิบัติงานตามแผนการปฏิบัติงาน ประจำปี  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การรายงาน ความคืบหน้าการปฏิบัติงาน อุปสรรคและแนวทางแก้ไข การประชุมประจำเดือน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การประชุมหารือกลุ่มย่อย   อย่างน้อยสัปดาห์ละ 1 ครั้ง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กิจกรรมการแลกเปลี่ยนเรียนรู้ภายในหน่วยงาน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90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เพิ่มขึ้น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96036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504439"/>
              </p:ext>
            </p:extLst>
          </p:nvPr>
        </p:nvGraphicFramePr>
        <p:xfrm>
          <a:off x="119643" y="791308"/>
          <a:ext cx="11938473" cy="366563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6502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901337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188231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526077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7225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138317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235499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WU-D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-1-2-7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ของบุคลากรหน่วยงานที่มีการพัฒนา/ปรับปรุงคู่มือการปฏิบัติงานให้ทันสมัยเป็นปัจจุบันและมีการใช้คู่มือในการปฏิบัติงาน</a:t>
                      </a:r>
                      <a:endParaRPr lang="th-TH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 50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 เรื่อง ร้อยละ 50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3 เรื่อง ร้อยละ 38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กำหนดเรื่องของคู่มือการปฏิบัติงาน ด้านการตรวจสอบภายใน 5 เรื่อง 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การจัดแลกเปลี่ยนการเขียนคู่มือการปฏิบัติงาน ดำเนินการแล้ว 3 ครี้ง  (บทที่ 1-3)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40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21479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39238"/>
              </p:ext>
            </p:extLst>
          </p:nvPr>
        </p:nvGraphicFramePr>
        <p:xfrm>
          <a:off x="0" y="761450"/>
          <a:ext cx="11938473" cy="5943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6502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901337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162594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551714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7225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558928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43286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WU-D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-1-2-9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ผลคะแนนเฉลี่ยระดับคุณธรรมและ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ความโปร่งใส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ITA)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ในการดำเนินงานของ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มหาวิทยาลัย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(ตัวชี้วัด อว.)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(คะแนนเฉลี่ย)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90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ผลคะแนนเฉลี่ยระดับคุณธรรมและความโปร่งใส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ในการดำเนินงานของมหาวิทยาลัย ร้อยละ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91.03</a:t>
                      </a:r>
                      <a:endParaRPr kumimoji="0" lang="th-TH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ผลคะแนนเฉลี่ยระดับคุณธรรมและความโปร่งใส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ในการดำเนินงานของมหาวิทยาลัย ร้อยละ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92.46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ประสานหน่วยงานที่เกี่ยวข้อง เข้าประชุมชึ้แจงการดำเนินการประเมินคุณธรรมและความโปร่งใสฯ  และเข้าร่วมอบรมเพื่อแนะนำแนวทางการประเมิน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ประจำปีงบประมาณ 2565 ตามที่สำนักงาน ป.ป.ช. กำหนด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เข้าร่วมการประเมินในระบบ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ITAS 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โดยการเข้าใช้งาน ผ่าน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Username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และรหัสผ่าน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Password) 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และทบทวนข้อมูลของแอดมิน เช่น ชื่อ-นามสกุล ตำแหน่ง และช่องทางการติดต่อแอดมิน เพื่อความสะดวกในการติดต่อกลับได้ พร้อมบันทึกตราสัญลักษณ์ของหน่วยงาน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บันทึกข้อมูลในระบบ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ITAS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ในส่วนของจำนวนผู้มีส่วนได้ส่วนเสียภายในของหน่วยงาน โดยแอดมินจะเป็นผู้ระบุข้อมูล และผู้บริหารของหน่วยงานจะเป็นผู้ตรวจสอบและอนุมัติ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บันทึกข้อมูลในระบบ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ITAS 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ในส่วนของจำนวนผู้มีส่วนได้ส่วนเสียภายนอก ได้ระบุประมาณการจำนวนผู้ที่มารับบริการหรือมาติดต่อตามภารกิจ (ส่วนได้ส่วนเสียภายนอก หมายถึง บุคคล นิติบุคคล บริษัทเอกชน หรือหน่วยงานของรัฐอื่นที่เคยมารับบริการหรือมาติดต่อตามภารกิจของหน่วยงานภาครัฐ ในรอบปีงบประมาณ พ.ศ. 2566)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ดำเนินการประสานกับสำนักงาน ป.ป.ช. และร่วมประชุมในการเข้าเก็บข้อมูลการวัดการรับรู้ของผู้มีส่วนได้ส่วนเสียภายนอก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จัดประชุมหารือกับสำนักงาน ป.ป.ช. ในการให้คำแนะนำในการจัดทำรายงานในตัวชี้วัด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OIT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ในส่วนที่เพิ่มขึ้นจากปีที่ผ่านมา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จัดทำรายงานผลการวิเคราะห์ผลการประเมิน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ประจำปีงบประมาณ 2565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1146952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059941"/>
              </p:ext>
            </p:extLst>
          </p:nvPr>
        </p:nvGraphicFramePr>
        <p:xfrm>
          <a:off x="119643" y="791308"/>
          <a:ext cx="11938473" cy="563927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6502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901337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188231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526077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7225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558928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432863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WU-D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-1-2-9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ผลคะแนนเฉลี่ยระดับคุณธรรมและ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ความโปร่งใส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ITA)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ในการดำเนินงานของ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มหาวิทยาลัย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(ตัวชี้วัด อว.)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(คะแนนเฉลี่ย)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  ร้อยละ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91.03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 ร้อยละ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92.46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8. จัดทำคำสั่งคณะกรรมการส่งเสริมการประเมินคุณธรรมและความโปร่งใสในการดำเนินงานมหาวิทยาลัยวลัยลักษณ์  พร้อมหนังสือแจ้งเวียนให้ทุกหน่วยงานรับทราบ  และรายงานผลการดำเนินงานผ่าน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URL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ในแต่ละตัวชี้วัด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9. จัดทำประกาศมหาวิทยาลัยวลัยลักษณ์ เรื่อง นโยบายการไม่รับและการงดให้ของขวัญ ของกำนัล หรือประโยชน์อื่นใด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No Gift Policy)"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พร้อมหนังสือแจ้งเวียนให้ทุกหน่วยงานรับทราบและรายงานผลการดำเนินการในเรื่องดังกล่าว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10. แนะนำและสร้างความเข้าใจในการตอบแบบวัดการรับรู้ของผู้มีส่วนได้ส่วนเสียในการดำเนินงานของมหาวิทยาลัยให้แก่หน่วยงานต่างๆ ภายในมหาวิทยาลัย 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  <p:graphicFrame>
        <p:nvGraphicFramePr>
          <p:cNvPr id="2" name="Chart 3" title="Gross Revenue Placeholder Chart">
            <a:extLst>
              <a:ext uri="{FF2B5EF4-FFF2-40B4-BE49-F238E27FC236}">
                <a16:creationId xmlns:a16="http://schemas.microsoft.com/office/drawing/2014/main" id="{226BD592-060A-6593-F941-D8A53104E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791735"/>
              </p:ext>
            </p:extLst>
          </p:nvPr>
        </p:nvGraphicFramePr>
        <p:xfrm>
          <a:off x="1580604" y="3056664"/>
          <a:ext cx="2769327" cy="3730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488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3974" y="2837204"/>
            <a:ext cx="8278026" cy="187428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th-TH" sz="3800" spc="0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การติดตามผลการดำเนินงานประจำปีงบประมาณ 2566 ครั้งที่ 1</a:t>
            </a:r>
            <a:br>
              <a:rPr lang="th-TH" sz="3800" spc="0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0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(ตุลาคม 2565 – มีนาคม 2566)</a:t>
            </a:r>
            <a:endParaRPr lang="en-US" sz="3800" spc="0" dirty="0">
              <a:solidFill>
                <a:schemeClr val="accent5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8714" y="4711485"/>
            <a:ext cx="7953286" cy="850519"/>
          </a:xfrm>
          <a:solidFill>
            <a:schemeClr val="bg2">
              <a:lumMod val="90000"/>
              <a:alpha val="80000"/>
            </a:schemeClr>
          </a:solidFill>
        </p:spPr>
        <p:txBody>
          <a:bodyPr/>
          <a:lstStyle/>
          <a:p>
            <a:r>
              <a:rPr lang="th-TH" sz="4400" b="1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หน่วยตรวจสอบภายใน</a:t>
            </a:r>
            <a:endParaRPr lang="en-US" sz="4400" b="1" dirty="0">
              <a:solidFill>
                <a:schemeClr val="accent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7535516-12E9-5D78-32C5-40ADE68C4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12"/>
            <a:ext cx="6096000" cy="668918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03D3988-B0A7-8F26-8B6C-3F8B61AD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686" y="418873"/>
            <a:ext cx="6438314" cy="641213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56AAC279-4000-E737-2D39-BE511BEE1168}"/>
              </a:ext>
            </a:extLst>
          </p:cNvPr>
          <p:cNvSpPr/>
          <p:nvPr/>
        </p:nvSpPr>
        <p:spPr>
          <a:xfrm>
            <a:off x="0" y="0"/>
            <a:ext cx="12192000" cy="562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5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566604"/>
              </p:ext>
            </p:extLst>
          </p:nvPr>
        </p:nvGraphicFramePr>
        <p:xfrm>
          <a:off x="119643" y="791308"/>
          <a:ext cx="11885123" cy="32004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5936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897309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1838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182921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501382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06278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119480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879231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75846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WU-D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-5-1-8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ของของการดำเนินงานและการใช้งบประมาณตามแผนปฏิบัติการประจำปี </a:t>
                      </a:r>
                      <a:endParaRPr lang="th-TH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 80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ใช้ไป </a:t>
                      </a:r>
                      <a:r>
                        <a:rPr kumimoji="0" lang="en-Z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38,303.64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จากงบประมาณ 40,200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95.28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ใช้ไป 59,576.34 จากงบประมาณ 62,100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95.94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ใช้งบประมาณไปทั้งสิ้น 1,251 บาท จากงบประมาณทั้งหมด 195,200 บาท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0.64   </a:t>
                      </a:r>
                    </a:p>
                    <a:p>
                      <a:pPr marL="0" algn="l" defTabSz="914400" rtl="0" eaLnBrk="1" fontAlgn="t" latinLnBrk="0" hangingPunct="1"/>
                      <a:endParaRPr lang="th-TH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0.64  </a:t>
                      </a:r>
                      <a:endParaRPr lang="th-TH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fontAlgn="t" latinLnBrk="0" hangingPunct="1"/>
                      <a:endParaRPr lang="th-TH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  <p:graphicFrame>
        <p:nvGraphicFramePr>
          <p:cNvPr id="2" name="Chart 6" title="Gross Revenue Placeholder Chart">
            <a:extLst>
              <a:ext uri="{FF2B5EF4-FFF2-40B4-BE49-F238E27FC236}">
                <a16:creationId xmlns:a16="http://schemas.microsoft.com/office/drawing/2014/main" id="{E4E73AFF-EB27-CD12-50C8-75969A612F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09497"/>
              </p:ext>
            </p:extLst>
          </p:nvPr>
        </p:nvGraphicFramePr>
        <p:xfrm>
          <a:off x="4151177" y="3075686"/>
          <a:ext cx="2854417" cy="3452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7" title="Gross Revenue Placeholder Chart">
            <a:extLst>
              <a:ext uri="{FF2B5EF4-FFF2-40B4-BE49-F238E27FC236}">
                <a16:creationId xmlns:a16="http://schemas.microsoft.com/office/drawing/2014/main" id="{7D043C72-F428-021D-D86E-88180B646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66229"/>
              </p:ext>
            </p:extLst>
          </p:nvPr>
        </p:nvGraphicFramePr>
        <p:xfrm>
          <a:off x="7270115" y="3219260"/>
          <a:ext cx="3424148" cy="3452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504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140597"/>
              </p:ext>
            </p:extLst>
          </p:nvPr>
        </p:nvGraphicFramePr>
        <p:xfrm>
          <a:off x="191145" y="504555"/>
          <a:ext cx="11809709" cy="586679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3137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739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258462">
                  <a:extLst>
                    <a:ext uri="{9D8B030D-6E8A-4147-A177-3AD203B41FA5}">
                      <a16:colId xmlns:a16="http://schemas.microsoft.com/office/drawing/2014/main" val="2463211289"/>
                    </a:ext>
                  </a:extLst>
                </a:gridCol>
                <a:gridCol w="1316374">
                  <a:extLst>
                    <a:ext uri="{9D8B030D-6E8A-4147-A177-3AD203B41FA5}">
                      <a16:colId xmlns:a16="http://schemas.microsoft.com/office/drawing/2014/main" val="115996858"/>
                    </a:ext>
                  </a:extLst>
                </a:gridCol>
                <a:gridCol w="444589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681925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208869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22332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งานมอบหมายพิเศษ</a:t>
                      </a:r>
                      <a:endParaRPr lang="en-ZA" sz="1600" b="1" kern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ผลสัมฤทธิ์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1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345705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การเข้าร่วมเครือข่าย งานตรวจสอบภายใน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จำนวนครั้งการ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เข้าร่วมกิจกรรมเครือข่าย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ไม่มีการประชุม สัมมนาเครือข่าย 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ได้ประสานแลกเปลี่ยนความรู้ประสบการณ์  จาก  ม.มหิดล   ม.แม่ฟ้าหลวง ม.สงขลานครินทร์  สำนักงานปลัดกระทรวงสาธารณสุข   4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เข้าร่วมเครือข่าย สัมมนาออนไลน์  มหาวิทยาลัยทักษิณ  เรื่องบทบาทของเลขานุการคณะกรรมการตรวจสอบ   1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เข้าร่วมประชุมเครือข่าย งานตรวจสอบภายใน ณ มหาวิทยาลัยเชียงใหม่ จำนวน 1 ครั้ง เมื่อวันที่ 7-8 พฤศจิกายน 2565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1864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การศึกษาดูงานด้านการตรวจสอบภายใน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จำนวนครั้งการ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เข้าร่วมศึกษาดูงาน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ครั้ง</a:t>
                      </a:r>
                    </a:p>
                    <a:p>
                      <a:pPr marL="0" algn="l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เข้าร่วมการศึกษาดูงานด้านการตรวจสอบภายใน ณ มหาวิทยาลัยเชียงใหม่ จำนวน 1 ครั้ง เมื่อวันที่ 9 พฤศจิกายน 2565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เพิ่มขึ้น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72035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>
                <a:cs typeface="TH SarabunPSK" panose="020B0500040200020003" pitchFamily="34" charset="-34"/>
              </a:rPr>
              <a:pPr/>
              <a:t>21</a:t>
            </a:fld>
            <a:endParaRPr lang="en-US" dirty="0">
              <a:cs typeface="TH SarabunPSK" panose="020B0500040200020003" pitchFamily="34" charset="-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12" y="72555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งานอื่นๆ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5E29FF0-4E24-F117-F8DC-9254300EE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766" y="2739683"/>
            <a:ext cx="2715065" cy="20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506740"/>
              </p:ext>
            </p:extLst>
          </p:nvPr>
        </p:nvGraphicFramePr>
        <p:xfrm>
          <a:off x="196261" y="495499"/>
          <a:ext cx="11809709" cy="541293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3137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739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258462">
                  <a:extLst>
                    <a:ext uri="{9D8B030D-6E8A-4147-A177-3AD203B41FA5}">
                      <a16:colId xmlns:a16="http://schemas.microsoft.com/office/drawing/2014/main" val="2463211289"/>
                    </a:ext>
                  </a:extLst>
                </a:gridCol>
                <a:gridCol w="1208375">
                  <a:extLst>
                    <a:ext uri="{9D8B030D-6E8A-4147-A177-3AD203B41FA5}">
                      <a16:colId xmlns:a16="http://schemas.microsoft.com/office/drawing/2014/main" val="115996858"/>
                    </a:ext>
                  </a:extLst>
                </a:gridCol>
                <a:gridCol w="4553895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681925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208869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1622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งานมอบหมายพิเศษ</a:t>
                      </a:r>
                      <a:endParaRPr lang="en-ZA" sz="1600" b="1" kern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ผลสัมฤทธิ์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1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239098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การแลกเปลี่ยนเรียนรู้งานตรวจสอบภายในทั้งภายในและภายนอก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จำนวนครั้งการแลกเปลี่ยนเรียนรู้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 ครั้ง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 ครั้ง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การแลกเปลี่ยนเรียนรู้ระหว่างหน่วยงาน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การแลกเปลี่ยนเรียนรู้ การวัดการรับรู้ด้านคุณธรรมและความโปร่งใส ผู้มีส่วนได้ส่วนเสียภายใน ของมหาวิทยาลัย เป็นเป็นเกณฑ์การประเมินหน่วยงาน ปีงบประมาณ 2566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การแลกเปลี่ยนเรียนรู้ภายในหน่วยตรวจสอบภายใน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การให้ความรู้แก่ผู้ตรวจสอบภายใน การจัดทำคู่มือปฏิบัติงาน 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การให้ความรู้ และแนวทางการจัดทำบล็อก แก่พนักงาน ตามเกณฑ์ของคณะกรรมการประเมินบล็อก ของมหาวิทยาลัย และเชิญชวนให้พนักงานมีส่วนร่วมในการเขียนบล็อค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</a:t>
                      </a:r>
                      <a:endParaRPr lang="th-TH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857199"/>
                  </a:ext>
                </a:extLst>
              </a:tr>
              <a:tr h="185965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การรับรู้ผู้มีส่วนได้ส่วนเสียภายใน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IIT)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ของหน่วยงาน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จำนวนครั้งการสำรวจ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สำรวจการรับรู้ผู้มีส่วนได้ส่วนเสียภายใน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IIT)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ของหน่วยงานเดือนกรกฎาคม - กันยายน 2565   (2 ครั้ง)</a:t>
                      </a:r>
                      <a:endParaRPr lang="en-US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ผลสำเร็จร้อยละ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สำรวจการรับรู้ผู้มีส่วนได้ส่วนเสียภายใน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IIT)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ของหน่วยงานเดือนตุลาคม 2565 - มีนาคม 2566 จำนวน 6 ครั้ง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เพิ่มขึ้น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12" y="72555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งานอื่นๆ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3160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1" b="1618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008137"/>
            <a:ext cx="3371917" cy="103663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ส่วนที่ 3</a:t>
            </a:r>
            <a:endParaRPr lang="en-US" dirty="0">
              <a:solidFill>
                <a:schemeClr val="accent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044771"/>
            <a:ext cx="5939246" cy="1497899"/>
          </a:xfr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/>
          <a:lstStyle/>
          <a:p>
            <a:r>
              <a:rPr lang="th-TH" sz="40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</a:t>
            </a:r>
          </a:p>
          <a:p>
            <a:r>
              <a:rPr lang="th-TH" sz="40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ตามเกณฑ์การประเมินหน่วยงาน</a:t>
            </a:r>
            <a:endParaRPr lang="en-US" sz="4000" b="1" dirty="0">
              <a:solidFill>
                <a:schemeClr val="accent5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922024"/>
              </p:ext>
            </p:extLst>
          </p:nvPr>
        </p:nvGraphicFramePr>
        <p:xfrm>
          <a:off x="165226" y="54649"/>
          <a:ext cx="11810774" cy="635220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49839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41009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898016553"/>
                    </a:ext>
                  </a:extLst>
                </a:gridCol>
                <a:gridCol w="1348631">
                  <a:extLst>
                    <a:ext uri="{9D8B030D-6E8A-4147-A177-3AD203B41FA5}">
                      <a16:colId xmlns:a16="http://schemas.microsoft.com/office/drawing/2014/main" val="2482351325"/>
                    </a:ext>
                  </a:extLst>
                </a:gridCol>
                <a:gridCol w="3645400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900332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87606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958225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หัวข้อการประเมิน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 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1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46768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ผลงานการพัฒนากระบวนการทำงานที่เป็นสิ่งใหม่ของหน่วยงาน หรือ นวัตกรรมเชิงประจักษ์ หรือนวัตกรรมเชิงกระบวนการอย่างน้อย 1 ระบบงาน/กระบวนการ/ชิ้นงาน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เพื่อแก้ปัญหาจากการดำเนินงานที่ผ่านมา และ/หรือ เพื่อเพิ่มประสิทธิภาพการทำงาน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อย่างน้อย 1 ระบบงาน/กระบวนการ/ชิ้นงาน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จัดทำฐานข้อมูลที่เกี่ยวข้องกับการตรวจสอบ โดยใช้เทคโนโลยีสารสนเทศ  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กระบวนงาน  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โดยใช้เทคโนโลยีสารสนเทศ  การตรวจสอบภายใน ผ่าน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google doc /google sheet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การติดตามการตรวจสอบภายใน  ตามแผนการตรวจสอบ กรณีการดำเนินการตามข้อเสนอแนะหน่วยตรวจสอบภายใน โดยใช้เทคโนโลยีสารสนเทศ การเตรียมฐานข้อมูลการตรวจสอบภายใน ผ่าน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google doc /google sheet /google calenda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</a:t>
                      </a:r>
                      <a:endParaRPr lang="en-US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5532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ผลการรับรู้ผู้มีส่วนได้ส่วนเสียภายใน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IIT)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ด้านคุณธรรมและความโปร่งใสของหน่วยงาน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ผลการรับรู้ฯ เฉลี่ยร้อยละ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99.53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ผลการรับรู้ผู้มีส่วนได้ส่วนเสียภายใน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IIT)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ด้านคุณธรรมและความโปร่งใสของหน่วยงาน เฉลี่ยร้อยละ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20013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การมาทำงานตรงเวลาของพนักงาน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มากกว่าร้อยละ 95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มากกว่าร้อยละ 95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การมาทำงานตรงเวลาของพนักงาน เฉลี่ยร้อยละ 98.09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98.09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97845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เว็บไซต์ (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website)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หน่วยงานทั้งภาษาไทย และภาษาอังกฤษ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คะแนน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จัดทำเว็บไซต์ของหน่วยงานตามหลักเกณฑ์ของมหาวิทยาลัย 100 %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จัดทำเว็บไซต์ของหน่วยงานตามหลักเกณฑ์ของมหาวิทยาลัย 100 %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จัดทำเว็บไซต์ของหน่วยงานตามหลักเกณฑ์ของมหาวิทยาลัย 100 %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คงที่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105292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การที่พนักงานในหน่วยงานได้รับตำแหน่งปฏิบัติการวิชาชีพ หรือ ปรับเพิ่มตำแหน่ง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คน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 คน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ผู้ตรวจสอบภายใน 1 คน (คุณฉัตรหทัย สุวรรณมาลัย) คู่มือปฏิบัติงาน การตรวจสอบระบบการเงินและบัญชี มหาวิทยาลัยวลัยลักษณ์ อยู่ระหว่างการพิจารณาให้ความเห็นชอบของคณะกรรมการพิจารณากำหนดตำแหน่งวิทยฐานะทางวิชาชีพ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  <a:endParaRPr kumimoji="0" lang="th-TH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fontAlgn="t" latinLnBrk="0" hangingPunct="1"/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  <a:tr h="5532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ร้อยละผลสำเร็จการใช้งานระบบ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DOMS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การใช้งานระบบ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DOMS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การใช้งานระบบ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DOMS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การใช้งานระบบ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DOMS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เดือนตุลาคม 2566 - มีนาคม 2566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คงที่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52282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87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9783"/>
              </p:ext>
            </p:extLst>
          </p:nvPr>
        </p:nvGraphicFramePr>
        <p:xfrm>
          <a:off x="165226" y="243838"/>
          <a:ext cx="11810774" cy="612943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7797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942535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236643">
                  <a:extLst>
                    <a:ext uri="{9D8B030D-6E8A-4147-A177-3AD203B41FA5}">
                      <a16:colId xmlns:a16="http://schemas.microsoft.com/office/drawing/2014/main" val="898016553"/>
                    </a:ext>
                  </a:extLst>
                </a:gridCol>
                <a:gridCol w="1420284">
                  <a:extLst>
                    <a:ext uri="{9D8B030D-6E8A-4147-A177-3AD203B41FA5}">
                      <a16:colId xmlns:a16="http://schemas.microsoft.com/office/drawing/2014/main" val="2482351325"/>
                    </a:ext>
                  </a:extLst>
                </a:gridCol>
                <a:gridCol w="3436769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996421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200148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335823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หัวข้อการประเมิน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 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800" b="1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80165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คะแนนประเมิน 5 ส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คะแนน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ผลคะแนนประเมิน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 ส 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ผลคะแนนประเมิน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 ส 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 </a:t>
                      </a:r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เนื่องจากย้ายสำนักงานชั่วคราว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23306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8. พนักงานในหน่วยงานที่มีสิทธิขึ้นเงินเดือนต้องมีผลการประเมินส่วนบุคคล (50 คะแนน)</a:t>
                      </a:r>
                      <a:r>
                        <a:rPr lang="th-TH" sz="18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ไม่ต่ำกว่า 40 คะแนน </a:t>
                      </a:r>
                      <a:b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(ร้อยละ 80)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88.80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(5 คน ไม่ร่วม หน)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88.73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(7 คน ไม่รวม หน)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รอดำเนินการในไตรมาส 4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8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เพิ่มขึ้น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9248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9. พนักงานเข้าร่วมกิจกรรมตามที่มหาวิทยาลัยกำหนด</a:t>
                      </a:r>
                      <a:b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endParaRPr lang="th-TH" sz="1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เข้าร่วมกิจกรรมของมหาวิทยาลัย 100 %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เข้าร่วมกิจกรรมของมหาวิทยาลัย 100 %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เข้าร่วมกิจกรรมของมหาวิทยาลัย 100 %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เพิ่มขึ้น</a:t>
                      </a: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61653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10. ความสามารถในการใช้จ่ายงบประมาณ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85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ใช้งบประมาณทั้งสิ้น  38,303.64 บาท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95.28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ใช้งบประมาณทั้งสิ้น 59,576.34 บาท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95.94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ใช้งบประมาณไปทั้งสิ้น</a:t>
                      </a:r>
                      <a:r>
                        <a:rPr lang="th-TH" sz="18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1,251 บาท จากงบประมาณทั้งหมด 195,200 บาท</a:t>
                      </a:r>
                      <a:endParaRPr lang="th-TH" sz="18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0.64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เพิ่มขึ้น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71814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11. ร้อยละการบันทึกงานประจำวันของพนักงาน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ผลการบันทึกงานประจำวันของพนักงาน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ผลการบันทึกงานประจำวันของพนักงาน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การบันทึกงานประจำวันในระบบ </a:t>
                      </a:r>
                      <a:r>
                        <a:rPr lang="en-US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J-pass </a:t>
                      </a:r>
                      <a:b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เดือนตุลาคม 2565 - มีนาคม 2566 ร้อยละ 100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8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คงที่</a:t>
                      </a:r>
                      <a:endParaRPr lang="en-ZA" sz="1600" b="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84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70178"/>
              </p:ext>
            </p:extLst>
          </p:nvPr>
        </p:nvGraphicFramePr>
        <p:xfrm>
          <a:off x="459049" y="1074715"/>
          <a:ext cx="11328000" cy="423179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77600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3890972">
                  <a:extLst>
                    <a:ext uri="{9D8B030D-6E8A-4147-A177-3AD203B41FA5}">
                      <a16:colId xmlns:a16="http://schemas.microsoft.com/office/drawing/2014/main" val="1548120226"/>
                    </a:ext>
                  </a:extLst>
                </a:gridCol>
                <a:gridCol w="3661028">
                  <a:extLst>
                    <a:ext uri="{9D8B030D-6E8A-4147-A177-3AD203B41FA5}">
                      <a16:colId xmlns:a16="http://schemas.microsoft.com/office/drawing/2014/main" val="2502970744"/>
                    </a:ext>
                  </a:extLst>
                </a:gridCol>
              </a:tblGrid>
              <a:tr h="580627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หัวข้อประเมิน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ผลการปฏิบัติที่ให้เกิดประสิทธิภาพ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ความคืบหน้าในการดำเนินการ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ให้บรรลุผลตามเป้าหมาย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76827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การพัฒนาระบบปฏิบัติตรวจสอบภายใน </a:t>
                      </a:r>
                      <a:r>
                        <a:rPr lang="th-TH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อิเลคทรอนิกส์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ลดขั้นตอนการปฏิบัติงาน ลดการปฏิบัติงานลักษณะที่ซ้ำๆ กัน  </a:t>
                      </a: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การประหยัดทรัพยากร โดยเฉพาะ กระดาษ วัสดุที่เกี่ยวข้อง และเวลาในการดำเนินการ  </a:t>
                      </a: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สะดวกต่อการการค้นหา การวิเคราะห์ การเปรียบเทียบ ข้อมูลต่างๆ ที่เกี่ยวข้องกับการตรวจสอบ  </a:t>
                      </a: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เป็นฐานข้อมูลด้านต่างๆ แก่</a:t>
                      </a:r>
                      <a:r>
                        <a:rPr lang="th-TH" sz="1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ผู้บริหาร หน่วยรับตรวจ หน่วยตรวจสอบภายใน</a:t>
                      </a:r>
                      <a:r>
                        <a:rPr lang="th-TH" sz="1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ในการปรับปรุงและพัฒนาการดำเนินงาน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หรือติดตามการดำเนินการตามข้อเสนอแนะ  </a:t>
                      </a:r>
                    </a:p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 หน่วยตรวจสอบภายใน เตรียมข้อมูลที่เกี่ยวข้อง ในการพัฒนา เช่นทางเดินเอกสาร</a:t>
                      </a:r>
                      <a:r>
                        <a:rPr lang="th-TH" sz="1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การควบคุม ตัวอย่างเอกสาร รูปแบบรายงาน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ให้</a:t>
                      </a: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ศูนย์ เทคโนโลยีดิจิทัล เพื่อวางแผนและพัฒนา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ได้รับแจ้งว่าจะดำเนินการให้ ประมาณปลายปีงบประมาณ 2566 ถึง ต้นปีงบประมาณ 2567</a:t>
                      </a:r>
                    </a:p>
                    <a:p>
                      <a:pPr lvl="0" algn="l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ขอเสนอตั้งงบประมาณ ปีงบประมาณ</a:t>
                      </a:r>
                      <a:r>
                        <a:rPr lang="th-TH" sz="1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2567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52857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652857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1999" y="322217"/>
            <a:ext cx="11185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0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การพัฒนาให้การปฏิบัติงานมีประสิทธิภาพ ส่งผลต่อการบรรลุเป้าหมาย/แนวทางในการปรับปรุง</a:t>
            </a:r>
          </a:p>
          <a:p>
            <a:pPr>
              <a:defRPr/>
            </a:pPr>
            <a:r>
              <a:rPr lang="th-TH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860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47238"/>
              </p:ext>
            </p:extLst>
          </p:nvPr>
        </p:nvGraphicFramePr>
        <p:xfrm>
          <a:off x="573438" y="480448"/>
          <a:ext cx="10957301" cy="564138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805908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2190735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213794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2822712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</a:tblGrid>
              <a:tr h="1189042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หัวข้อประเมิน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ผลปี 2564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%)</a:t>
                      </a:r>
                      <a:endParaRPr lang="en-ZA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ผลปี 2565</a:t>
                      </a:r>
                    </a:p>
                    <a:p>
                      <a:pPr algn="ctr"/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%)</a:t>
                      </a:r>
                      <a:endParaRPr lang="en-ZA" sz="1800" b="1" kern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คาดการณ์ผล</a:t>
                      </a:r>
                    </a:p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2566 (6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เดือน)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%)</a:t>
                      </a:r>
                      <a:endParaRPr lang="en-ZA" sz="1800" b="1" kern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113085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คะแนนประเมินภาพรวม</a:t>
                      </a:r>
                    </a:p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ของหน่วยงาน</a:t>
                      </a:r>
                      <a:endParaRPr lang="en-ZA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90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96.98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95</a:t>
                      </a:r>
                      <a:endParaRPr lang="en-ZA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1113085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คะแนนประเมิน</a:t>
                      </a:r>
                    </a:p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หัวหน้าหน่วยงาน</a:t>
                      </a:r>
                      <a:endParaRPr lang="en-ZA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91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ร้อยละ 93.87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90</a:t>
                      </a:r>
                      <a:endParaRPr lang="en-ZA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1113085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ค่าเฉลี่ยคะแนนประเมินผู้ใต้บังคับบัญชา</a:t>
                      </a:r>
                      <a:endParaRPr lang="en-ZA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88.88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87.83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90</a:t>
                      </a:r>
                      <a:endParaRPr lang="en-ZA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1113085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ผลการใช้จ่ายงบประมาณ</a:t>
                      </a:r>
                    </a:p>
                    <a:p>
                      <a:pPr algn="ctr"/>
                      <a:r>
                        <a:rPr lang="th-TH" sz="20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ของหน่วยงาน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ใช้ไป </a:t>
                      </a:r>
                      <a:r>
                        <a:rPr kumimoji="0" lang="en-Z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38,303.64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จากงบประมาณ 40,200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95.28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ใช้ไป 59,576.34 จากงบประมาณ 62,100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95.94</a:t>
                      </a:r>
                      <a:endParaRPr kumimoji="0" lang="en-Z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ใช้งบประมาณไปทั้งสิ้น 1,251 บาท จากงบประมาณทั้งหมด 195,200 บาท</a:t>
                      </a:r>
                    </a:p>
                    <a:p>
                      <a:pPr algn="ctr"/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คิดเป็นร้อยละ 0.64</a:t>
                      </a:r>
                      <a:endParaRPr lang="th-TH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78279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56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pc="0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สรุปผลการดำเนินงานในภาพรวม</a:t>
            </a:r>
          </a:p>
        </p:txBody>
      </p:sp>
      <p:graphicFrame>
        <p:nvGraphicFramePr>
          <p:cNvPr id="4" name="Chart 3" title="Gross Revenue Placeholder Chart">
            <a:extLst>
              <a:ext uri="{FF2B5EF4-FFF2-40B4-BE49-F238E27FC236}">
                <a16:creationId xmlns:a16="http://schemas.microsoft.com/office/drawing/2014/main" id="{FFE8AFAB-AE1F-4453-8C1B-70D2EF9B1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720910"/>
              </p:ext>
            </p:extLst>
          </p:nvPr>
        </p:nvGraphicFramePr>
        <p:xfrm>
          <a:off x="514149" y="1392963"/>
          <a:ext cx="3350998" cy="4563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 title="Gross Revenue Placeholder Chart">
            <a:extLst>
              <a:ext uri="{FF2B5EF4-FFF2-40B4-BE49-F238E27FC236}">
                <a16:creationId xmlns:a16="http://schemas.microsoft.com/office/drawing/2014/main" id="{9BEBE5AF-1D10-425C-8F3C-2236E52E6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643108"/>
              </p:ext>
            </p:extLst>
          </p:nvPr>
        </p:nvGraphicFramePr>
        <p:xfrm>
          <a:off x="4238714" y="1392964"/>
          <a:ext cx="3557499" cy="4563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 title="Gross Revenue Placeholder Chart">
            <a:extLst>
              <a:ext uri="{FF2B5EF4-FFF2-40B4-BE49-F238E27FC236}">
                <a16:creationId xmlns:a16="http://schemas.microsoft.com/office/drawing/2014/main" id="{A8D5CDFF-2AF9-4CDE-BF8D-15F294BD50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395520"/>
              </p:ext>
            </p:extLst>
          </p:nvPr>
        </p:nvGraphicFramePr>
        <p:xfrm>
          <a:off x="8169780" y="1324598"/>
          <a:ext cx="3601534" cy="463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28</a:t>
            </a:fld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03" y="2220686"/>
            <a:ext cx="3533383" cy="4566562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6389" y="2838284"/>
            <a:ext cx="5832085" cy="1149226"/>
          </a:xfrm>
          <a:solidFill>
            <a:schemeClr val="accent5">
              <a:lumMod val="10000"/>
              <a:lumOff val="90000"/>
            </a:schemeClr>
          </a:solidFill>
        </p:spPr>
        <p:txBody>
          <a:bodyPr/>
          <a:lstStyle/>
          <a:p>
            <a:pPr algn="ctr"/>
            <a:r>
              <a:rPr lang="en-US" sz="8800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9916" y="4083663"/>
            <a:ext cx="4994017" cy="5879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นางจุฑารัตน์ ธานีรัตน์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2716" y="4119474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9917" y="4601580"/>
            <a:ext cx="4994016" cy="7197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หน่วยตรวจสอบภายใน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7522" y="6150813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4527" y="5272605"/>
            <a:ext cx="4994015" cy="696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tjutarat@wu.ac.th</a:t>
            </a:r>
          </a:p>
        </p:txBody>
      </p:sp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59211" y="5511417"/>
            <a:ext cx="218900" cy="2189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74527" y="5907884"/>
            <a:ext cx="4994016" cy="73227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73757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73755</a:t>
            </a:r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6268" y="4860925"/>
            <a:ext cx="244786" cy="24478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859788" y="6412070"/>
            <a:ext cx="343647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4C3EA4-AABA-E237-5FFB-9A4FD8098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9777" y="184462"/>
            <a:ext cx="1547447" cy="233864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81C0F56-6093-E62A-516E-F9CA9B89B9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00" y="-11706"/>
            <a:ext cx="2793134" cy="291756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D73EBA2-9C97-F1E5-BA72-5261D3B8AA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04" y="2864252"/>
            <a:ext cx="6301012" cy="389749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F85C13F-895D-F562-4950-7BD6B3DA91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46" y="-1"/>
            <a:ext cx="6278758" cy="3249637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E79CC4D-E304-1843-878C-17EC40FC40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54338" y="-1655"/>
            <a:ext cx="6278758" cy="28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9" b="25569"/>
          <a:stretch>
            <a:fillRect/>
          </a:stretch>
        </p:blipFill>
        <p:spPr>
          <a:xfrm>
            <a:off x="1" y="0"/>
            <a:ext cx="9814941" cy="63929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1120" y="2830380"/>
            <a:ext cx="3230879" cy="112185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th-TH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ส่วนที่ 2</a:t>
            </a:r>
            <a:endParaRPr lang="en-US" dirty="0">
              <a:solidFill>
                <a:schemeClr val="accent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9618" y="3952238"/>
            <a:ext cx="6452382" cy="1859626"/>
          </a:xfrm>
          <a:solidFill>
            <a:schemeClr val="bg2">
              <a:lumMod val="75000"/>
              <a:alpha val="91000"/>
            </a:schemeClr>
          </a:solidFill>
        </p:spPr>
        <p:txBody>
          <a:bodyPr/>
          <a:lstStyle/>
          <a:p>
            <a:pPr algn="l"/>
            <a:r>
              <a:rPr lang="th-TH" sz="40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  <a:p>
            <a:pPr algn="l"/>
            <a:r>
              <a:rPr lang="th-TH" sz="40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ในความรับผิดชอบของหน่วยงาน</a:t>
            </a:r>
          </a:p>
          <a:p>
            <a:r>
              <a:rPr lang="th-TH" sz="3200" b="1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200" b="1" dirty="0">
              <a:solidFill>
                <a:schemeClr val="accent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5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430973"/>
              </p:ext>
            </p:extLst>
          </p:nvPr>
        </p:nvGraphicFramePr>
        <p:xfrm>
          <a:off x="119643" y="791308"/>
          <a:ext cx="11938473" cy="299573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604654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561703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188231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526077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7225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209499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68509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WU-D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-1-1-3 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ร้อยละของบุคลากรสายสนับสนุนที่ได้ปรับเพิ่มตำแหน่งทางวิชาชีพและ/หรือปรับตำแหน่งที่สูงขึ้น</a:t>
                      </a:r>
                      <a:r>
                        <a:rPr lang="th-TH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1 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ผู้ตรวจสอบภายใน  1 คนอยู่ระหว่างการพิจารณา ตำแหน่งทางวิชาชีพ ระดับชำนาญการ 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เพิ่มขึ้น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113253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506376"/>
              </p:ext>
            </p:extLst>
          </p:nvPr>
        </p:nvGraphicFramePr>
        <p:xfrm>
          <a:off x="119643" y="791308"/>
          <a:ext cx="11938473" cy="563927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604654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561703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623218162"/>
                    </a:ext>
                  </a:extLst>
                </a:gridCol>
                <a:gridCol w="1188231">
                  <a:extLst>
                    <a:ext uri="{9D8B030D-6E8A-4147-A177-3AD203B41FA5}">
                      <a16:colId xmlns:a16="http://schemas.microsoft.com/office/drawing/2014/main" val="1238727350"/>
                    </a:ext>
                  </a:extLst>
                </a:gridCol>
                <a:gridCol w="5526077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072253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1033879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ชื่อตัวชี้วัด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b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43286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WU-U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-1-2-4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ร้อยละผลลัม</a:t>
                      </a:r>
                      <a:r>
                        <a:rPr lang="th-TH" sz="16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ฤทธ์ข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องหน่วยงานตามคำรับรองการปฏิบัติงาน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 90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90</a:t>
                      </a:r>
                    </a:p>
                    <a:p>
                      <a:pPr marL="0" algn="ctr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90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การดำเนินการตามแผนการตรวจสอบ และ</a:t>
                      </a:r>
                      <a:r>
                        <a:rPr lang="th-TH" sz="16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ปผน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ปฏิบัติการ </a:t>
                      </a:r>
                      <a:r>
                        <a:rPr lang="th-TH" sz="16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จำปี 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งานตรวจสอบภายใน  </a:t>
                      </a: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งานให้งความเชื่อมั่น   การตรวจสอบการเงิน การปฏิบัติตามกฎระเบียบ  การตรวจสอบการดำเนินงาน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งานให้คำปรึกษา  ตามแผนที่ได้รับอนุมัติ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งานสนับสนุนคณะกรรมการติดตาม ตรวจสอบฯ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การพัฒนาหน่วยตรวจสอบภายใน  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การบริหารงานหน่วยตรวจสอบภายใน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th-TH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95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9450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ผลการดำเนินงานตามตัวชี้วัดยุทธศาสตร์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333138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งานตรวจสอบภายใน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853826"/>
              </p:ext>
            </p:extLst>
          </p:nvPr>
        </p:nvGraphicFramePr>
        <p:xfrm>
          <a:off x="219075" y="438294"/>
          <a:ext cx="11756925" cy="61264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9478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271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853195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064079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309821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341264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1294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29771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5085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15670">
                <a:tc>
                  <a:txBody>
                    <a:bodyPr/>
                    <a:lstStyle/>
                    <a:p>
                      <a:pPr algn="l"/>
                      <a:r>
                        <a:rPr lang="th-TH" sz="1600" b="0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1.1 ตรวจสอบการเงินและการปฏิบัติตามกฎ ระเบียบ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หน่วยรับตรวจที่ได้ตรวจสอบเรียบร้อย 8 เรื่อง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 เรื่อง 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ผลสำเร็จ</a:t>
                      </a:r>
                    </a:p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  <a:endParaRPr kumimoji="0" lang="en-Z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ผลสำเร็จ</a:t>
                      </a:r>
                    </a:p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100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หน่วยตรวจสอบภายในได้ดำเนินการตรวจสอบเรียบร้อยแล้ว จำนวน 6 เรื่อง 1. ตรวจสอบระบบการเงินและบัญชี ศูนย์การแพทย์มหาวิทยาลัยวลัยลักษณ์ 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ตรวจสอบระบบการเงินและบัญชี คลินิกกายภาพบำบัด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ตรวจสอบระบบการเงินและบัญชี มหาวิทยาลัยวลัยลักษณ์ 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ตรวจสอบระบบการเงินและบัญชี คลินิกเทคนิคการแพทย์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847504">
                <a:tc>
                  <a:txBody>
                    <a:bodyPr/>
                    <a:lstStyle/>
                    <a:p>
                      <a:pPr marL="84138" indent="0" algn="l" rtl="0" fontAlgn="t"/>
                      <a:r>
                        <a:rPr lang="th-TH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 ตรวจสอบการดำเนินงาน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หน่วยรับตรวจที่ได้ตรวจสอบเรียบร้อย 9 เรื่อง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 เรื่อง 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ผลสำเร็จ</a:t>
                      </a:r>
                    </a:p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85 </a:t>
                      </a:r>
                      <a:endParaRPr kumimoji="0" lang="en-Z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ผลสำเร็จ</a:t>
                      </a:r>
                    </a:p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85   </a:t>
                      </a:r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หน่วยรับตรวจที่ได้ตรวจสอบเรียบร้อยแล้ว จำนวน 4 เรื่อง คือ 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งานสอบทานระบบบริหารความเสี่ยงมหาวิทยาลัยวลัยลักษณ์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สอบทานการประเมินระบบการควบคุมภายใน มหาวิทยาลัยวลัยลักษณ์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ตรวจสอบระบบจัดซื้อจัดจ้างของส่วนภูมิสถาปัตยกรรมและสิ่งแวดล้อม 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ตรวจสอบระบบจัดซื้อจัดจ้างของศูนย์เครื่องมือวิทยาศาสตร์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ตรวจสอบระบบรักษาความปลอดภัยของส่วนบริการกลาง (แผนปี 2565)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55.56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791004">
                <a:tc>
                  <a:txBody>
                    <a:bodyPr/>
                    <a:lstStyle/>
                    <a:p>
                      <a:pPr marL="84138" indent="0" algn="l" rtl="0" fontAlgn="t"/>
                      <a:r>
                        <a:rPr lang="th-TH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 การประเมินความเสี่ยง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แผนการตรวจสอบ ประจำปี แผนการตรวจสอบระยะยาว แผนปฏิบัติงานหน่วยตรวจสอบภายใน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ฉบับ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30 ก.ย. 2566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ฉบับ </a:t>
                      </a:r>
                      <a:b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30 ก.ย. 2564</a:t>
                      </a:r>
                    </a:p>
                    <a:p>
                      <a:pPr marL="84138" indent="0" algn="ctr" defTabSz="914400" rtl="0" eaLnBrk="1" fontAlgn="t" latinLnBrk="0" hangingPunct="1"/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ฉบับ </a:t>
                      </a:r>
                      <a:b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30 ก.ย. 2565</a:t>
                      </a:r>
                    </a:p>
                    <a:p>
                      <a:pPr marL="84138" indent="0" algn="ctr" defTabSz="914400" rtl="0" eaLnBrk="1" fontAlgn="t" latinLnBrk="0" hangingPunct="1"/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รอดำเนินการในไตรมาส 4</a:t>
                      </a:r>
                      <a:endParaRPr lang="en-ZA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en-US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N/A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คง่ที่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877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งานตรวจสอบภายใน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410663"/>
              </p:ext>
            </p:extLst>
          </p:nvPr>
        </p:nvGraphicFramePr>
        <p:xfrm>
          <a:off x="219075" y="438294"/>
          <a:ext cx="11756925" cy="35052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9478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271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853195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064079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309821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341264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61294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29771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5085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1054672">
                <a:tc>
                  <a:txBody>
                    <a:bodyPr/>
                    <a:lstStyle/>
                    <a:p>
                      <a:pPr marL="84138" indent="0" algn="l" rtl="0" fontAlgn="t"/>
                      <a:r>
                        <a:rPr lang="th-TH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 การติดตามผลการตรวจสอบ ปี 2565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รายงานผลการปฏิบัติตามข้อเสนอแนะ หน่วยตรวจสอบภายใน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 เรื่อง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30 ก.ย. 2566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 เรื่อง </a:t>
                      </a:r>
                      <a:b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30 ก.ย. 2564</a:t>
                      </a:r>
                    </a:p>
                    <a:p>
                      <a:pPr marL="84138" indent="0" algn="l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 เรื่อง </a:t>
                      </a:r>
                      <a:b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30 ก.ย. 2565</a:t>
                      </a:r>
                    </a:p>
                    <a:p>
                      <a:pPr marL="84138" indent="0" algn="l" defTabSz="914400" rtl="0" eaLnBrk="1" fontAlgn="t" latinLnBrk="0" hangingPunct="1"/>
                      <a:endParaRPr lang="th-TH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ติดตามผลการปฏิบัติตามข้อเสนอแนะของหน่วยตรวจสอบภายใน ประจำปีงบประมาณ พ.ศ. 2566 และรายงานผลการติดตามการปฏิบัติตามข้อเสนอแนะของปีที่ผ่านมา  4 เรื่อง 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รายงานผลการติดตามการตรวจสอบระบบการเงินและบัญชีของศูนย์การแพทย์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รายงานผลการติดตามการตรวจสอบระบบการเงินและบัญชีของคลินิกกายภาพบำบัด 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รายงานผลการติดตามการตรวจสอบระบบการเงินและบัญชีของมหาวิทยาลัย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รายงานผลการติดตามการตรวจสอบระบบการเงินและบัญชีของคลินิกเทคนิคการแพทย์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ctr" defTabSz="914400" rtl="0" eaLnBrk="1" fontAlgn="t" latinLnBrk="0" hangingPunct="1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133.33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364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งานให้คำปรึกษา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72773"/>
              </p:ext>
            </p:extLst>
          </p:nvPr>
        </p:nvGraphicFramePr>
        <p:xfrm>
          <a:off x="219075" y="568922"/>
          <a:ext cx="11756925" cy="5943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9478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271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761755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55519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130481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479744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76028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55897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5085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15670">
                <a:tc>
                  <a:txBody>
                    <a:bodyPr/>
                    <a:lstStyle/>
                    <a:p>
                      <a:pPr rtl="0" fontAlgn="t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2.1 งานให้คำปรึกษา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สรุปการให้คำปรึกษา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เรื่อง 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เรื่อง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  <a:p>
                      <a:pPr marL="84138" indent="0" algn="l" defTabSz="914400" rtl="0" eaLnBrk="1" fontAlgn="t" latinLnBrk="0" hangingPunct="1"/>
                      <a:endParaRPr lang="en-ZA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เรื่อง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100</a:t>
                      </a:r>
                    </a:p>
                    <a:p>
                      <a:pPr marL="84138" indent="0" algn="l" defTabSz="914400" rtl="0" eaLnBrk="1" fontAlgn="t" latinLnBrk="0" hangingPunct="1"/>
                      <a:r>
                        <a:rPr lang="th-TH" sz="14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ZA" sz="14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การดำเนินการตามข้อตกลงกับหน่วยงานภายนอก ให้คำแนะนำดำเนินการเกี่ยวกับ พันธุ์ไก่ไข่ อาหาร และยาในการจัดเลี้ยงที่ทำข้อตกลงกับ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CPF</a:t>
                      </a:r>
                      <a:b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การดำเนินการเกี่ยวกับเงินคงเหลือของโครงการหลักสูตรพิเศษ ให้คำปรึกษา ต่อหัวหน้างานตรวจจ่าย ส่วนการเงินและบัญชีเกี่ยวกับโครงการสหเวชศาสตร์ หลักสูตรนานาชาติ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การบันทึกบัญชี ทรัพย์สินเกษตรกรรม การจัดซื้อพันธุ์สละ ศูนย์สมาร์ทฟาร์ม 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การจัดสรรทุนสะสม กองทุนสำนักวิชา ให้คำปรึกษา แก่ส่วนการเงินและบัญชี ในแนวทางการดำเนินงาน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การเบิกจ่ายอัตราค่ารับรอง อาหารมื้อหลัก การประชุมสัมมนา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การขออนุโลมการจัดสรรรายได้สูงกว่าค่าใช้จ่ายเพื่อนำส่งมหาวิทยาลัย ปีงบประมาณ 2565 เพื่อนำไปชำระค่าก่อสร้างอาคารของศูนย์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การจัดกิจกรรมที่คาดว่าจะมีรายได้จากกิจกรรมดังกล่าว หน่วยงานที่จัดกิจกรรมต้องนำส่งรายได้ให้มหาวิทยาลัยหรือไม่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8. โครงการปลูกพืช ในปีงบประมาณ 2566 ศูนย์สมาร์ทฟาร์ม</a:t>
                      </a:r>
                      <a:b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9. วิธีการจ่ายคืนเงินมัดจำค่ารักษาพยาบาลของศูนย์การแพทย์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10. การขออนุโลมการจัดสรรรายได้สูงกว่าค่าใช้จ่ายเพื่อนำส่งมหาวิทยาลัย ปีงบประมาณ 2565 เพื่อนำไปชำระค่าก่อสร้างอาคารของศูนย์ผลิตและบริการชีวินทรีย์เกษตร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11. การนำส่งรายได้ให้มหาวิทยาลัย กรณีที่หน่วยงานจัดกิจกรรมที่คาดการณ์ว่าจะมีรายได้จากกิจกรรมดังกล่าว 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180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3591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8346"/>
            <a:ext cx="11328000" cy="432000"/>
          </a:xfrm>
        </p:spPr>
        <p:txBody>
          <a:bodyPr/>
          <a:lstStyle/>
          <a:p>
            <a:r>
              <a:rPr lang="th-TH" spc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งานให้คำปรึกษา </a:t>
            </a:r>
            <a:r>
              <a:rPr lang="th-TH" spc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en-US" spc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29048"/>
              </p:ext>
            </p:extLst>
          </p:nvPr>
        </p:nvGraphicFramePr>
        <p:xfrm>
          <a:off x="219075" y="568922"/>
          <a:ext cx="11756925" cy="49682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9478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00271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771748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145526">
                  <a:extLst>
                    <a:ext uri="{9D8B030D-6E8A-4147-A177-3AD203B41FA5}">
                      <a16:colId xmlns:a16="http://schemas.microsoft.com/office/drawing/2014/main" val="3238362307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177327121"/>
                    </a:ext>
                  </a:extLst>
                </a:gridCol>
                <a:gridCol w="4429125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836839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395086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5085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ประเด็นมอบหมาย/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ภาระงาน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ผลผลิต/ผลลัพธ์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6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2566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ผลงานปี 2564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ผลงานปี 2565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 (6 เดือน)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</a:t>
                      </a:r>
                      <a:b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 (%)</a:t>
                      </a:r>
                      <a:endParaRPr lang="en-ZA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15670">
                <a:tc>
                  <a:txBody>
                    <a:bodyPr/>
                    <a:lstStyle/>
                    <a:p>
                      <a:pPr rtl="0" fontAlgn="t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2.1 งานให้คำปรึกษา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สรุปการให้คำปรึกษา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เรื่อง ร้อยละ 100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เรื่อง ร้อยละ 100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 เรื่อง ร้อยละ 100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12. ให้คำปรึกษากับส่วนการเงินและบัญชีเรื่องการขออนุมัติปฏิบัติงานล่วงเวลาของส่วนบริการกลาง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13. วิธีการจ่ายคืนเงินมัดจำค่ารักษาพยาบาลของศูนย์การแพทย์ฯ สามารถดำเนินการให้ถูกต้องตามระเบียบของมหาวิทยาลัยได้อย่างไร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14. ใบเสร็จรับเงินออนไลน์ที่ถูกต้องควรมีลักษณะอย่างไร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15. การจ้างซ่อมตาข่ายประตูฟุตบอลและตาข่ายโดยรอบสนามฟุตบอลหญ้าเทียม ของศูนย์ส่งเสริมวัฒนธรรม และการกีฬา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16. ประเด็นข้อซักถามประเด็นการจัดซื้อจัดจ้าง จากส่วนการเงินและบัญชี ตามบันทึกข้อความ อว 75 04 01 05/226/2566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17. ให้คำปรึกษาเรื่องการใช้ลายเซ็นในใบเสร็จอิเล็คทรอนิกส์ ด้วยการลงชื่อเป็น </a:t>
                      </a: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e-Signature 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18. 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การจ้างซ่อมเบาะหุ้มเสาและตาข่ายสนามฟุตบอลหญ้าเทียม ศูนย์ส่งเสริมวัฒนธรรมและการกีฬากับส่วนการเงินและบัญชีเรื่องการขออนุมัติปฏิบัติงานล่วงเวลาของส่วนบริการกลาง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การให้บริการให้คำปรึกษา  จัดตั้งกลุ่มไลน์  การกำหนดหัวข้อหน้า</a:t>
                      </a:r>
                      <a:r>
                        <a:rPr lang="th-TH" sz="1600" b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เวบ</a:t>
                      </a:r>
                      <a:r>
                        <a:rPr lang="th-TH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ไซส์หน่วยฯ ที่ให้ความรู้ และการถามตอบ</a:t>
                      </a:r>
                    </a:p>
                  </a:txBody>
                  <a:tcPr marL="28575" marR="28575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180</a:t>
                      </a:r>
                      <a:endParaRPr lang="en-ZA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เพิ่มขึ้น</a:t>
                      </a:r>
                      <a:endParaRPr lang="en-ZA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TH SarabunPSK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801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90D0D0-7C1D-47FF-A2F0-9937AA567A3D}">
  <ds:schemaRefs>
    <ds:schemaRef ds:uri="http://purl.org/dc/terms/"/>
    <ds:schemaRef ds:uri="16c05727-aa75-4e4a-9b5f-8a80a1165891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0</TotalTime>
  <Words>5135</Words>
  <Application>Microsoft Office PowerPoint</Application>
  <PresentationFormat>แบบจอกว้าง</PresentationFormat>
  <Paragraphs>720</Paragraphs>
  <Slides>29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29</vt:i4>
      </vt:variant>
    </vt:vector>
  </HeadingPairs>
  <TitlesOfParts>
    <vt:vector size="36" baseType="lpstr">
      <vt:lpstr>Arial</vt:lpstr>
      <vt:lpstr>Calibri</vt:lpstr>
      <vt:lpstr>Candara</vt:lpstr>
      <vt:lpstr>Corbel</vt:lpstr>
      <vt:lpstr>TH SarabunPSK</vt:lpstr>
      <vt:lpstr>Times New Roman</vt:lpstr>
      <vt:lpstr>Office Theme</vt:lpstr>
      <vt:lpstr>การติดตามผลการดำเนินงานประจำปีงบประมาณ 2566 ครั้งที่ 1 (ตุลาคม 2565 – มีนาคม 2566)</vt:lpstr>
      <vt:lpstr>การติดตามผลการดำเนินงานประจำปีงบประมาณ 2566 ครั้งที่ 1 (ตุลาคม 2565 – มีนาคม 2566)</vt:lpstr>
      <vt:lpstr>ส่วนที่ 2</vt:lpstr>
      <vt:lpstr>ผลการดำเนินงานตามตัวชี้วัดยุทธศาสตร์</vt:lpstr>
      <vt:lpstr>ผลการดำเนินงานตามตัวชี้วัดยุทธศาสตร์</vt:lpstr>
      <vt:lpstr>1. งานตรวจสอบภายใน</vt:lpstr>
      <vt:lpstr>1. งานตรวจสอบภายใน</vt:lpstr>
      <vt:lpstr>2. งานให้คำปรึกษา</vt:lpstr>
      <vt:lpstr>2. งานให้คำปรึกษา (ต่อ)</vt:lpstr>
      <vt:lpstr>3. งานสนับสนุนคณะกรรมการติดตาม ตรวจสอบ       </vt:lpstr>
      <vt:lpstr>4. งานพัฒนาหน่วยตรวจสอบภายใน        </vt:lpstr>
      <vt:lpstr>4. งานพัฒนาหน่วยตรวจสอบภายใน (ต่อ)       </vt:lpstr>
      <vt:lpstr>4. งานพัฒนาหน่วยตรวจสอบภายใน (ต่อ)       </vt:lpstr>
      <vt:lpstr>5. งานบริหารหน่วยตรวจสอบภายใน</vt:lpstr>
      <vt:lpstr>ผลการดำเนินงานตามตัวชี้วัดยุทธศาสตร์</vt:lpstr>
      <vt:lpstr>ผลการดำเนินงานตามตัวชี้วัดยุทธศาสตร์</vt:lpstr>
      <vt:lpstr>ผลการดำเนินงานตามตัวชี้วัดยุทธศาสตร์</vt:lpstr>
      <vt:lpstr>ผลการดำเนินงานตามตัวชี้วัดยุทธศาสตร์</vt:lpstr>
      <vt:lpstr>ผลการดำเนินงานตามตัวชี้วัดยุทธศาสตร์</vt:lpstr>
      <vt:lpstr>ผลการดำเนินงานตามตัวชี้วัดยุทธศาสตร์</vt:lpstr>
      <vt:lpstr>งานอื่นๆ</vt:lpstr>
      <vt:lpstr>งานอื่นๆ</vt:lpstr>
      <vt:lpstr>ส่วนที่ 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สรุปผลการดำเนินงานในภาพรวม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2023-02-27T08:29:12Z</dcterms:created>
  <dcterms:modified xsi:type="dcterms:W3CDTF">2023-04-04T20:54:08Z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